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58" r:id="rId17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2" d="100"/>
          <a:sy n="52" d="100"/>
        </p:scale>
        <p:origin x="-128" y="-1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handoutMaster" Target="handoutMasters/handoutMaster1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5/30/20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xmlns="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xmlns="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xmlns="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xmlns="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xmlns="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xmlns="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xmlns="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xmlns="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649413"/>
            <a:ext cx="9144000" cy="1860550"/>
          </a:xfrm>
        </p:spPr>
        <p:txBody>
          <a:bodyPr/>
          <a:lstStyle/>
          <a:p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/>
              <a:t>Karir</a:t>
            </a:r>
            <a:r>
              <a:rPr lang="en-US" dirty="0"/>
              <a:t> </a:t>
            </a:r>
            <a:r>
              <a:rPr lang="en-US" dirty="0" err="1"/>
              <a:t>Dosen</a:t>
            </a:r>
            <a:endParaRPr lang="id-ID" altLang="id-ID" dirty="0"/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xmlns="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602038"/>
            <a:ext cx="9144000" cy="933450"/>
          </a:xfrm>
        </p:spPr>
        <p:txBody>
          <a:bodyPr/>
          <a:lstStyle/>
          <a:p>
            <a:r>
              <a:rPr lang="en-US" b="1" dirty="0">
                <a:latin typeface="Garamond"/>
                <a:cs typeface="Garamond"/>
              </a:rPr>
              <a:t>M. Nur Rianto Al Arif</a:t>
            </a:r>
          </a:p>
          <a:p>
            <a:endParaRPr lang="id-ID" alt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627" y="830533"/>
            <a:ext cx="11599800" cy="534643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200"/>
              </a:spcAft>
              <a:buNone/>
            </a:pPr>
            <a:r>
              <a:rPr lang="en-US" sz="1900" dirty="0" err="1"/>
              <a:t>Nama</a:t>
            </a:r>
            <a:r>
              <a:rPr lang="en-US" sz="1900" dirty="0"/>
              <a:t>: Mohammad Nur Rianto Al Arif</a:t>
            </a:r>
          </a:p>
          <a:p>
            <a:pPr marL="0" indent="0">
              <a:spcBef>
                <a:spcPts val="0"/>
              </a:spcBef>
              <a:spcAft>
                <a:spcPts val="200"/>
              </a:spcAft>
              <a:buNone/>
            </a:pPr>
            <a:r>
              <a:rPr lang="en-US" sz="1900" dirty="0" err="1"/>
              <a:t>Satker</a:t>
            </a:r>
            <a:r>
              <a:rPr lang="en-US" sz="1900" dirty="0"/>
              <a:t>: UIN </a:t>
            </a:r>
            <a:r>
              <a:rPr lang="en-US" sz="1900" dirty="0" err="1"/>
              <a:t>Syarif</a:t>
            </a:r>
            <a:r>
              <a:rPr lang="en-US" sz="1900" dirty="0"/>
              <a:t> </a:t>
            </a:r>
            <a:r>
              <a:rPr lang="en-US" sz="1900" dirty="0" err="1"/>
              <a:t>Hidayatullah</a:t>
            </a:r>
            <a:r>
              <a:rPr lang="en-US" sz="1900" dirty="0"/>
              <a:t> Jakarta</a:t>
            </a:r>
          </a:p>
          <a:p>
            <a:pPr marL="0" indent="0">
              <a:spcBef>
                <a:spcPts val="0"/>
              </a:spcBef>
              <a:spcAft>
                <a:spcPts val="200"/>
              </a:spcAft>
              <a:buNone/>
            </a:pPr>
            <a:r>
              <a:rPr lang="en-US" sz="1900" dirty="0" err="1"/>
              <a:t>Pendidikan</a:t>
            </a:r>
            <a:r>
              <a:rPr lang="en-US" sz="1900" dirty="0"/>
              <a:t>: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S1 </a:t>
            </a:r>
            <a:r>
              <a:rPr lang="en-US" sz="1900" dirty="0" err="1"/>
              <a:t>Ekonomi</a:t>
            </a:r>
            <a:r>
              <a:rPr lang="en-US" sz="1900" dirty="0"/>
              <a:t> Pembangunan, </a:t>
            </a:r>
            <a:r>
              <a:rPr lang="en-US" sz="1900" dirty="0" err="1"/>
              <a:t>Universitas</a:t>
            </a:r>
            <a:r>
              <a:rPr lang="en-US" sz="1900" dirty="0"/>
              <a:t> </a:t>
            </a:r>
            <a:r>
              <a:rPr lang="en-US" sz="1900" dirty="0" err="1"/>
              <a:t>Diponegoro</a:t>
            </a:r>
            <a:endParaRPr lang="en-US" sz="1900" dirty="0"/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S2 </a:t>
            </a:r>
            <a:r>
              <a:rPr lang="en-US" sz="1900" dirty="0" err="1"/>
              <a:t>Ekonomi</a:t>
            </a:r>
            <a:r>
              <a:rPr lang="en-US" sz="1900" dirty="0"/>
              <a:t> &amp; </a:t>
            </a:r>
            <a:r>
              <a:rPr lang="en-US" sz="1900" dirty="0" err="1"/>
              <a:t>Keuangan</a:t>
            </a:r>
            <a:r>
              <a:rPr lang="en-US" sz="1900" dirty="0"/>
              <a:t> </a:t>
            </a:r>
            <a:r>
              <a:rPr lang="en-US" sz="1900" dirty="0" err="1"/>
              <a:t>Syariah</a:t>
            </a:r>
            <a:r>
              <a:rPr lang="en-US" sz="1900" dirty="0"/>
              <a:t>, </a:t>
            </a:r>
            <a:r>
              <a:rPr lang="en-US" sz="1900" dirty="0" err="1"/>
              <a:t>Universitas</a:t>
            </a:r>
            <a:r>
              <a:rPr lang="en-US" sz="1900" dirty="0"/>
              <a:t> Indonesia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S3 </a:t>
            </a:r>
            <a:r>
              <a:rPr lang="en-US" sz="1900" dirty="0" err="1"/>
              <a:t>Ilmu</a:t>
            </a:r>
            <a:r>
              <a:rPr lang="en-US" sz="1900" dirty="0"/>
              <a:t> </a:t>
            </a:r>
            <a:r>
              <a:rPr lang="en-US" sz="1900" dirty="0" err="1"/>
              <a:t>Ekonomi</a:t>
            </a:r>
            <a:r>
              <a:rPr lang="en-US" sz="1900" dirty="0"/>
              <a:t>, </a:t>
            </a:r>
            <a:r>
              <a:rPr lang="en-US" sz="1900" dirty="0" err="1"/>
              <a:t>Universitas</a:t>
            </a:r>
            <a:r>
              <a:rPr lang="en-US" sz="1900" dirty="0"/>
              <a:t> Indonesia</a:t>
            </a:r>
          </a:p>
          <a:p>
            <a:pPr marL="0" indent="0">
              <a:spcBef>
                <a:spcPts val="0"/>
              </a:spcBef>
              <a:spcAft>
                <a:spcPts val="200"/>
              </a:spcAft>
              <a:buNone/>
            </a:pPr>
            <a:r>
              <a:rPr lang="en-US" sz="1900" dirty="0" err="1"/>
              <a:t>Jabatan</a:t>
            </a:r>
            <a:r>
              <a:rPr lang="en-US" sz="1900" dirty="0"/>
              <a:t>: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Guru </a:t>
            </a:r>
            <a:r>
              <a:rPr lang="en-US" sz="1900" dirty="0" err="1"/>
              <a:t>Besar</a:t>
            </a:r>
            <a:r>
              <a:rPr lang="en-US" sz="1900" dirty="0"/>
              <a:t> </a:t>
            </a:r>
            <a:r>
              <a:rPr lang="en-US" sz="1900" dirty="0" err="1"/>
              <a:t>Bidang</a:t>
            </a:r>
            <a:r>
              <a:rPr lang="en-US" sz="1900" dirty="0"/>
              <a:t> </a:t>
            </a:r>
            <a:r>
              <a:rPr lang="en-US" sz="1900" dirty="0" err="1"/>
              <a:t>Ilmu</a:t>
            </a:r>
            <a:r>
              <a:rPr lang="en-US" sz="1900" dirty="0"/>
              <a:t> </a:t>
            </a:r>
            <a:r>
              <a:rPr lang="en-US" sz="1900" dirty="0" err="1"/>
              <a:t>Ekonomi</a:t>
            </a:r>
            <a:r>
              <a:rPr lang="en-US" sz="1900" dirty="0"/>
              <a:t> Islam, </a:t>
            </a:r>
            <a:r>
              <a:rPr lang="en-US" sz="1900" dirty="0" err="1"/>
              <a:t>tmt</a:t>
            </a:r>
            <a:r>
              <a:rPr lang="en-US" sz="1900" dirty="0"/>
              <a:t> 1 </a:t>
            </a:r>
            <a:r>
              <a:rPr lang="en-US" sz="1900" dirty="0" err="1"/>
              <a:t>Maret</a:t>
            </a:r>
            <a:r>
              <a:rPr lang="en-US" sz="1900" dirty="0"/>
              <a:t> 2020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 err="1"/>
              <a:t>Wakil</a:t>
            </a:r>
            <a:r>
              <a:rPr lang="en-US" sz="1900" dirty="0"/>
              <a:t> </a:t>
            </a:r>
            <a:r>
              <a:rPr lang="en-US" sz="1900" dirty="0" err="1"/>
              <a:t>Dekan</a:t>
            </a:r>
            <a:r>
              <a:rPr lang="en-US" sz="1900" dirty="0"/>
              <a:t> </a:t>
            </a:r>
            <a:r>
              <a:rPr lang="en-US" sz="1900" dirty="0" err="1"/>
              <a:t>Bidang</a:t>
            </a:r>
            <a:r>
              <a:rPr lang="en-US" sz="1900" dirty="0"/>
              <a:t> </a:t>
            </a:r>
            <a:r>
              <a:rPr lang="en-US" sz="1900" dirty="0" err="1"/>
              <a:t>Kemahasiswaan</a:t>
            </a:r>
            <a:r>
              <a:rPr lang="en-US" sz="1900" dirty="0"/>
              <a:t>, Alumni &amp; </a:t>
            </a:r>
            <a:r>
              <a:rPr lang="en-US" sz="1900" dirty="0" err="1"/>
              <a:t>Kerjasama</a:t>
            </a:r>
            <a:r>
              <a:rPr lang="en-US" sz="1900" dirty="0"/>
              <a:t> FEB UIN </a:t>
            </a:r>
            <a:r>
              <a:rPr lang="en-US" sz="1900" dirty="0" err="1"/>
              <a:t>Syarif</a:t>
            </a:r>
            <a:r>
              <a:rPr lang="en-US" sz="1900" dirty="0"/>
              <a:t> </a:t>
            </a:r>
            <a:r>
              <a:rPr lang="en-US" sz="1900" dirty="0" err="1"/>
              <a:t>Hidayatullah</a:t>
            </a:r>
            <a:r>
              <a:rPr lang="en-US" sz="1900" dirty="0"/>
              <a:t> Jakarta, Mei 2019-sekarang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 err="1"/>
              <a:t>Kaprodi</a:t>
            </a:r>
            <a:r>
              <a:rPr lang="en-US" sz="1900" dirty="0"/>
              <a:t> </a:t>
            </a:r>
            <a:r>
              <a:rPr lang="en-US" sz="1900" dirty="0" err="1"/>
              <a:t>Ekonomi</a:t>
            </a:r>
            <a:r>
              <a:rPr lang="en-US" sz="1900" dirty="0"/>
              <a:t> </a:t>
            </a:r>
            <a:r>
              <a:rPr lang="en-US" sz="1900" dirty="0" err="1"/>
              <a:t>Syariah</a:t>
            </a:r>
            <a:r>
              <a:rPr lang="en-US" sz="1900" dirty="0"/>
              <a:t>, November 2018 </a:t>
            </a:r>
            <a:r>
              <a:rPr lang="mr-IN" sz="1900" dirty="0"/>
              <a:t>–</a:t>
            </a:r>
            <a:r>
              <a:rPr lang="en-US" sz="1900" dirty="0"/>
              <a:t> Mei 2019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 err="1"/>
              <a:t>Sekprodi</a:t>
            </a:r>
            <a:r>
              <a:rPr lang="en-US" sz="1900" dirty="0"/>
              <a:t> S3 </a:t>
            </a:r>
            <a:r>
              <a:rPr lang="en-US" sz="1900" dirty="0" err="1"/>
              <a:t>Perbankan</a:t>
            </a:r>
            <a:r>
              <a:rPr lang="en-US" sz="1900" dirty="0"/>
              <a:t> </a:t>
            </a:r>
            <a:r>
              <a:rPr lang="en-US" sz="1900" dirty="0" err="1"/>
              <a:t>Syariah</a:t>
            </a:r>
            <a:r>
              <a:rPr lang="en-US" sz="1900" dirty="0"/>
              <a:t>, Mei </a:t>
            </a:r>
            <a:r>
              <a:rPr lang="mr-IN" sz="1900" dirty="0"/>
              <a:t>–</a:t>
            </a:r>
            <a:r>
              <a:rPr lang="en-US" sz="1900" dirty="0"/>
              <a:t> </a:t>
            </a:r>
            <a:r>
              <a:rPr lang="en-US" sz="1900" dirty="0" err="1"/>
              <a:t>Oktober</a:t>
            </a:r>
            <a:r>
              <a:rPr lang="en-US" sz="1900" dirty="0"/>
              <a:t> 2018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 err="1"/>
              <a:t>Sekprodi</a:t>
            </a:r>
            <a:r>
              <a:rPr lang="en-US" sz="1900" dirty="0"/>
              <a:t> S2 </a:t>
            </a:r>
            <a:r>
              <a:rPr lang="en-US" sz="1900" dirty="0" err="1"/>
              <a:t>Ekonomi</a:t>
            </a:r>
            <a:r>
              <a:rPr lang="en-US" sz="1900" dirty="0"/>
              <a:t> </a:t>
            </a:r>
            <a:r>
              <a:rPr lang="en-US" sz="1900" dirty="0" err="1"/>
              <a:t>Syariah</a:t>
            </a:r>
            <a:r>
              <a:rPr lang="en-US" sz="1900" dirty="0"/>
              <a:t>, </a:t>
            </a:r>
            <a:r>
              <a:rPr lang="en-US" sz="1900" dirty="0" err="1"/>
              <a:t>Juli</a:t>
            </a:r>
            <a:r>
              <a:rPr lang="en-US" sz="1900" dirty="0"/>
              <a:t> 2013 </a:t>
            </a:r>
            <a:r>
              <a:rPr lang="mr-IN" sz="1900" dirty="0"/>
              <a:t>–</a:t>
            </a:r>
            <a:r>
              <a:rPr lang="en-US" sz="1900" dirty="0"/>
              <a:t> </a:t>
            </a:r>
            <a:r>
              <a:rPr lang="en-US" sz="1900" dirty="0" err="1"/>
              <a:t>Juni</a:t>
            </a:r>
            <a:r>
              <a:rPr lang="en-US" sz="1900" dirty="0"/>
              <a:t> 2014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Editor in Chief </a:t>
            </a:r>
            <a:r>
              <a:rPr lang="en-US" sz="1900" dirty="0" err="1"/>
              <a:t>Signifikan</a:t>
            </a:r>
            <a:r>
              <a:rPr lang="en-US" sz="1900" dirty="0"/>
              <a:t>: J. </a:t>
            </a:r>
            <a:r>
              <a:rPr lang="en-US" sz="1900" dirty="0" err="1"/>
              <a:t>Ilmu</a:t>
            </a:r>
            <a:r>
              <a:rPr lang="en-US" sz="1900" dirty="0"/>
              <a:t> </a:t>
            </a:r>
            <a:r>
              <a:rPr lang="en-US" sz="1900" dirty="0" err="1"/>
              <a:t>Ekonomi</a:t>
            </a:r>
            <a:r>
              <a:rPr lang="en-US" sz="1900" dirty="0"/>
              <a:t>, 2016 </a:t>
            </a:r>
            <a:r>
              <a:rPr lang="mr-IN" sz="1900" dirty="0"/>
              <a:t>–</a:t>
            </a:r>
            <a:r>
              <a:rPr lang="en-US" sz="1900" dirty="0"/>
              <a:t> </a:t>
            </a:r>
            <a:r>
              <a:rPr lang="en-US" sz="1900" dirty="0" err="1"/>
              <a:t>sekarang</a:t>
            </a:r>
            <a:endParaRPr lang="en-US" sz="1900" dirty="0"/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Managing Editor </a:t>
            </a:r>
            <a:r>
              <a:rPr lang="en-US" sz="1900" dirty="0" err="1"/>
              <a:t>Etikonomi</a:t>
            </a:r>
            <a:r>
              <a:rPr lang="en-US" sz="1900" dirty="0"/>
              <a:t>, 2016 </a:t>
            </a:r>
            <a:r>
              <a:rPr lang="mr-IN" sz="1900" dirty="0"/>
              <a:t>–</a:t>
            </a:r>
            <a:r>
              <a:rPr lang="en-US" sz="1900" dirty="0"/>
              <a:t> </a:t>
            </a:r>
            <a:r>
              <a:rPr lang="en-US" sz="1900" dirty="0" err="1"/>
              <a:t>sekarang</a:t>
            </a:r>
            <a:endParaRPr lang="en-US" sz="1900" dirty="0"/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Editor in Chief Al-</a:t>
            </a:r>
            <a:r>
              <a:rPr lang="en-US" sz="1900" dirty="0" err="1"/>
              <a:t>Iqtishad</a:t>
            </a:r>
            <a:r>
              <a:rPr lang="en-US" sz="1900" dirty="0"/>
              <a:t>: J. </a:t>
            </a:r>
            <a:r>
              <a:rPr lang="en-US" sz="1900" dirty="0" err="1"/>
              <a:t>Ilmu</a:t>
            </a:r>
            <a:r>
              <a:rPr lang="en-US" sz="1900" dirty="0"/>
              <a:t> </a:t>
            </a:r>
            <a:r>
              <a:rPr lang="en-US" sz="1900" dirty="0" err="1"/>
              <a:t>Ekonomi</a:t>
            </a:r>
            <a:r>
              <a:rPr lang="en-US" sz="1900" dirty="0"/>
              <a:t> </a:t>
            </a:r>
            <a:r>
              <a:rPr lang="en-US" sz="1900" dirty="0" err="1"/>
              <a:t>Syariah</a:t>
            </a:r>
            <a:r>
              <a:rPr lang="en-US" sz="1900" dirty="0"/>
              <a:t>, 2014-2018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Advisory Editorial Board Int. J. of Islamic &amp; Middle Eastern Finance &amp; Management</a:t>
            </a:r>
          </a:p>
          <a:p>
            <a:pPr>
              <a:spcBef>
                <a:spcPts val="0"/>
              </a:spcBef>
              <a:spcAft>
                <a:spcPts val="200"/>
              </a:spcAft>
              <a:buFont typeface="Arial"/>
              <a:buChar char="•"/>
            </a:pPr>
            <a:r>
              <a:rPr lang="en-US" sz="1900" dirty="0"/>
              <a:t>Reviewer J. of Islamic Accounting &amp; Business Research</a:t>
            </a:r>
          </a:p>
          <a:p>
            <a:pPr marL="0" indent="0">
              <a:buNone/>
            </a:pPr>
            <a:endParaRPr lang="id-ID" sz="1900" dirty="0"/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957983" y="6233406"/>
            <a:ext cx="218330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3141292" y="5180580"/>
            <a:ext cx="0" cy="105282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141293" y="5180579"/>
            <a:ext cx="19382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079536" y="4060905"/>
            <a:ext cx="0" cy="111967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079536" y="4060905"/>
            <a:ext cx="196052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40059" y="2924521"/>
            <a:ext cx="0" cy="113638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040059" y="2924520"/>
            <a:ext cx="204963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57475" y="5783033"/>
            <a:ext cx="2383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Asisten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343146" y="4792858"/>
            <a:ext cx="1690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Lektor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656242" y="3691573"/>
            <a:ext cx="2383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Lektor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7040060" y="2426009"/>
            <a:ext cx="2383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Guru </a:t>
            </a:r>
            <a:r>
              <a:rPr lang="en-US" dirty="0" err="1" smtClean="0"/>
              <a:t>Besar</a:t>
            </a:r>
            <a:endParaRPr lang="en-US" dirty="0"/>
          </a:p>
        </p:txBody>
      </p:sp>
      <p:sp>
        <p:nvSpPr>
          <p:cNvPr id="22" name="Right Arrow 21"/>
          <p:cNvSpPr/>
          <p:nvPr/>
        </p:nvSpPr>
        <p:spPr>
          <a:xfrm>
            <a:off x="3343146" y="5598367"/>
            <a:ext cx="5033633" cy="553998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237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berpendidikan</a:t>
            </a:r>
            <a:r>
              <a:rPr lang="en-US" dirty="0" smtClean="0"/>
              <a:t> S2 </a:t>
            </a:r>
            <a:r>
              <a:rPr lang="en-US" dirty="0" smtClean="0">
                <a:sym typeface="Wingdings"/>
              </a:rPr>
              <a:t> start </a:t>
            </a:r>
            <a:r>
              <a:rPr lang="en-US" dirty="0" err="1" smtClean="0">
                <a:sym typeface="Wingdings"/>
              </a:rPr>
              <a:t>awal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Asisten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ahli</a:t>
            </a:r>
            <a:endParaRPr lang="en-US" dirty="0" smtClean="0"/>
          </a:p>
          <a:p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 S3 </a:t>
            </a:r>
            <a:r>
              <a:rPr lang="en-US" dirty="0" smtClean="0">
                <a:sym typeface="Wingdings"/>
              </a:rPr>
              <a:t> start </a:t>
            </a:r>
            <a:r>
              <a:rPr lang="en-US" dirty="0" err="1" smtClean="0">
                <a:sym typeface="Wingdings"/>
              </a:rPr>
              <a:t>awal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Asisten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ahli</a:t>
            </a:r>
            <a:endParaRPr lang="en-US" dirty="0" smtClean="0"/>
          </a:p>
          <a:p>
            <a:r>
              <a:rPr lang="en-US" dirty="0" err="1" smtClean="0"/>
              <a:t>Dosen</a:t>
            </a:r>
            <a:r>
              <a:rPr lang="en-US" dirty="0" smtClean="0"/>
              <a:t> </a:t>
            </a:r>
            <a:r>
              <a:rPr lang="en-US" dirty="0" err="1" smtClean="0"/>
              <a:t>berpendidikan</a:t>
            </a:r>
            <a:r>
              <a:rPr lang="en-US" dirty="0" smtClean="0"/>
              <a:t> S3 </a:t>
            </a:r>
            <a:r>
              <a:rPr lang="en-US" dirty="0" smtClean="0">
                <a:sym typeface="Wingdings"/>
              </a:rPr>
              <a:t> start </a:t>
            </a:r>
            <a:r>
              <a:rPr lang="en-US" dirty="0" err="1" smtClean="0">
                <a:sym typeface="Wingdings"/>
              </a:rPr>
              <a:t>awal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Lektor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647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931173"/>
          </a:xfrm>
        </p:spPr>
        <p:txBody>
          <a:bodyPr/>
          <a:lstStyle/>
          <a:p>
            <a:r>
              <a:rPr lang="en-US" dirty="0" smtClean="0"/>
              <a:t>Tips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633" y="1709921"/>
            <a:ext cx="10853439" cy="4416244"/>
          </a:xfrm>
        </p:spPr>
        <p:txBody>
          <a:bodyPr/>
          <a:lstStyle/>
          <a:p>
            <a:pPr algn="just">
              <a:spcBef>
                <a:spcPts val="800"/>
              </a:spcBef>
            </a:pPr>
            <a:r>
              <a:rPr lang="en-US" dirty="0" err="1" smtClean="0"/>
              <a:t>Rencanakan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sedari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memilih</a:t>
            </a:r>
            <a:r>
              <a:rPr lang="en-US" dirty="0" smtClean="0"/>
              <a:t> </a:t>
            </a:r>
            <a:r>
              <a:rPr lang="en-US" dirty="0" err="1" smtClean="0"/>
              <a:t>karir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dosen</a:t>
            </a:r>
            <a:r>
              <a:rPr lang="en-US" dirty="0" smtClean="0"/>
              <a:t>.</a:t>
            </a:r>
          </a:p>
          <a:p>
            <a:pPr algn="just">
              <a:spcBef>
                <a:spcPts val="800"/>
              </a:spcBef>
            </a:pPr>
            <a:r>
              <a:rPr lang="en-US" dirty="0" err="1" smtClean="0"/>
              <a:t>Rencanakan</a:t>
            </a:r>
            <a:r>
              <a:rPr lang="en-US" dirty="0" smtClean="0"/>
              <a:t> </a:t>
            </a:r>
            <a:r>
              <a:rPr lang="en-US" dirty="0" err="1" smtClean="0"/>
              <a:t>kapan</a:t>
            </a:r>
            <a:r>
              <a:rPr lang="en-US" dirty="0" smtClean="0"/>
              <a:t> </a:t>
            </a:r>
            <a:r>
              <a:rPr lang="en-US" dirty="0" err="1" smtClean="0"/>
              <a:t>mau</a:t>
            </a:r>
            <a:r>
              <a:rPr lang="en-US" dirty="0" smtClean="0"/>
              <a:t> </a:t>
            </a:r>
            <a:r>
              <a:rPr lang="en-US" dirty="0" err="1" smtClean="0"/>
              <a:t>lanjut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jenjang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 (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belum</a:t>
            </a:r>
            <a:r>
              <a:rPr lang="en-US" dirty="0" smtClean="0"/>
              <a:t> S3).</a:t>
            </a:r>
          </a:p>
          <a:p>
            <a:pPr algn="just">
              <a:spcBef>
                <a:spcPts val="800"/>
              </a:spcBef>
            </a:pPr>
            <a:r>
              <a:rPr lang="en-US" dirty="0" err="1" smtClean="0"/>
              <a:t>Rajin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 (</a:t>
            </a:r>
            <a:r>
              <a:rPr lang="en-US" dirty="0" err="1" smtClean="0"/>
              <a:t>terutama</a:t>
            </a:r>
            <a:r>
              <a:rPr lang="en-US" dirty="0" smtClean="0"/>
              <a:t> di </a:t>
            </a:r>
            <a:r>
              <a:rPr lang="en-US" dirty="0" err="1" smtClean="0"/>
              <a:t>jurnal</a:t>
            </a:r>
            <a:r>
              <a:rPr lang="en-US" dirty="0" smtClean="0"/>
              <a:t>) </a:t>
            </a:r>
            <a:r>
              <a:rPr lang="en-US" dirty="0" smtClean="0">
                <a:sym typeface="Wingdings"/>
              </a:rPr>
              <a:t> </a:t>
            </a:r>
            <a:r>
              <a:rPr lang="en-US" dirty="0" err="1" smtClean="0">
                <a:sym typeface="Wingdings"/>
              </a:rPr>
              <a:t>tetap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berproses</a:t>
            </a:r>
            <a:r>
              <a:rPr lang="en-US" dirty="0" smtClean="0">
                <a:sym typeface="Wingdings"/>
              </a:rPr>
              <a:t>, </a:t>
            </a:r>
            <a:r>
              <a:rPr lang="en-US" dirty="0" err="1" smtClean="0">
                <a:sym typeface="Wingdings"/>
              </a:rPr>
              <a:t>jangan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mencari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cara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instan</a:t>
            </a:r>
            <a:r>
              <a:rPr lang="en-US" dirty="0" smtClean="0">
                <a:sym typeface="Wingdings"/>
              </a:rPr>
              <a:t>.</a:t>
            </a:r>
          </a:p>
          <a:p>
            <a:pPr algn="just">
              <a:spcBef>
                <a:spcPts val="800"/>
              </a:spcBef>
            </a:pPr>
            <a:r>
              <a:rPr lang="en-US" dirty="0" err="1" smtClean="0">
                <a:sym typeface="Wingdings"/>
              </a:rPr>
              <a:t>Lakukan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kolaborasi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dengan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banyak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peneliti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dengan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memperluas</a:t>
            </a:r>
            <a:r>
              <a:rPr lang="en-US" dirty="0" smtClean="0">
                <a:sym typeface="Wingdings"/>
              </a:rPr>
              <a:t> networking </a:t>
            </a:r>
            <a:r>
              <a:rPr lang="en-US" dirty="0" err="1" smtClean="0">
                <a:sym typeface="Wingdings"/>
              </a:rPr>
              <a:t>penelitian</a:t>
            </a:r>
            <a:r>
              <a:rPr lang="en-US" dirty="0" smtClean="0">
                <a:sym typeface="Wingdings"/>
              </a:rPr>
              <a:t>.</a:t>
            </a:r>
          </a:p>
          <a:p>
            <a:pPr algn="just">
              <a:spcBef>
                <a:spcPts val="800"/>
              </a:spcBef>
            </a:pPr>
            <a:r>
              <a:rPr lang="en-US" dirty="0" err="1" smtClean="0">
                <a:sym typeface="Wingdings"/>
              </a:rPr>
              <a:t>Ketika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sedang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mencari</a:t>
            </a:r>
            <a:r>
              <a:rPr lang="en-US" dirty="0" smtClean="0">
                <a:sym typeface="Wingdings"/>
              </a:rPr>
              <a:t> data </a:t>
            </a:r>
            <a:r>
              <a:rPr lang="en-US" dirty="0" err="1" smtClean="0">
                <a:sym typeface="Wingdings"/>
              </a:rPr>
              <a:t>penelitian</a:t>
            </a:r>
            <a:r>
              <a:rPr lang="en-US" dirty="0" smtClean="0">
                <a:sym typeface="Wingdings"/>
              </a:rPr>
              <a:t>, </a:t>
            </a:r>
            <a:r>
              <a:rPr lang="en-US" dirty="0" err="1" smtClean="0">
                <a:sym typeface="Wingdings"/>
              </a:rPr>
              <a:t>usahakan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jangan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hanya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untuk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satu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topik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penelitian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saja</a:t>
            </a:r>
            <a:r>
              <a:rPr lang="en-US" dirty="0" smtClean="0">
                <a:sym typeface="Wingdings"/>
              </a:rPr>
              <a:t>. Hal </a:t>
            </a:r>
            <a:r>
              <a:rPr lang="en-US" dirty="0" err="1" smtClean="0">
                <a:sym typeface="Wingdings"/>
              </a:rPr>
              <a:t>ini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bertujuan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untuk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memperbanyak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karya</a:t>
            </a:r>
            <a:r>
              <a:rPr lang="en-US" dirty="0" smtClean="0">
                <a:sym typeface="Wingdings"/>
              </a:rPr>
              <a:t> </a:t>
            </a:r>
            <a:r>
              <a:rPr lang="en-US" dirty="0" err="1" smtClean="0">
                <a:sym typeface="Wingdings"/>
              </a:rPr>
              <a:t>ilmiah</a:t>
            </a:r>
            <a:r>
              <a:rPr lang="en-US" dirty="0" smtClean="0">
                <a:sym typeface="Wingdings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3490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kredit</a:t>
            </a:r>
            <a:r>
              <a:rPr lang="en-US" dirty="0" smtClean="0"/>
              <a:t> </a:t>
            </a:r>
            <a:r>
              <a:rPr lang="en-US" dirty="0" err="1" smtClean="0"/>
              <a:t>kumulatif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651396"/>
              </p:ext>
            </p:extLst>
          </p:nvPr>
        </p:nvGraphicFramePr>
        <p:xfrm>
          <a:off x="200508" y="1981198"/>
          <a:ext cx="11674022" cy="3719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48"/>
                <a:gridCol w="1852592"/>
                <a:gridCol w="1826851"/>
                <a:gridCol w="1292163"/>
                <a:gridCol w="1782293"/>
                <a:gridCol w="2205588"/>
                <a:gridCol w="1893687"/>
              </a:tblGrid>
              <a:tr h="639656"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</a:t>
                      </a:r>
                      <a:endParaRPr lang="en-US" sz="1600" dirty="0"/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Jabatan</a:t>
                      </a:r>
                      <a:endParaRPr lang="en-US" sz="1600" dirty="0"/>
                    </a:p>
                  </a:txBody>
                  <a:tcPr marL="121920" marR="121920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Kualifikasi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akademik</a:t>
                      </a:r>
                      <a:endParaRPr lang="en-US" sz="1600" dirty="0"/>
                    </a:p>
                  </a:txBody>
                  <a:tcPr marL="121920" marR="121920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Unsur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utama</a:t>
                      </a:r>
                      <a:endParaRPr lang="en-US" sz="1600" dirty="0"/>
                    </a:p>
                  </a:txBody>
                  <a:tcPr marL="121920" marR="121920"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unsur</a:t>
                      </a:r>
                      <a:endParaRPr lang="en-US" sz="1600" dirty="0" smtClean="0"/>
                    </a:p>
                    <a:p>
                      <a:pPr algn="ctr"/>
                      <a:r>
                        <a:rPr lang="en-US" sz="1600" dirty="0" err="1" smtClean="0"/>
                        <a:t>penunjang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520917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Dikjar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Penelitian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 smtClean="0"/>
                        <a:t>Abdimas</a:t>
                      </a:r>
                      <a:endParaRPr lang="en-US" sz="1600" dirty="0"/>
                    </a:p>
                  </a:txBody>
                  <a:tcPr marL="121920" marR="12192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3965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Asisten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ahli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magister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55%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25%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Minimal 0,5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≤ 10%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≤ 10%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63965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Lektor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magister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45%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35%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Minimal 0,5 dan ≤ 10%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≤ 10%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63965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Lektor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kepala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Magister/</a:t>
                      </a:r>
                      <a:r>
                        <a:rPr lang="en-US" sz="1600" dirty="0" err="1" smtClean="0"/>
                        <a:t>Doktor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40%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40%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Minimal 0,5 dan ≤ 10%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/>
                        <a:t>≤ 10%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63965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Guru </a:t>
                      </a:r>
                      <a:r>
                        <a:rPr lang="en-US" sz="1600" dirty="0" err="1" smtClean="0"/>
                        <a:t>besar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Doktor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35%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≥</a:t>
                      </a:r>
                      <a:r>
                        <a:rPr lang="en-US" sz="1600" baseline="0" dirty="0" smtClean="0"/>
                        <a:t> 45%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Minimal 0,5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≤ 10%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≤ 10%</a:t>
                      </a:r>
                      <a:endParaRPr lang="en-US" sz="1600" dirty="0"/>
                    </a:p>
                  </a:txBody>
                  <a:tcPr marL="121920" marR="12192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3016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Pedoman</a:t>
            </a:r>
            <a:r>
              <a:rPr lang="en-US" dirty="0" smtClean="0"/>
              <a:t> PAK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Pedoman</a:t>
            </a:r>
            <a:r>
              <a:rPr lang="en-US" dirty="0" smtClean="0"/>
              <a:t> PAK </a:t>
            </a:r>
            <a:r>
              <a:rPr lang="en-US" dirty="0" err="1" smtClean="0"/>
              <a:t>tahun</a:t>
            </a:r>
            <a:r>
              <a:rPr lang="en-US" dirty="0" smtClean="0"/>
              <a:t> 2019,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pengganti</a:t>
            </a:r>
            <a:r>
              <a:rPr lang="en-US" dirty="0" smtClean="0"/>
              <a:t> </a:t>
            </a:r>
            <a:r>
              <a:rPr lang="en-US" dirty="0" err="1" smtClean="0"/>
              <a:t>pedoman</a:t>
            </a:r>
            <a:r>
              <a:rPr lang="en-US" dirty="0" smtClean="0"/>
              <a:t> PAK </a:t>
            </a:r>
            <a:r>
              <a:rPr lang="en-US" dirty="0" err="1" smtClean="0"/>
              <a:t>tahun</a:t>
            </a:r>
            <a:r>
              <a:rPr lang="en-US" dirty="0" smtClean="0"/>
              <a:t> 2014.</a:t>
            </a:r>
          </a:p>
          <a:p>
            <a:pPr algn="just"/>
            <a:r>
              <a:rPr lang="en-US" dirty="0" err="1" smtClean="0"/>
              <a:t>Pedoman</a:t>
            </a:r>
            <a:r>
              <a:rPr lang="en-US" dirty="0" smtClean="0"/>
              <a:t> PAK </a:t>
            </a:r>
            <a:r>
              <a:rPr lang="en-US" dirty="0" err="1" smtClean="0"/>
              <a:t>tahun</a:t>
            </a:r>
            <a:r>
              <a:rPr lang="en-US" dirty="0" smtClean="0"/>
              <a:t> 2019, </a:t>
            </a:r>
            <a:r>
              <a:rPr lang="en-US" dirty="0" err="1" smtClean="0"/>
              <a:t>semula</a:t>
            </a:r>
            <a:r>
              <a:rPr lang="en-US" dirty="0" smtClean="0"/>
              <a:t>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berlaku</a:t>
            </a:r>
            <a:r>
              <a:rPr lang="en-US" dirty="0" smtClean="0"/>
              <a:t> 1 April 2020,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diundur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1 </a:t>
            </a:r>
            <a:r>
              <a:rPr lang="en-US" dirty="0" err="1" smtClean="0"/>
              <a:t>Juli</a:t>
            </a:r>
            <a:r>
              <a:rPr lang="en-US" dirty="0" smtClean="0"/>
              <a:t> 2020.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244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PAK 2014 </a:t>
            </a:r>
            <a:r>
              <a:rPr lang="en-US" dirty="0" err="1" smtClean="0"/>
              <a:t>dan</a:t>
            </a:r>
            <a:r>
              <a:rPr lang="en-US" dirty="0" smtClean="0"/>
              <a:t> PAK 2019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633" y="1706819"/>
            <a:ext cx="10075084" cy="4419344"/>
          </a:xfrm>
        </p:spPr>
        <p:txBody>
          <a:bodyPr/>
          <a:lstStyle/>
          <a:p>
            <a:pPr algn="just">
              <a:spcBef>
                <a:spcPts val="200"/>
              </a:spcBef>
            </a:pP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usulan</a:t>
            </a:r>
            <a:r>
              <a:rPr lang="en-US" dirty="0" smtClean="0"/>
              <a:t> LK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di </a:t>
            </a:r>
            <a:r>
              <a:rPr lang="en-US" dirty="0" err="1" smtClean="0"/>
              <a:t>bawah</a:t>
            </a:r>
            <a:r>
              <a:rPr lang="en-US" dirty="0" smtClean="0"/>
              <a:t> 8 </a:t>
            </a:r>
            <a:r>
              <a:rPr lang="en-US" dirty="0" err="1" smtClean="0"/>
              <a:t>tahun</a:t>
            </a:r>
            <a:r>
              <a:rPr lang="en-US" dirty="0" smtClean="0"/>
              <a:t>.</a:t>
            </a:r>
          </a:p>
          <a:p>
            <a:pPr algn="just">
              <a:spcBef>
                <a:spcPts val="200"/>
              </a:spcBef>
            </a:pP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usulan</a:t>
            </a:r>
            <a:r>
              <a:rPr lang="en-US" dirty="0" smtClean="0"/>
              <a:t> GB </a:t>
            </a:r>
            <a:r>
              <a:rPr lang="en-US" dirty="0" err="1" smtClean="0"/>
              <a:t>dari</a:t>
            </a:r>
            <a:r>
              <a:rPr lang="en-US" dirty="0" smtClean="0"/>
              <a:t> LK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10 </a:t>
            </a:r>
            <a:r>
              <a:rPr lang="mr-IN" dirty="0" smtClean="0"/>
              <a:t>–</a:t>
            </a:r>
            <a:r>
              <a:rPr lang="en-US" dirty="0" smtClean="0"/>
              <a:t> 15 </a:t>
            </a:r>
            <a:r>
              <a:rPr lang="en-US" dirty="0" err="1" smtClean="0"/>
              <a:t>tahun</a:t>
            </a:r>
            <a:r>
              <a:rPr lang="en-US" dirty="0" smtClean="0"/>
              <a:t>.</a:t>
            </a:r>
          </a:p>
          <a:p>
            <a:pPr algn="just">
              <a:spcBef>
                <a:spcPts val="200"/>
              </a:spcBef>
            </a:pP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tambahan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usulan</a:t>
            </a:r>
            <a:r>
              <a:rPr lang="en-US" dirty="0" smtClean="0"/>
              <a:t> GB</a:t>
            </a:r>
          </a:p>
          <a:p>
            <a:pPr algn="just">
              <a:spcBef>
                <a:spcPts val="200"/>
              </a:spcBef>
            </a:pPr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pedoman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akreditasi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terbaru</a:t>
            </a:r>
            <a:r>
              <a:rPr lang="en-US" dirty="0" smtClean="0"/>
              <a:t>.</a:t>
            </a:r>
          </a:p>
          <a:p>
            <a:pPr algn="just">
              <a:spcBef>
                <a:spcPts val="200"/>
              </a:spcBef>
            </a:pPr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proseding</a:t>
            </a:r>
            <a:endParaRPr lang="en-US" dirty="0" smtClean="0"/>
          </a:p>
          <a:p>
            <a:pPr algn="just">
              <a:spcBef>
                <a:spcPts val="200"/>
              </a:spcBef>
            </a:pPr>
            <a:r>
              <a:rPr lang="en-US" dirty="0" err="1" smtClean="0"/>
              <a:t>Keterlibatan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(editor/</a:t>
            </a:r>
            <a:r>
              <a:rPr lang="en-US" dirty="0" err="1" smtClean="0"/>
              <a:t>dewan</a:t>
            </a:r>
            <a:r>
              <a:rPr lang="en-US" dirty="0" smtClean="0"/>
              <a:t> </a:t>
            </a:r>
            <a:r>
              <a:rPr lang="en-US" dirty="0" err="1" smtClean="0"/>
              <a:t>penyunting</a:t>
            </a:r>
            <a:r>
              <a:rPr lang="en-US" dirty="0" smtClean="0"/>
              <a:t>/</a:t>
            </a:r>
            <a:r>
              <a:rPr lang="en-US" dirty="0" err="1" smtClean="0"/>
              <a:t>dewan</a:t>
            </a:r>
            <a:r>
              <a:rPr lang="en-US" dirty="0" smtClean="0"/>
              <a:t> </a:t>
            </a:r>
            <a:r>
              <a:rPr lang="en-US" dirty="0" err="1" smtClean="0"/>
              <a:t>redaksi</a:t>
            </a:r>
            <a:r>
              <a:rPr lang="en-US" dirty="0" smtClean="0"/>
              <a:t>), </a:t>
            </a:r>
            <a:r>
              <a:rPr lang="en-US" dirty="0" err="1" smtClean="0"/>
              <a:t>semula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di </a:t>
            </a:r>
            <a:r>
              <a:rPr lang="en-US" dirty="0" err="1" smtClean="0"/>
              <a:t>penunjang</a:t>
            </a:r>
            <a:r>
              <a:rPr lang="en-US" dirty="0" smtClean="0"/>
              <a:t>,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di </a:t>
            </a:r>
            <a:r>
              <a:rPr lang="en-US" dirty="0" err="1" smtClean="0"/>
              <a:t>pengabdian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353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Tanggung</a:t>
            </a:r>
            <a:r>
              <a:rPr lang="en-US" sz="3200" dirty="0" smtClean="0"/>
              <a:t> </a:t>
            </a:r>
            <a:r>
              <a:rPr lang="en-US" sz="3200" dirty="0" err="1" smtClean="0"/>
              <a:t>jawab</a:t>
            </a:r>
            <a:r>
              <a:rPr lang="en-US" sz="3200" dirty="0" smtClean="0"/>
              <a:t> </a:t>
            </a:r>
            <a:r>
              <a:rPr lang="en-US" sz="3200" dirty="0" err="1" smtClean="0"/>
              <a:t>publikasi</a:t>
            </a:r>
            <a:r>
              <a:rPr lang="en-US" sz="3200" dirty="0" smtClean="0"/>
              <a:t> </a:t>
            </a:r>
            <a:r>
              <a:rPr lang="en-US" sz="3200" dirty="0" err="1" smtClean="0"/>
              <a:t>ilmiah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7017250"/>
              </p:ext>
            </p:extLst>
          </p:nvPr>
        </p:nvGraphicFramePr>
        <p:xfrm>
          <a:off x="267344" y="1981200"/>
          <a:ext cx="11562627" cy="3195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000"/>
                <a:gridCol w="2894816"/>
                <a:gridCol w="2038499"/>
                <a:gridCol w="1704317"/>
                <a:gridCol w="2149891"/>
                <a:gridCol w="192710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No</a:t>
                      </a:r>
                      <a:endParaRPr lang="en-U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Jabatan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akademik</a:t>
                      </a:r>
                      <a:endParaRPr lang="en-U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Jurnal</a:t>
                      </a:r>
                      <a:r>
                        <a:rPr lang="en-US" sz="1400" baseline="0" dirty="0" smtClean="0"/>
                        <a:t>  </a:t>
                      </a:r>
                      <a:r>
                        <a:rPr lang="en-US" sz="1400" baseline="0" dirty="0" err="1" smtClean="0"/>
                        <a:t>nasional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peringkat</a:t>
                      </a:r>
                      <a:r>
                        <a:rPr lang="en-US" sz="1400" baseline="0" dirty="0" smtClean="0"/>
                        <a:t> 3, 4, 5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6</a:t>
                      </a:r>
                      <a:endParaRPr lang="en-U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Jurnal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nasional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peringkat</a:t>
                      </a:r>
                      <a:r>
                        <a:rPr lang="en-US" sz="1400" dirty="0" smtClean="0"/>
                        <a:t> 1 </a:t>
                      </a:r>
                      <a:r>
                        <a:rPr lang="en-US" sz="1400" dirty="0" err="1" smtClean="0"/>
                        <a:t>atau</a:t>
                      </a:r>
                      <a:r>
                        <a:rPr lang="en-US" sz="1400" dirty="0" smtClean="0"/>
                        <a:t> 2</a:t>
                      </a:r>
                      <a:endParaRPr lang="en-U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Jurnal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internasional</a:t>
                      </a:r>
                      <a:endParaRPr lang="en-U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Jurnal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internasional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bereputasi</a:t>
                      </a:r>
                      <a:endParaRPr lang="en-US" sz="1400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Asisten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ahli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W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Lektor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W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LK/Magister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W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LK/</a:t>
                      </a:r>
                      <a:r>
                        <a:rPr lang="en-US" sz="1600" dirty="0" err="1" smtClean="0"/>
                        <a:t>Doktor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W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Profesor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S</a:t>
                      </a:r>
                      <a:endParaRPr lang="en-US" sz="16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W</a:t>
                      </a:r>
                      <a:endParaRPr lang="en-US" sz="1600" dirty="0"/>
                    </a:p>
                  </a:txBody>
                  <a:tcPr marL="121920" marR="121920"/>
                </a:tc>
              </a:tr>
              <a:tr h="370840">
                <a:tc gridSpan="6">
                  <a:txBody>
                    <a:bodyPr/>
                    <a:lstStyle/>
                    <a:p>
                      <a:pPr algn="just"/>
                      <a:r>
                        <a:rPr lang="en-US" sz="1600" dirty="0" err="1" smtClean="0"/>
                        <a:t>Keterangan</a:t>
                      </a:r>
                      <a:r>
                        <a:rPr lang="en-US" sz="1600" dirty="0" smtClean="0"/>
                        <a:t>: </a:t>
                      </a:r>
                    </a:p>
                    <a:p>
                      <a:pPr algn="just"/>
                      <a:r>
                        <a:rPr lang="en-US" sz="1600" dirty="0" smtClean="0"/>
                        <a:t>W: </a:t>
                      </a:r>
                      <a:r>
                        <a:rPr lang="en-US" sz="1600" dirty="0" err="1" smtClean="0"/>
                        <a:t>wajib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ada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atau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boleh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digantikan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dengan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karil</a:t>
                      </a:r>
                      <a:r>
                        <a:rPr lang="en-US" sz="1600" baseline="0" dirty="0" smtClean="0"/>
                        <a:t> yang </a:t>
                      </a:r>
                      <a:r>
                        <a:rPr lang="en-US" sz="1600" baseline="0" dirty="0" err="1" smtClean="0"/>
                        <a:t>lebih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tinggi</a:t>
                      </a:r>
                      <a:endParaRPr lang="en-US" sz="1600" dirty="0" smtClean="0"/>
                    </a:p>
                    <a:p>
                      <a:pPr algn="just"/>
                      <a:r>
                        <a:rPr lang="en-US" sz="1600" dirty="0" smtClean="0"/>
                        <a:t> S: </a:t>
                      </a:r>
                      <a:r>
                        <a:rPr lang="en-US" sz="1600" dirty="0" err="1" smtClean="0"/>
                        <a:t>disarankan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ada</a:t>
                      </a:r>
                      <a:endParaRPr lang="en-US" sz="1600" dirty="0"/>
                    </a:p>
                  </a:txBody>
                  <a:tcPr marL="121920" marR="121920"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80826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Loncat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9492857"/>
              </p:ext>
            </p:extLst>
          </p:nvPr>
        </p:nvGraphicFramePr>
        <p:xfrm>
          <a:off x="664634" y="1981200"/>
          <a:ext cx="11098502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3988"/>
                <a:gridCol w="5992961"/>
                <a:gridCol w="412155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Jabatan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akademik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internasional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bereputasi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Asisten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Ahli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Lektor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Kepala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W, minimal 2 </a:t>
                      </a:r>
                      <a:r>
                        <a:rPr lang="en-US" dirty="0" err="1" smtClean="0"/>
                        <a:t>buah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Lektor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Profesor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W, minimal 4 </a:t>
                      </a:r>
                      <a:r>
                        <a:rPr lang="en-US" dirty="0" err="1" smtClean="0"/>
                        <a:t>buah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W: </a:t>
                      </a:r>
                      <a:r>
                        <a:rPr lang="en-US" dirty="0" err="1" smtClean="0"/>
                        <a:t>wajib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ada</a:t>
                      </a:r>
                      <a:endParaRPr lang="en-US" dirty="0"/>
                    </a:p>
                  </a:txBody>
                  <a:tcPr marL="121920" marR="121920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3050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Loncat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633" y="1981201"/>
            <a:ext cx="10897996" cy="4144963"/>
          </a:xfrm>
        </p:spPr>
        <p:txBody>
          <a:bodyPr/>
          <a:lstStyle/>
          <a:p>
            <a:pPr algn="just"/>
            <a:r>
              <a:rPr lang="en-US" dirty="0" err="1" smtClean="0"/>
              <a:t>Loncat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Asisten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Lektor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, </a:t>
            </a:r>
            <a:r>
              <a:rPr lang="en-US" dirty="0" err="1" smtClean="0"/>
              <a:t>setidaknya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SJR </a:t>
            </a:r>
            <a:r>
              <a:rPr lang="en-US" dirty="0" err="1" smtClean="0"/>
              <a:t>atau</a:t>
            </a:r>
            <a:r>
              <a:rPr lang="en-US" dirty="0" smtClean="0"/>
              <a:t> JIF paling </a:t>
            </a:r>
            <a:r>
              <a:rPr lang="en-US" dirty="0" err="1" smtClean="0"/>
              <a:t>sedikit</a:t>
            </a:r>
            <a:r>
              <a:rPr lang="en-US" dirty="0" smtClean="0"/>
              <a:t> 0,5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diantaranya</a:t>
            </a:r>
            <a:r>
              <a:rPr lang="en-US" dirty="0" smtClean="0"/>
              <a:t> </a:t>
            </a:r>
            <a:r>
              <a:rPr lang="en-US" dirty="0" err="1" smtClean="0"/>
              <a:t>diterbitkan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Loncat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lektor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Profesor</a:t>
            </a:r>
            <a:r>
              <a:rPr lang="en-US" dirty="0" smtClean="0"/>
              <a:t>,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diantaranya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SJR </a:t>
            </a:r>
            <a:r>
              <a:rPr lang="en-US" dirty="0" err="1" smtClean="0"/>
              <a:t>atau</a:t>
            </a:r>
            <a:r>
              <a:rPr lang="en-US" dirty="0" smtClean="0"/>
              <a:t> JIF paling </a:t>
            </a:r>
            <a:r>
              <a:rPr lang="en-US" dirty="0" err="1" smtClean="0"/>
              <a:t>sedikit</a:t>
            </a:r>
            <a:r>
              <a:rPr lang="en-US" dirty="0" smtClean="0"/>
              <a:t> 1,00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diantarnya</a:t>
            </a:r>
            <a:r>
              <a:rPr lang="en-US" dirty="0" smtClean="0"/>
              <a:t> </a:t>
            </a:r>
            <a:r>
              <a:rPr lang="en-US" dirty="0" err="1" smtClean="0"/>
              <a:t>dipublikasikan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008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Syarat</a:t>
            </a:r>
            <a:r>
              <a:rPr lang="en-US" sz="3200" dirty="0" smtClean="0"/>
              <a:t> </a:t>
            </a:r>
            <a:r>
              <a:rPr lang="en-US" sz="3200" dirty="0" err="1" smtClean="0"/>
              <a:t>khusus</a:t>
            </a:r>
            <a:r>
              <a:rPr lang="en-US" sz="3200" dirty="0" smtClean="0"/>
              <a:t> </a:t>
            </a:r>
            <a:r>
              <a:rPr lang="en-US" sz="3200" dirty="0" err="1" smtClean="0"/>
              <a:t>usulan</a:t>
            </a:r>
            <a:r>
              <a:rPr lang="en-US" sz="3200" dirty="0" smtClean="0"/>
              <a:t> </a:t>
            </a:r>
            <a:r>
              <a:rPr lang="en-US" sz="3200" dirty="0" err="1" smtClean="0"/>
              <a:t>lektor</a:t>
            </a:r>
            <a:r>
              <a:rPr lang="en-US" sz="3200" dirty="0" smtClean="0"/>
              <a:t> </a:t>
            </a:r>
            <a:r>
              <a:rPr lang="en-US" sz="3200" dirty="0" err="1" smtClean="0"/>
              <a:t>kepala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Usulan</a:t>
            </a:r>
            <a:r>
              <a:rPr lang="en-US" dirty="0" smtClean="0"/>
              <a:t> </a:t>
            </a:r>
            <a:r>
              <a:rPr lang="en-US" dirty="0" err="1" smtClean="0"/>
              <a:t>lektor</a:t>
            </a:r>
            <a:r>
              <a:rPr lang="en-US" dirty="0" smtClean="0"/>
              <a:t> </a:t>
            </a:r>
            <a:r>
              <a:rPr lang="en-US" dirty="0" err="1" smtClean="0"/>
              <a:t>kepala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di </a:t>
            </a:r>
            <a:r>
              <a:rPr lang="en-US" dirty="0" err="1" smtClean="0"/>
              <a:t>bawah</a:t>
            </a:r>
            <a:r>
              <a:rPr lang="en-US" dirty="0" smtClean="0"/>
              <a:t> 8 </a:t>
            </a:r>
            <a:r>
              <a:rPr lang="en-US" dirty="0" err="1" smtClean="0"/>
              <a:t>tahun</a:t>
            </a:r>
            <a:r>
              <a:rPr lang="en-US" dirty="0" smtClean="0"/>
              <a:t> (</a:t>
            </a:r>
            <a:r>
              <a:rPr lang="en-US" dirty="0" err="1" smtClean="0"/>
              <a:t>sejak</a:t>
            </a:r>
            <a:r>
              <a:rPr lang="en-US" dirty="0" smtClean="0"/>
              <a:t> </a:t>
            </a:r>
            <a:r>
              <a:rPr lang="en-US" dirty="0" err="1" smtClean="0"/>
              <a:t>pengangkatan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asisten</a:t>
            </a:r>
            <a:r>
              <a:rPr lang="en-US" dirty="0" smtClean="0"/>
              <a:t> </a:t>
            </a:r>
            <a:r>
              <a:rPr lang="en-US" dirty="0" err="1" smtClean="0"/>
              <a:t>ahli</a:t>
            </a:r>
            <a:r>
              <a:rPr lang="en-US" dirty="0" smtClean="0"/>
              <a:t>), </a:t>
            </a:r>
            <a:r>
              <a:rPr lang="en-US" dirty="0" err="1" smtClean="0"/>
              <a:t>yaitu</a:t>
            </a:r>
            <a:r>
              <a:rPr lang="en-US" dirty="0" smtClean="0"/>
              <a:t>:</a:t>
            </a:r>
          </a:p>
          <a:p>
            <a:pPr algn="just"/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r>
              <a:rPr lang="en-US" dirty="0" err="1" smtClean="0"/>
              <a:t>bereputasi</a:t>
            </a:r>
            <a:r>
              <a:rPr lang="en-US" dirty="0" smtClean="0"/>
              <a:t> </a:t>
            </a:r>
            <a:r>
              <a:rPr lang="en-US" dirty="0" err="1" smtClean="0"/>
              <a:t>terindeks</a:t>
            </a:r>
            <a:r>
              <a:rPr lang="en-US" dirty="0" smtClean="0"/>
              <a:t> Scopus </a:t>
            </a:r>
            <a:r>
              <a:rPr lang="en-US" dirty="0" err="1" smtClean="0"/>
              <a:t>dengan</a:t>
            </a:r>
            <a:r>
              <a:rPr lang="en-US" dirty="0" smtClean="0"/>
              <a:t> SJR minimal 0,15 </a:t>
            </a:r>
            <a:r>
              <a:rPr lang="en-US" dirty="0" err="1" smtClean="0"/>
              <a:t>atau</a:t>
            </a:r>
            <a:r>
              <a:rPr lang="en-US" dirty="0" smtClean="0"/>
              <a:t> 0,10 </a:t>
            </a:r>
            <a:r>
              <a:rPr lang="en-US" dirty="0" err="1" smtClean="0"/>
              <a:t>dan</a:t>
            </a:r>
            <a:r>
              <a:rPr lang="en-US" dirty="0" smtClean="0"/>
              <a:t> Q3; </a:t>
            </a:r>
            <a:r>
              <a:rPr lang="en-US" dirty="0" err="1" smtClean="0"/>
              <a:t>atau</a:t>
            </a:r>
            <a:endParaRPr lang="en-US" dirty="0" smtClean="0"/>
          </a:p>
          <a:p>
            <a:pPr algn="just"/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r>
              <a:rPr lang="en-US" dirty="0" err="1" smtClean="0"/>
              <a:t>bereputasi</a:t>
            </a:r>
            <a:r>
              <a:rPr lang="en-US" dirty="0" smtClean="0"/>
              <a:t> </a:t>
            </a:r>
            <a:r>
              <a:rPr lang="en-US" dirty="0" err="1" smtClean="0"/>
              <a:t>terindeks</a:t>
            </a:r>
            <a:r>
              <a:rPr lang="en-US" dirty="0" smtClean="0"/>
              <a:t> </a:t>
            </a:r>
            <a:r>
              <a:rPr lang="en-US" dirty="0" err="1" smtClean="0"/>
              <a:t>WoS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Impact Factor minimal 0,05</a:t>
            </a:r>
          </a:p>
          <a:p>
            <a:pPr algn="just"/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berstatus</a:t>
            </a:r>
            <a:r>
              <a:rPr lang="en-US" dirty="0" smtClean="0"/>
              <a:t> coverage </a:t>
            </a:r>
            <a:r>
              <a:rPr lang="en-US" dirty="0" err="1" smtClean="0"/>
              <a:t>discountinue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cancelled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461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 smtClean="0"/>
              <a:t>Syarat</a:t>
            </a:r>
            <a:r>
              <a:rPr lang="en-US" sz="3200" dirty="0" smtClean="0"/>
              <a:t> </a:t>
            </a:r>
            <a:r>
              <a:rPr lang="en-US" sz="3200" dirty="0" err="1" smtClean="0"/>
              <a:t>khusus</a:t>
            </a:r>
            <a:r>
              <a:rPr lang="en-US" sz="3200" dirty="0" smtClean="0"/>
              <a:t> </a:t>
            </a:r>
            <a:r>
              <a:rPr lang="en-US" sz="3200" dirty="0" err="1" smtClean="0"/>
              <a:t>Usulan</a:t>
            </a:r>
            <a:r>
              <a:rPr lang="en-US" sz="3200" dirty="0" smtClean="0"/>
              <a:t> Guru </a:t>
            </a:r>
            <a:r>
              <a:rPr lang="en-US" sz="3200" dirty="0" err="1" smtClean="0"/>
              <a:t>Besar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selain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: (</a:t>
            </a:r>
            <a:r>
              <a:rPr lang="en-US" dirty="0" err="1" smtClean="0"/>
              <a:t>i</a:t>
            </a:r>
            <a:r>
              <a:rPr lang="en-US" dirty="0" smtClean="0"/>
              <a:t>)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hibah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minimal 100 </a:t>
            </a:r>
            <a:r>
              <a:rPr lang="en-US" dirty="0" err="1" smtClean="0"/>
              <a:t>juta</a:t>
            </a:r>
            <a:r>
              <a:rPr lang="en-US" dirty="0" smtClean="0"/>
              <a:t> (</a:t>
            </a:r>
            <a:r>
              <a:rPr lang="en-US" dirty="0" err="1" smtClean="0"/>
              <a:t>akumulatif</a:t>
            </a:r>
            <a:r>
              <a:rPr lang="en-US" dirty="0" smtClean="0"/>
              <a:t>)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ketua</a:t>
            </a:r>
            <a:r>
              <a:rPr lang="en-US" dirty="0" smtClean="0"/>
              <a:t>; </a:t>
            </a:r>
            <a:r>
              <a:rPr lang="en-US" dirty="0" err="1" smtClean="0"/>
              <a:t>atau</a:t>
            </a:r>
            <a:r>
              <a:rPr lang="en-US" dirty="0" smtClean="0"/>
              <a:t>; (ii)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membimbing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menguji</a:t>
            </a:r>
            <a:r>
              <a:rPr lang="en-US" dirty="0" smtClean="0"/>
              <a:t> minimal 3 </a:t>
            </a:r>
            <a:r>
              <a:rPr lang="en-US" dirty="0" err="1" smtClean="0"/>
              <a:t>mahasiswa</a:t>
            </a:r>
            <a:r>
              <a:rPr lang="en-US" dirty="0" smtClean="0"/>
              <a:t> </a:t>
            </a:r>
            <a:r>
              <a:rPr lang="en-US" dirty="0" err="1" smtClean="0"/>
              <a:t>doktor</a:t>
            </a:r>
            <a:r>
              <a:rPr lang="en-US" dirty="0" smtClean="0"/>
              <a:t>; </a:t>
            </a:r>
            <a:r>
              <a:rPr lang="en-US" dirty="0" err="1" smtClean="0"/>
              <a:t>atau</a:t>
            </a:r>
            <a:r>
              <a:rPr lang="en-US" dirty="0" smtClean="0"/>
              <a:t>; (iii) reviewer </a:t>
            </a:r>
            <a:r>
              <a:rPr lang="en-US" dirty="0" err="1" smtClean="0"/>
              <a:t>setidaknya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2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r>
              <a:rPr lang="en-US" dirty="0" err="1" smtClean="0"/>
              <a:t>bereputasi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usulan</a:t>
            </a:r>
            <a:r>
              <a:rPr lang="en-US" dirty="0" smtClean="0"/>
              <a:t> LK </a:t>
            </a:r>
            <a:r>
              <a:rPr lang="en-US" dirty="0" err="1" smtClean="0"/>
              <a:t>ke</a:t>
            </a:r>
            <a:r>
              <a:rPr lang="en-US" dirty="0" smtClean="0"/>
              <a:t> GB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10 </a:t>
            </a:r>
            <a:r>
              <a:rPr lang="mr-IN" dirty="0" smtClean="0"/>
              <a:t>–</a:t>
            </a:r>
            <a:r>
              <a:rPr lang="en-US" dirty="0" smtClean="0"/>
              <a:t> 15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: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r>
              <a:rPr lang="en-US" dirty="0" err="1" smtClean="0"/>
              <a:t>bereputasi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SJR </a:t>
            </a:r>
            <a:r>
              <a:rPr lang="en-US" dirty="0" err="1" smtClean="0"/>
              <a:t>atau</a:t>
            </a:r>
            <a:r>
              <a:rPr lang="en-US" dirty="0" smtClean="0"/>
              <a:t> JIF paling </a:t>
            </a:r>
            <a:r>
              <a:rPr lang="en-US" dirty="0" err="1" smtClean="0"/>
              <a:t>sedikit</a:t>
            </a:r>
            <a:r>
              <a:rPr lang="en-US" dirty="0" smtClean="0"/>
              <a:t> 0,50.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berstatus</a:t>
            </a:r>
            <a:r>
              <a:rPr lang="en-US" dirty="0"/>
              <a:t> coverage </a:t>
            </a:r>
            <a:r>
              <a:rPr lang="en-US" dirty="0" err="1"/>
              <a:t>discountinue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cancelled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0608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9183754"/>
              </p:ext>
            </p:extLst>
          </p:nvPr>
        </p:nvGraphicFramePr>
        <p:xfrm>
          <a:off x="334180" y="1526581"/>
          <a:ext cx="11384397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868"/>
                <a:gridCol w="7341833"/>
                <a:gridCol w="317369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Klasifikasi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jurnal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Angka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kredit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internasional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bereputasi</a:t>
                      </a:r>
                      <a:r>
                        <a:rPr lang="en-US" baseline="0" dirty="0" smtClean="0"/>
                        <a:t> (</a:t>
                      </a:r>
                      <a:r>
                        <a:rPr lang="en-US" baseline="0" dirty="0" err="1" smtClean="0"/>
                        <a:t>terindeks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berfaktor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dampak</a:t>
                      </a:r>
                      <a:r>
                        <a:rPr lang="en-US" baseline="0" dirty="0" smtClean="0"/>
                        <a:t>)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internasional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terindeks</a:t>
                      </a:r>
                      <a:r>
                        <a:rPr lang="en-US" dirty="0" smtClean="0"/>
                        <a:t> (</a:t>
                      </a:r>
                      <a:r>
                        <a:rPr lang="en-US" dirty="0" err="1" smtClean="0"/>
                        <a:t>belum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memiliki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faktor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dampak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internasional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terindeks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pada</a:t>
                      </a:r>
                      <a:r>
                        <a:rPr lang="en-US" baseline="0" dirty="0" smtClean="0"/>
                        <a:t> basis data di </a:t>
                      </a:r>
                      <a:r>
                        <a:rPr lang="en-US" baseline="0" dirty="0" err="1" smtClean="0"/>
                        <a:t>luar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kategori</a:t>
                      </a:r>
                      <a:r>
                        <a:rPr lang="en-US" baseline="0" dirty="0" smtClean="0"/>
                        <a:t> 2 (</a:t>
                      </a:r>
                      <a:r>
                        <a:rPr lang="en-US" baseline="0" dirty="0" err="1" smtClean="0"/>
                        <a:t>termasuk</a:t>
                      </a:r>
                      <a:r>
                        <a:rPr lang="en-US" baseline="0" dirty="0" smtClean="0"/>
                        <a:t> ESCI)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terakrediatsi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peringkat</a:t>
                      </a:r>
                      <a:r>
                        <a:rPr lang="en-US" dirty="0" smtClean="0"/>
                        <a:t> 1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2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terakreditasi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peringkat</a:t>
                      </a:r>
                      <a:r>
                        <a:rPr lang="en-US" dirty="0" smtClean="0"/>
                        <a:t> 3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4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terakreditasi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peringkat</a:t>
                      </a:r>
                      <a:r>
                        <a:rPr lang="en-US" dirty="0" smtClean="0"/>
                        <a:t> 5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6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nasional</a:t>
                      </a:r>
                      <a:r>
                        <a:rPr lang="en-US" dirty="0" smtClean="0"/>
                        <a:t> ISSN (paling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tinggi</a:t>
                      </a:r>
                      <a:r>
                        <a:rPr lang="en-US" baseline="0" dirty="0" smtClean="0"/>
                        <a:t> 25% </a:t>
                      </a:r>
                      <a:r>
                        <a:rPr lang="en-US" baseline="0" dirty="0" err="1" smtClean="0"/>
                        <a:t>dari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angka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kredit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diperlukan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pengusulan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</a:t>
                      </a:r>
                      <a:r>
                        <a:rPr lang="en-US" baseline="0" dirty="0" smtClean="0"/>
                        <a:t> LK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GB)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ilmiah</a:t>
                      </a:r>
                      <a:r>
                        <a:rPr lang="en-US" dirty="0" smtClean="0"/>
                        <a:t> yang </a:t>
                      </a:r>
                      <a:r>
                        <a:rPr lang="en-US" dirty="0" err="1" smtClean="0"/>
                        <a:t>ditulis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dalam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bahasa</a:t>
                      </a:r>
                      <a:r>
                        <a:rPr lang="en-US" dirty="0" smtClean="0"/>
                        <a:t> PBB </a:t>
                      </a:r>
                      <a:r>
                        <a:rPr lang="en-US" dirty="0" err="1" smtClean="0"/>
                        <a:t>namun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belum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memenuhi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syarat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sebagai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jurnal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ilmiah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internasional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marL="121920" marR="12192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669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 err="1" smtClean="0"/>
              <a:t>proseding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6692"/>
              </p:ext>
            </p:extLst>
          </p:nvPr>
        </p:nvGraphicFramePr>
        <p:xfrm>
          <a:off x="664634" y="1981200"/>
          <a:ext cx="11120781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500"/>
                <a:gridCol w="7185333"/>
                <a:gridCol w="287394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Klasifikasi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proseding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Angka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kredit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Internasional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terindeks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Scimagojr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Scopus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Internasional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terindeks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pada</a:t>
                      </a:r>
                      <a:r>
                        <a:rPr lang="en-US" dirty="0" smtClean="0"/>
                        <a:t> Scopus, IEEE Explore,</a:t>
                      </a:r>
                      <a:r>
                        <a:rPr lang="en-US" baseline="0" dirty="0" smtClean="0"/>
                        <a:t> SPIE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Internasional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 marL="121920" marR="12192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Nasional</a:t>
                      </a:r>
                      <a:endParaRPr lang="en-US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 marL="121920" marR="12192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798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946</Words>
  <Application>Microsoft Macintosh PowerPoint</Application>
  <PresentationFormat>Custom</PresentationFormat>
  <Paragraphs>188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Perencanaan Karir Dosen</vt:lpstr>
      <vt:lpstr>PowerPoint Presentation</vt:lpstr>
      <vt:lpstr>Jenjang karir dosen</vt:lpstr>
      <vt:lpstr>Klasifikasi karir awal dosen</vt:lpstr>
      <vt:lpstr>Tips</vt:lpstr>
      <vt:lpstr>Jumlah angka kredit kumulatif</vt:lpstr>
      <vt:lpstr>Pedoman PAK</vt:lpstr>
      <vt:lpstr>Perbedaan utama PAK 2014 dan PAK 2019</vt:lpstr>
      <vt:lpstr>Tanggung jawab publikasi ilmiah</vt:lpstr>
      <vt:lpstr>Loncat jabatan</vt:lpstr>
      <vt:lpstr>Loncat jabatan</vt:lpstr>
      <vt:lpstr>Syarat khusus usulan lektor kepala</vt:lpstr>
      <vt:lpstr>Syarat khusus Usulan Guru Besar</vt:lpstr>
      <vt:lpstr>Klasifikasi jurnal</vt:lpstr>
      <vt:lpstr>Klasifikasi proseding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M Nur Rianto Al Arif</cp:lastModifiedBy>
  <cp:revision>4</cp:revision>
  <dcterms:created xsi:type="dcterms:W3CDTF">2019-12-19T09:21:09Z</dcterms:created>
  <dcterms:modified xsi:type="dcterms:W3CDTF">2020-05-30T09:42:52Z</dcterms:modified>
</cp:coreProperties>
</file>