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57" r:id="rId3"/>
    <p:sldId id="259" r:id="rId4"/>
    <p:sldId id="262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2" r:id="rId18"/>
    <p:sldId id="275" r:id="rId19"/>
    <p:sldId id="276" r:id="rId20"/>
    <p:sldId id="274" r:id="rId21"/>
    <p:sldId id="258" r:id="rId22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7E92DA-004A-4000-B5B7-58560571F956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F8823D02-F960-4CD6-9C9A-DEFF2026B6C1}">
      <dgm:prSet phldrT="[Text]"/>
      <dgm:spPr/>
      <dgm:t>
        <a:bodyPr/>
        <a:lstStyle/>
        <a:p>
          <a:r>
            <a:rPr lang="en-US" dirty="0"/>
            <a:t>Garuda</a:t>
          </a:r>
          <a:endParaRPr lang="en-ID" dirty="0"/>
        </a:p>
      </dgm:t>
    </dgm:pt>
    <dgm:pt modelId="{8C20DA1D-826B-4758-B80E-D057AC7D1A7A}" type="parTrans" cxnId="{CEB43DF2-9CA8-4B57-B4B6-3D35627D5600}">
      <dgm:prSet/>
      <dgm:spPr/>
      <dgm:t>
        <a:bodyPr/>
        <a:lstStyle/>
        <a:p>
          <a:endParaRPr lang="en-ID"/>
        </a:p>
      </dgm:t>
    </dgm:pt>
    <dgm:pt modelId="{C341479C-3331-4A12-B3AA-EF5795B469BB}" type="sibTrans" cxnId="{CEB43DF2-9CA8-4B57-B4B6-3D35627D5600}">
      <dgm:prSet/>
      <dgm:spPr/>
      <dgm:t>
        <a:bodyPr/>
        <a:lstStyle/>
        <a:p>
          <a:endParaRPr lang="en-ID"/>
        </a:p>
      </dgm:t>
    </dgm:pt>
    <dgm:pt modelId="{F56C1BB2-5A0A-4915-BF89-F5CC8415A7D6}">
      <dgm:prSet phldrT="[Text]"/>
      <dgm:spPr/>
      <dgm:t>
        <a:bodyPr/>
        <a:lstStyle/>
        <a:p>
          <a:r>
            <a:rPr lang="en-US" dirty="0" err="1"/>
            <a:t>Indeks</a:t>
          </a:r>
          <a:r>
            <a:rPr lang="en-US" dirty="0"/>
            <a:t> (</a:t>
          </a:r>
          <a:r>
            <a:rPr lang="en-US" dirty="0" err="1"/>
            <a:t>wajib</a:t>
          </a:r>
          <a:r>
            <a:rPr lang="en-US" dirty="0"/>
            <a:t>), </a:t>
          </a:r>
          <a:r>
            <a:rPr lang="en-US" dirty="0" err="1"/>
            <a:t>jika</a:t>
          </a:r>
          <a:r>
            <a:rPr lang="en-US" dirty="0"/>
            <a:t> </a:t>
          </a:r>
          <a:r>
            <a:rPr lang="en-US" dirty="0" err="1"/>
            <a:t>ingin</a:t>
          </a:r>
          <a:r>
            <a:rPr lang="en-US" dirty="0"/>
            <a:t> </a:t>
          </a:r>
          <a:r>
            <a:rPr lang="en-US" dirty="0" err="1"/>
            <a:t>akreditasi</a:t>
          </a:r>
          <a:r>
            <a:rPr lang="en-US" dirty="0"/>
            <a:t> via Arjuna</a:t>
          </a:r>
          <a:endParaRPr lang="en-ID" dirty="0"/>
        </a:p>
      </dgm:t>
    </dgm:pt>
    <dgm:pt modelId="{430E5DAD-77FD-447E-98C3-F230B4FFFC5E}" type="parTrans" cxnId="{8534295C-532E-4C36-BF2C-28C466EB3472}">
      <dgm:prSet/>
      <dgm:spPr/>
      <dgm:t>
        <a:bodyPr/>
        <a:lstStyle/>
        <a:p>
          <a:endParaRPr lang="en-ID"/>
        </a:p>
      </dgm:t>
    </dgm:pt>
    <dgm:pt modelId="{C98F56F6-AEAE-4A5E-952F-B54A5875DE2E}" type="sibTrans" cxnId="{8534295C-532E-4C36-BF2C-28C466EB3472}">
      <dgm:prSet/>
      <dgm:spPr/>
      <dgm:t>
        <a:bodyPr/>
        <a:lstStyle/>
        <a:p>
          <a:endParaRPr lang="en-ID"/>
        </a:p>
      </dgm:t>
    </dgm:pt>
    <dgm:pt modelId="{432955C7-0758-4F9C-8785-DA6F9973526B}">
      <dgm:prSet phldrT="[Text]"/>
      <dgm:spPr/>
      <dgm:t>
        <a:bodyPr/>
        <a:lstStyle/>
        <a:p>
          <a:r>
            <a:rPr lang="en-US" dirty="0"/>
            <a:t>Arjuna</a:t>
          </a:r>
          <a:endParaRPr lang="en-ID" dirty="0"/>
        </a:p>
      </dgm:t>
    </dgm:pt>
    <dgm:pt modelId="{3E391635-4285-48BE-BFEA-7740AA21470A}" type="parTrans" cxnId="{FAE1449B-AF30-416E-B690-0ABCAA43C6C1}">
      <dgm:prSet/>
      <dgm:spPr/>
      <dgm:t>
        <a:bodyPr/>
        <a:lstStyle/>
        <a:p>
          <a:endParaRPr lang="en-ID"/>
        </a:p>
      </dgm:t>
    </dgm:pt>
    <dgm:pt modelId="{63B81815-FA8D-4A71-A542-5AACDBAEBFA0}" type="sibTrans" cxnId="{FAE1449B-AF30-416E-B690-0ABCAA43C6C1}">
      <dgm:prSet/>
      <dgm:spPr/>
      <dgm:t>
        <a:bodyPr/>
        <a:lstStyle/>
        <a:p>
          <a:endParaRPr lang="en-ID"/>
        </a:p>
      </dgm:t>
    </dgm:pt>
    <dgm:pt modelId="{4FDB0556-7D01-4CD6-B8DF-6E02DCECC8CA}">
      <dgm:prSet phldrT="[Text]"/>
      <dgm:spPr/>
      <dgm:t>
        <a:bodyPr/>
        <a:lstStyle/>
        <a:p>
          <a:r>
            <a:rPr lang="en-US" dirty="0" err="1"/>
            <a:t>Sinta</a:t>
          </a:r>
          <a:endParaRPr lang="en-ID" dirty="0"/>
        </a:p>
      </dgm:t>
    </dgm:pt>
    <dgm:pt modelId="{9381537A-D096-4746-9642-F0F82F503121}" type="parTrans" cxnId="{3ADEEA30-1A70-48C0-8E30-999E22083447}">
      <dgm:prSet/>
      <dgm:spPr/>
      <dgm:t>
        <a:bodyPr/>
        <a:lstStyle/>
        <a:p>
          <a:endParaRPr lang="en-ID"/>
        </a:p>
      </dgm:t>
    </dgm:pt>
    <dgm:pt modelId="{0B1A1021-8738-44CC-8869-98491A1E64B5}" type="sibTrans" cxnId="{3ADEEA30-1A70-48C0-8E30-999E22083447}">
      <dgm:prSet/>
      <dgm:spPr/>
      <dgm:t>
        <a:bodyPr/>
        <a:lstStyle/>
        <a:p>
          <a:endParaRPr lang="en-ID"/>
        </a:p>
      </dgm:t>
    </dgm:pt>
    <dgm:pt modelId="{35CCE48C-251B-4AD6-8841-602804E22096}">
      <dgm:prSet phldrT="[Text]"/>
      <dgm:spPr/>
      <dgm:t>
        <a:bodyPr/>
        <a:lstStyle/>
        <a:p>
          <a:pPr>
            <a:buNone/>
          </a:pPr>
          <a:endParaRPr lang="en-ID" dirty="0"/>
        </a:p>
      </dgm:t>
    </dgm:pt>
    <dgm:pt modelId="{68265524-3F66-4271-9209-2C439D854211}" type="sibTrans" cxnId="{CB407859-BB44-4CB0-B29C-2A9BAD0E2FE3}">
      <dgm:prSet/>
      <dgm:spPr/>
      <dgm:t>
        <a:bodyPr/>
        <a:lstStyle/>
        <a:p>
          <a:endParaRPr lang="en-ID"/>
        </a:p>
      </dgm:t>
    </dgm:pt>
    <dgm:pt modelId="{C9D6CAB6-E3E1-402F-936B-74DF8C0E1754}" type="parTrans" cxnId="{CB407859-BB44-4CB0-B29C-2A9BAD0E2FE3}">
      <dgm:prSet/>
      <dgm:spPr/>
      <dgm:t>
        <a:bodyPr/>
        <a:lstStyle/>
        <a:p>
          <a:endParaRPr lang="en-ID"/>
        </a:p>
      </dgm:t>
    </dgm:pt>
    <dgm:pt modelId="{DDC60C90-75B6-4C33-B519-AB8D628FEA70}" type="pres">
      <dgm:prSet presAssocID="{397E92DA-004A-4000-B5B7-58560571F956}" presName="rootnode" presStyleCnt="0">
        <dgm:presLayoutVars>
          <dgm:chMax/>
          <dgm:chPref/>
          <dgm:dir/>
          <dgm:animLvl val="lvl"/>
        </dgm:presLayoutVars>
      </dgm:prSet>
      <dgm:spPr/>
    </dgm:pt>
    <dgm:pt modelId="{5D487770-FCE4-4DE6-A1F4-706F2F039670}" type="pres">
      <dgm:prSet presAssocID="{F8823D02-F960-4CD6-9C9A-DEFF2026B6C1}" presName="composite" presStyleCnt="0"/>
      <dgm:spPr/>
    </dgm:pt>
    <dgm:pt modelId="{F8944E53-3260-4439-A36B-E5EA4304C042}" type="pres">
      <dgm:prSet presAssocID="{F8823D02-F960-4CD6-9C9A-DEFF2026B6C1}" presName="bentUpArrow1" presStyleLbl="alignImgPlace1" presStyleIdx="0" presStyleCnt="2"/>
      <dgm:spPr/>
    </dgm:pt>
    <dgm:pt modelId="{910B6778-58CF-4ED1-9DF0-A3B9F6ADC60D}" type="pres">
      <dgm:prSet presAssocID="{F8823D02-F960-4CD6-9C9A-DEFF2026B6C1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</dgm:pt>
    <dgm:pt modelId="{6A5C575F-4225-418F-BB03-3554D526B3BF}" type="pres">
      <dgm:prSet presAssocID="{F8823D02-F960-4CD6-9C9A-DEFF2026B6C1}" presName="ChildText" presStyleLbl="revTx" presStyleIdx="0" presStyleCnt="3" custScaleX="528860" custLinFactX="100000" custLinFactNeighborX="123798" custLinFactNeighborY="-5569">
        <dgm:presLayoutVars>
          <dgm:chMax val="0"/>
          <dgm:chPref val="0"/>
          <dgm:bulletEnabled val="1"/>
        </dgm:presLayoutVars>
      </dgm:prSet>
      <dgm:spPr/>
    </dgm:pt>
    <dgm:pt modelId="{4DA495D7-B01C-415A-9258-8B2426782FE9}" type="pres">
      <dgm:prSet presAssocID="{C341479C-3331-4A12-B3AA-EF5795B469BB}" presName="sibTrans" presStyleCnt="0"/>
      <dgm:spPr/>
    </dgm:pt>
    <dgm:pt modelId="{B0FD9D8F-52D9-4129-81DE-15793180D095}" type="pres">
      <dgm:prSet presAssocID="{432955C7-0758-4F9C-8785-DA6F9973526B}" presName="composite" presStyleCnt="0"/>
      <dgm:spPr/>
    </dgm:pt>
    <dgm:pt modelId="{DCB2F138-B5CF-4630-9FB0-0107765B4A23}" type="pres">
      <dgm:prSet presAssocID="{432955C7-0758-4F9C-8785-DA6F9973526B}" presName="bentUpArrow1" presStyleLbl="alignImgPlace1" presStyleIdx="1" presStyleCnt="2"/>
      <dgm:spPr/>
    </dgm:pt>
    <dgm:pt modelId="{94760C0A-F165-4229-95CE-9260D92C263B}" type="pres">
      <dgm:prSet presAssocID="{432955C7-0758-4F9C-8785-DA6F9973526B}" presName="ParentText" presStyleLbl="node1" presStyleIdx="1" presStyleCnt="3" custLinFactNeighborX="-33598" custLinFactNeighborY="-2946">
        <dgm:presLayoutVars>
          <dgm:chMax val="1"/>
          <dgm:chPref val="1"/>
          <dgm:bulletEnabled val="1"/>
        </dgm:presLayoutVars>
      </dgm:prSet>
      <dgm:spPr/>
    </dgm:pt>
    <dgm:pt modelId="{77294883-56BC-4602-B1EA-B09420910CE4}" type="pres">
      <dgm:prSet presAssocID="{432955C7-0758-4F9C-8785-DA6F9973526B}" presName="ChildText" presStyleLbl="revTx" presStyleIdx="1" presStyleCnt="3" custLinFactNeighborX="-30321" custLinFactNeighborY="-3712">
        <dgm:presLayoutVars>
          <dgm:chMax val="0"/>
          <dgm:chPref val="0"/>
          <dgm:bulletEnabled val="1"/>
        </dgm:presLayoutVars>
      </dgm:prSet>
      <dgm:spPr/>
    </dgm:pt>
    <dgm:pt modelId="{C6A6A1C1-F046-48D2-B09C-337A9BA2812E}" type="pres">
      <dgm:prSet presAssocID="{63B81815-FA8D-4A71-A542-5AACDBAEBFA0}" presName="sibTrans" presStyleCnt="0"/>
      <dgm:spPr/>
    </dgm:pt>
    <dgm:pt modelId="{D5938CE9-CF33-40C5-ABA8-E22DE6D217BA}" type="pres">
      <dgm:prSet presAssocID="{4FDB0556-7D01-4CD6-B8DF-6E02DCECC8CA}" presName="composite" presStyleCnt="0"/>
      <dgm:spPr/>
    </dgm:pt>
    <dgm:pt modelId="{CAD19F96-AF62-46CE-8E3F-B834FEB22238}" type="pres">
      <dgm:prSet presAssocID="{4FDB0556-7D01-4CD6-B8DF-6E02DCECC8CA}" presName="ParentText" presStyleLbl="node1" presStyleIdx="2" presStyleCnt="3" custLinFactNeighborX="-98263" custLinFactNeighborY="1882">
        <dgm:presLayoutVars>
          <dgm:chMax val="1"/>
          <dgm:chPref val="1"/>
          <dgm:bulletEnabled val="1"/>
        </dgm:presLayoutVars>
      </dgm:prSet>
      <dgm:spPr/>
    </dgm:pt>
    <dgm:pt modelId="{6261095A-EE61-4785-862D-B2857C8C76BD}" type="pres">
      <dgm:prSet presAssocID="{4FDB0556-7D01-4CD6-B8DF-6E02DCECC8CA}" presName="FinalChildText" presStyleLbl="revTx" presStyleIdx="2" presStyleCnt="3" custLinFactX="-237116" custLinFactNeighborX="-300000" custLinFactNeighborY="33743">
        <dgm:presLayoutVars>
          <dgm:chMax val="0"/>
          <dgm:chPref val="0"/>
          <dgm:bulletEnabled val="1"/>
        </dgm:presLayoutVars>
      </dgm:prSet>
      <dgm:spPr/>
    </dgm:pt>
  </dgm:ptLst>
  <dgm:cxnLst>
    <dgm:cxn modelId="{B7EBD623-AE64-4105-82A6-2C6C9D51447C}" type="presOf" srcId="{35CCE48C-251B-4AD6-8841-602804E22096}" destId="{6261095A-EE61-4785-862D-B2857C8C76BD}" srcOrd="0" destOrd="0" presId="urn:microsoft.com/office/officeart/2005/8/layout/StepDownProcess"/>
    <dgm:cxn modelId="{3ADEEA30-1A70-48C0-8E30-999E22083447}" srcId="{397E92DA-004A-4000-B5B7-58560571F956}" destId="{4FDB0556-7D01-4CD6-B8DF-6E02DCECC8CA}" srcOrd="2" destOrd="0" parTransId="{9381537A-D096-4746-9642-F0F82F503121}" sibTransId="{0B1A1021-8738-44CC-8869-98491A1E64B5}"/>
    <dgm:cxn modelId="{8534295C-532E-4C36-BF2C-28C466EB3472}" srcId="{F8823D02-F960-4CD6-9C9A-DEFF2026B6C1}" destId="{F56C1BB2-5A0A-4915-BF89-F5CC8415A7D6}" srcOrd="0" destOrd="0" parTransId="{430E5DAD-77FD-447E-98C3-F230B4FFFC5E}" sibTransId="{C98F56F6-AEAE-4A5E-952F-B54A5875DE2E}"/>
    <dgm:cxn modelId="{F5F38547-5E1B-4EDE-B228-9FEE092CDF70}" type="presOf" srcId="{F8823D02-F960-4CD6-9C9A-DEFF2026B6C1}" destId="{910B6778-58CF-4ED1-9DF0-A3B9F6ADC60D}" srcOrd="0" destOrd="0" presId="urn:microsoft.com/office/officeart/2005/8/layout/StepDownProcess"/>
    <dgm:cxn modelId="{7F996449-E34D-45B1-9A4D-575FDB227855}" type="presOf" srcId="{432955C7-0758-4F9C-8785-DA6F9973526B}" destId="{94760C0A-F165-4229-95CE-9260D92C263B}" srcOrd="0" destOrd="0" presId="urn:microsoft.com/office/officeart/2005/8/layout/StepDownProcess"/>
    <dgm:cxn modelId="{4A6C1656-A66B-4D22-BEC0-FCAD98EE44C3}" type="presOf" srcId="{F56C1BB2-5A0A-4915-BF89-F5CC8415A7D6}" destId="{6A5C575F-4225-418F-BB03-3554D526B3BF}" srcOrd="0" destOrd="0" presId="urn:microsoft.com/office/officeart/2005/8/layout/StepDownProcess"/>
    <dgm:cxn modelId="{CB407859-BB44-4CB0-B29C-2A9BAD0E2FE3}" srcId="{4FDB0556-7D01-4CD6-B8DF-6E02DCECC8CA}" destId="{35CCE48C-251B-4AD6-8841-602804E22096}" srcOrd="0" destOrd="0" parTransId="{C9D6CAB6-E3E1-402F-936B-74DF8C0E1754}" sibTransId="{68265524-3F66-4271-9209-2C439D854211}"/>
    <dgm:cxn modelId="{FAE1449B-AF30-416E-B690-0ABCAA43C6C1}" srcId="{397E92DA-004A-4000-B5B7-58560571F956}" destId="{432955C7-0758-4F9C-8785-DA6F9973526B}" srcOrd="1" destOrd="0" parTransId="{3E391635-4285-48BE-BFEA-7740AA21470A}" sibTransId="{63B81815-FA8D-4A71-A542-5AACDBAEBFA0}"/>
    <dgm:cxn modelId="{7D19D1D6-C15F-4794-88BB-1831FF79BE9E}" type="presOf" srcId="{397E92DA-004A-4000-B5B7-58560571F956}" destId="{DDC60C90-75B6-4C33-B519-AB8D628FEA70}" srcOrd="0" destOrd="0" presId="urn:microsoft.com/office/officeart/2005/8/layout/StepDownProcess"/>
    <dgm:cxn modelId="{7C3F91EA-B3FC-42FB-B2A5-46676B6F3E21}" type="presOf" srcId="{4FDB0556-7D01-4CD6-B8DF-6E02DCECC8CA}" destId="{CAD19F96-AF62-46CE-8E3F-B834FEB22238}" srcOrd="0" destOrd="0" presId="urn:microsoft.com/office/officeart/2005/8/layout/StepDownProcess"/>
    <dgm:cxn modelId="{CEB43DF2-9CA8-4B57-B4B6-3D35627D5600}" srcId="{397E92DA-004A-4000-B5B7-58560571F956}" destId="{F8823D02-F960-4CD6-9C9A-DEFF2026B6C1}" srcOrd="0" destOrd="0" parTransId="{8C20DA1D-826B-4758-B80E-D057AC7D1A7A}" sibTransId="{C341479C-3331-4A12-B3AA-EF5795B469BB}"/>
    <dgm:cxn modelId="{6380CF5A-26BB-4305-AD59-749468282B73}" type="presParOf" srcId="{DDC60C90-75B6-4C33-B519-AB8D628FEA70}" destId="{5D487770-FCE4-4DE6-A1F4-706F2F039670}" srcOrd="0" destOrd="0" presId="urn:microsoft.com/office/officeart/2005/8/layout/StepDownProcess"/>
    <dgm:cxn modelId="{879428A7-01FD-4746-8E1C-5C34B0507079}" type="presParOf" srcId="{5D487770-FCE4-4DE6-A1F4-706F2F039670}" destId="{F8944E53-3260-4439-A36B-E5EA4304C042}" srcOrd="0" destOrd="0" presId="urn:microsoft.com/office/officeart/2005/8/layout/StepDownProcess"/>
    <dgm:cxn modelId="{7A68C9DE-6F46-4519-AE75-DD2C9B8EF567}" type="presParOf" srcId="{5D487770-FCE4-4DE6-A1F4-706F2F039670}" destId="{910B6778-58CF-4ED1-9DF0-A3B9F6ADC60D}" srcOrd="1" destOrd="0" presId="urn:microsoft.com/office/officeart/2005/8/layout/StepDownProcess"/>
    <dgm:cxn modelId="{6982DCFB-5992-4422-866E-BFCC22245CD6}" type="presParOf" srcId="{5D487770-FCE4-4DE6-A1F4-706F2F039670}" destId="{6A5C575F-4225-418F-BB03-3554D526B3BF}" srcOrd="2" destOrd="0" presId="urn:microsoft.com/office/officeart/2005/8/layout/StepDownProcess"/>
    <dgm:cxn modelId="{E9CA934D-0C3F-47F6-B7F9-FE7993D5D5BC}" type="presParOf" srcId="{DDC60C90-75B6-4C33-B519-AB8D628FEA70}" destId="{4DA495D7-B01C-415A-9258-8B2426782FE9}" srcOrd="1" destOrd="0" presId="urn:microsoft.com/office/officeart/2005/8/layout/StepDownProcess"/>
    <dgm:cxn modelId="{804D4B1C-D7C8-47E7-906A-1BA88D042C8D}" type="presParOf" srcId="{DDC60C90-75B6-4C33-B519-AB8D628FEA70}" destId="{B0FD9D8F-52D9-4129-81DE-15793180D095}" srcOrd="2" destOrd="0" presId="urn:microsoft.com/office/officeart/2005/8/layout/StepDownProcess"/>
    <dgm:cxn modelId="{D18E927B-8905-4C9D-BB39-5DD12C4968DE}" type="presParOf" srcId="{B0FD9D8F-52D9-4129-81DE-15793180D095}" destId="{DCB2F138-B5CF-4630-9FB0-0107765B4A23}" srcOrd="0" destOrd="0" presId="urn:microsoft.com/office/officeart/2005/8/layout/StepDownProcess"/>
    <dgm:cxn modelId="{80F25D37-6248-4D20-B193-219B31274300}" type="presParOf" srcId="{B0FD9D8F-52D9-4129-81DE-15793180D095}" destId="{94760C0A-F165-4229-95CE-9260D92C263B}" srcOrd="1" destOrd="0" presId="urn:microsoft.com/office/officeart/2005/8/layout/StepDownProcess"/>
    <dgm:cxn modelId="{D9AB4630-BAD9-44A2-A767-A32B4C72A6AB}" type="presParOf" srcId="{B0FD9D8F-52D9-4129-81DE-15793180D095}" destId="{77294883-56BC-4602-B1EA-B09420910CE4}" srcOrd="2" destOrd="0" presId="urn:microsoft.com/office/officeart/2005/8/layout/StepDownProcess"/>
    <dgm:cxn modelId="{0E4A96C4-804B-4360-A93A-9EF19ADAA6E6}" type="presParOf" srcId="{DDC60C90-75B6-4C33-B519-AB8D628FEA70}" destId="{C6A6A1C1-F046-48D2-B09C-337A9BA2812E}" srcOrd="3" destOrd="0" presId="urn:microsoft.com/office/officeart/2005/8/layout/StepDownProcess"/>
    <dgm:cxn modelId="{93E2A06E-1DE9-4B4C-8DA0-80993C3CC38F}" type="presParOf" srcId="{DDC60C90-75B6-4C33-B519-AB8D628FEA70}" destId="{D5938CE9-CF33-40C5-ABA8-E22DE6D217BA}" srcOrd="4" destOrd="0" presId="urn:microsoft.com/office/officeart/2005/8/layout/StepDownProcess"/>
    <dgm:cxn modelId="{E73651C7-BF25-4759-94E8-2728A89DFBC6}" type="presParOf" srcId="{D5938CE9-CF33-40C5-ABA8-E22DE6D217BA}" destId="{CAD19F96-AF62-46CE-8E3F-B834FEB22238}" srcOrd="0" destOrd="0" presId="urn:microsoft.com/office/officeart/2005/8/layout/StepDownProcess"/>
    <dgm:cxn modelId="{97C9BB17-C252-47DD-BFF0-F1D1AAFE31C7}" type="presParOf" srcId="{D5938CE9-CF33-40C5-ABA8-E22DE6D217BA}" destId="{6261095A-EE61-4785-862D-B2857C8C76BD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944E53-3260-4439-A36B-E5EA4304C042}">
      <dsp:nvSpPr>
        <dsp:cNvPr id="0" name=""/>
        <dsp:cNvSpPr/>
      </dsp:nvSpPr>
      <dsp:spPr>
        <a:xfrm rot="5400000">
          <a:off x="1642370" y="1218451"/>
          <a:ext cx="1077615" cy="122682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0B6778-58CF-4ED1-9DF0-A3B9F6ADC60D}">
      <dsp:nvSpPr>
        <dsp:cNvPr id="0" name=""/>
        <dsp:cNvSpPr/>
      </dsp:nvSpPr>
      <dsp:spPr>
        <a:xfrm>
          <a:off x="1356867" y="23893"/>
          <a:ext cx="1814069" cy="126979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Garuda</a:t>
          </a:r>
          <a:endParaRPr lang="en-ID" sz="3700" kern="1200" dirty="0"/>
        </a:p>
      </dsp:txBody>
      <dsp:txXfrm>
        <a:off x="1418864" y="85890"/>
        <a:ext cx="1690075" cy="1145796"/>
      </dsp:txXfrm>
    </dsp:sp>
    <dsp:sp modelId="{6A5C575F-4225-418F-BB03-3554D526B3BF}">
      <dsp:nvSpPr>
        <dsp:cNvPr id="0" name=""/>
        <dsp:cNvSpPr/>
      </dsp:nvSpPr>
      <dsp:spPr>
        <a:xfrm>
          <a:off x="3294536" y="87842"/>
          <a:ext cx="6977681" cy="1026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 err="1"/>
            <a:t>Indeks</a:t>
          </a:r>
          <a:r>
            <a:rPr lang="en-US" sz="2700" kern="1200" dirty="0"/>
            <a:t> (</a:t>
          </a:r>
          <a:r>
            <a:rPr lang="en-US" sz="2700" kern="1200" dirty="0" err="1"/>
            <a:t>wajib</a:t>
          </a:r>
          <a:r>
            <a:rPr lang="en-US" sz="2700" kern="1200" dirty="0"/>
            <a:t>), </a:t>
          </a:r>
          <a:r>
            <a:rPr lang="en-US" sz="2700" kern="1200" dirty="0" err="1"/>
            <a:t>jika</a:t>
          </a:r>
          <a:r>
            <a:rPr lang="en-US" sz="2700" kern="1200" dirty="0"/>
            <a:t> </a:t>
          </a:r>
          <a:r>
            <a:rPr lang="en-US" sz="2700" kern="1200" dirty="0" err="1"/>
            <a:t>ingin</a:t>
          </a:r>
          <a:r>
            <a:rPr lang="en-US" sz="2700" kern="1200" dirty="0"/>
            <a:t> </a:t>
          </a:r>
          <a:r>
            <a:rPr lang="en-US" sz="2700" kern="1200" dirty="0" err="1"/>
            <a:t>akreditasi</a:t>
          </a:r>
          <a:r>
            <a:rPr lang="en-US" sz="2700" kern="1200" dirty="0"/>
            <a:t> via Arjuna</a:t>
          </a:r>
          <a:endParaRPr lang="en-ID" sz="2700" kern="1200" dirty="0"/>
        </a:p>
      </dsp:txBody>
      <dsp:txXfrm>
        <a:off x="3294536" y="87842"/>
        <a:ext cx="6977681" cy="1026300"/>
      </dsp:txXfrm>
    </dsp:sp>
    <dsp:sp modelId="{DCB2F138-B5CF-4630-9FB0-0107765B4A23}">
      <dsp:nvSpPr>
        <dsp:cNvPr id="0" name=""/>
        <dsp:cNvSpPr/>
      </dsp:nvSpPr>
      <dsp:spPr>
        <a:xfrm rot="5400000">
          <a:off x="3976576" y="2644844"/>
          <a:ext cx="1077615" cy="122682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760C0A-F165-4229-95CE-9260D92C263B}">
      <dsp:nvSpPr>
        <dsp:cNvPr id="0" name=""/>
        <dsp:cNvSpPr/>
      </dsp:nvSpPr>
      <dsp:spPr>
        <a:xfrm>
          <a:off x="3081583" y="1412878"/>
          <a:ext cx="1814069" cy="126979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Arjuna</a:t>
          </a:r>
          <a:endParaRPr lang="en-ID" sz="3700" kern="1200" dirty="0"/>
        </a:p>
      </dsp:txBody>
      <dsp:txXfrm>
        <a:off x="3143580" y="1474875"/>
        <a:ext cx="1690075" cy="1145796"/>
      </dsp:txXfrm>
    </dsp:sp>
    <dsp:sp modelId="{77294883-56BC-4602-B1EA-B09420910CE4}">
      <dsp:nvSpPr>
        <dsp:cNvPr id="0" name=""/>
        <dsp:cNvSpPr/>
      </dsp:nvSpPr>
      <dsp:spPr>
        <a:xfrm>
          <a:off x="5105094" y="1533293"/>
          <a:ext cx="1319381" cy="1026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D19F96-AF62-46CE-8E3F-B834FEB22238}">
      <dsp:nvSpPr>
        <dsp:cNvPr id="0" name=""/>
        <dsp:cNvSpPr/>
      </dsp:nvSpPr>
      <dsp:spPr>
        <a:xfrm>
          <a:off x="5257801" y="2900572"/>
          <a:ext cx="1814069" cy="126979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 err="1"/>
            <a:t>Sinta</a:t>
          </a:r>
          <a:endParaRPr lang="en-ID" sz="3700" kern="1200" dirty="0"/>
        </a:p>
      </dsp:txBody>
      <dsp:txXfrm>
        <a:off x="5319798" y="2962569"/>
        <a:ext cx="1690075" cy="1145796"/>
      </dsp:txXfrm>
    </dsp:sp>
    <dsp:sp modelId="{6261095A-EE61-4785-862D-B2857C8C76BD}">
      <dsp:nvSpPr>
        <dsp:cNvPr id="0" name=""/>
        <dsp:cNvSpPr/>
      </dsp:nvSpPr>
      <dsp:spPr>
        <a:xfrm>
          <a:off x="1767821" y="3144062"/>
          <a:ext cx="1319381" cy="1026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ID" sz="2800" kern="1200" dirty="0"/>
        </a:p>
      </dsp:txBody>
      <dsp:txXfrm>
        <a:off x="1767821" y="3144062"/>
        <a:ext cx="1319381" cy="1026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arjuna.ristekdikti.go.id/download/user_manual/pengusu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rjuna.ristekdikti.go.id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785937"/>
            <a:ext cx="9144000" cy="1328738"/>
          </a:xfrm>
        </p:spPr>
        <p:txBody>
          <a:bodyPr/>
          <a:lstStyle/>
          <a:p>
            <a:pPr algn="r"/>
            <a:r>
              <a:rPr lang="en-US" altLang="id-ID" b="1" dirty="0" err="1"/>
              <a:t>Membuat</a:t>
            </a:r>
            <a:r>
              <a:rPr lang="en-US" altLang="id-ID" b="1" dirty="0"/>
              <a:t> </a:t>
            </a:r>
            <a:r>
              <a:rPr lang="en-US" altLang="id-ID" b="1" dirty="0" err="1"/>
              <a:t>Akun</a:t>
            </a:r>
            <a:r>
              <a:rPr lang="en-US" altLang="id-ID" b="1" dirty="0"/>
              <a:t> di Arjuna</a:t>
            </a:r>
            <a:endParaRPr lang="id-ID" altLang="id-ID" b="1" dirty="0"/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628775" y="3276600"/>
            <a:ext cx="9144000" cy="1328737"/>
          </a:xfrm>
        </p:spPr>
        <p:txBody>
          <a:bodyPr/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altLang="id-ID" dirty="0" err="1"/>
              <a:t>Busro</a:t>
            </a:r>
            <a:endParaRPr lang="en-US" altLang="id-ID" dirty="0"/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altLang="id-ID" dirty="0"/>
              <a:t>UIN </a:t>
            </a:r>
            <a:r>
              <a:rPr lang="en-US" altLang="id-ID" dirty="0" err="1"/>
              <a:t>Sunan</a:t>
            </a:r>
            <a:r>
              <a:rPr lang="en-US" altLang="id-ID" dirty="0"/>
              <a:t> </a:t>
            </a:r>
            <a:r>
              <a:rPr lang="en-US" altLang="id-ID" dirty="0" err="1"/>
              <a:t>Gunung</a:t>
            </a:r>
            <a:r>
              <a:rPr lang="en-US" altLang="id-ID" dirty="0"/>
              <a:t> </a:t>
            </a:r>
            <a:r>
              <a:rPr lang="en-US" altLang="id-ID" dirty="0" err="1"/>
              <a:t>Djati</a:t>
            </a:r>
            <a:r>
              <a:rPr lang="en-US" altLang="id-ID" dirty="0"/>
              <a:t> Bandung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altLang="id-ID" dirty="0"/>
              <a:t>08986143832-busro@uinsgd.ac.id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id-ID" alt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Salurkan Donasi Anda ke Nomor Rekening berikut:</a:t>
            </a:r>
            <a:endParaRPr lang="en-US" dirty="0"/>
          </a:p>
          <a:p>
            <a:pPr marL="0" indent="0" algn="ctr">
              <a:buNone/>
            </a:pPr>
            <a:r>
              <a:rPr lang="id-ID" b="1" dirty="0"/>
              <a:t>Bank Rakyat Indonesia (BRI) kode bank (002) </a:t>
            </a:r>
            <a:endParaRPr lang="en-US" b="1" dirty="0"/>
          </a:p>
          <a:p>
            <a:pPr marL="0" indent="0" algn="ctr">
              <a:buNone/>
            </a:pPr>
            <a:r>
              <a:rPr lang="id-ID" b="1" dirty="0"/>
              <a:t>Nomor 2099-0100-0359-567 </a:t>
            </a:r>
            <a:endParaRPr lang="en-US" b="1" dirty="0"/>
          </a:p>
          <a:p>
            <a:pPr marL="0" indent="0" algn="ctr">
              <a:buNone/>
            </a:pPr>
            <a:r>
              <a:rPr lang="id-ID" b="1" dirty="0"/>
              <a:t>atas nama Perkumpulan Relawan Jurnal Indonesia</a:t>
            </a:r>
            <a:endParaRPr lang="en-US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id-ID" dirty="0"/>
              <a:t>Sertakan kode unik 16 di akhir nominal donasi yang akan ditransfer.</a:t>
            </a:r>
            <a:r>
              <a:rPr lang="en-US" dirty="0"/>
              <a:t> C</a:t>
            </a:r>
            <a:r>
              <a:rPr lang="id-ID" dirty="0"/>
              <a:t>ontoh 100.016</a:t>
            </a:r>
          </a:p>
        </p:txBody>
      </p:sp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B2CC7B6-C30B-4B75-9739-4CAC2096F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0C560EF-F5BE-41B2-AA6E-50C55FB7BF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5100170"/>
              </p:ext>
            </p:extLst>
          </p:nvPr>
        </p:nvGraphicFramePr>
        <p:xfrm>
          <a:off x="838200" y="2006600"/>
          <a:ext cx="10515600" cy="417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AAF4937-700C-4353-AE38-2CEE048D9D9E}"/>
              </a:ext>
            </a:extLst>
          </p:cNvPr>
          <p:cNvSpPr txBox="1"/>
          <p:nvPr/>
        </p:nvSpPr>
        <p:spPr>
          <a:xfrm>
            <a:off x="5800725" y="3762375"/>
            <a:ext cx="4705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err="1"/>
              <a:t>Pendaftaran</a:t>
            </a:r>
            <a:r>
              <a:rPr lang="en-US" sz="2800" dirty="0"/>
              <a:t> </a:t>
            </a:r>
            <a:r>
              <a:rPr lang="en-US" sz="2800" dirty="0" err="1"/>
              <a:t>Akreditas</a:t>
            </a:r>
            <a:endParaRPr lang="en-ID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E2F65D-90C2-44EB-9CD5-C1EAE137669B}"/>
              </a:ext>
            </a:extLst>
          </p:cNvPr>
          <p:cNvSpPr txBox="1"/>
          <p:nvPr/>
        </p:nvSpPr>
        <p:spPr>
          <a:xfrm>
            <a:off x="7829550" y="5266670"/>
            <a:ext cx="4705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Display </a:t>
            </a:r>
            <a:r>
              <a:rPr lang="en-US" sz="2800" dirty="0" err="1"/>
              <a:t>Jurnal</a:t>
            </a:r>
            <a:r>
              <a:rPr lang="en-US" sz="2800" dirty="0"/>
              <a:t> </a:t>
            </a:r>
            <a:r>
              <a:rPr lang="en-US" sz="2800" dirty="0" err="1"/>
              <a:t>terakreditasi</a:t>
            </a:r>
            <a:endParaRPr lang="en-ID" sz="2800" dirty="0"/>
          </a:p>
        </p:txBody>
      </p:sp>
    </p:spTree>
    <p:extLst>
      <p:ext uri="{BB962C8B-B14F-4D97-AF65-F5344CB8AC3E}">
        <p14:creationId xmlns:p14="http://schemas.microsoft.com/office/powerpoint/2010/main" val="445822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6D954-F2EF-44CA-A658-C41BC5FEC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Manual Book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92835-D76F-40DD-B90A-300C1EEFC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736979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en-ID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http://arjuna.ristekdikti.go.id/download/user_manual/pengusul</a:t>
            </a:r>
            <a:endParaRPr lang="en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295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5A61B-1479-4268-8A27-6B608BC4A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Pendaftaran</a:t>
            </a:r>
            <a:r>
              <a:rPr lang="en-US" dirty="0"/>
              <a:t> </a:t>
            </a:r>
            <a:r>
              <a:rPr lang="en-US" dirty="0" err="1"/>
              <a:t>Akun</a:t>
            </a:r>
            <a:r>
              <a:rPr lang="en-US" dirty="0"/>
              <a:t> Arjuna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6618CA-B136-4EBD-97F3-0BDFB682EE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80" t="4644" r="6447" b="12676"/>
          <a:stretch/>
        </p:blipFill>
        <p:spPr>
          <a:xfrm>
            <a:off x="923925" y="1910687"/>
            <a:ext cx="6848476" cy="34480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660BF8AC-DEDE-450D-B345-464A0F0E28FA}"/>
              </a:ext>
            </a:extLst>
          </p:cNvPr>
          <p:cNvSpPr/>
          <p:nvPr/>
        </p:nvSpPr>
        <p:spPr>
          <a:xfrm>
            <a:off x="7200900" y="2390775"/>
            <a:ext cx="400050" cy="24765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FFB92FDB-B5A7-43BE-879B-265A0C1B790A}"/>
              </a:ext>
            </a:extLst>
          </p:cNvPr>
          <p:cNvCxnSpPr/>
          <p:nvPr/>
        </p:nvCxnSpPr>
        <p:spPr>
          <a:xfrm rot="10800000" flipV="1">
            <a:off x="5981699" y="2514600"/>
            <a:ext cx="1047750" cy="923925"/>
          </a:xfrm>
          <a:prstGeom prst="bentConnector3">
            <a:avLst/>
          </a:prstGeom>
          <a:ln w="5715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2173894-88EC-4E87-95FE-3BB976CFB8B1}"/>
              </a:ext>
            </a:extLst>
          </p:cNvPr>
          <p:cNvSpPr txBox="1"/>
          <p:nvPr/>
        </p:nvSpPr>
        <p:spPr>
          <a:xfrm>
            <a:off x="4657724" y="3274905"/>
            <a:ext cx="1323975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Klik</a:t>
            </a:r>
            <a:r>
              <a:rPr lang="en-US" dirty="0"/>
              <a:t> LOGIN</a:t>
            </a:r>
            <a:endParaRPr lang="en-ID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B6AD7C-B56B-4F94-87C0-21D7184E8AD7}"/>
              </a:ext>
            </a:extLst>
          </p:cNvPr>
          <p:cNvSpPr/>
          <p:nvPr/>
        </p:nvSpPr>
        <p:spPr>
          <a:xfrm>
            <a:off x="2038350" y="1910687"/>
            <a:ext cx="1028700" cy="2324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FEC990E-4893-4571-BB8E-BA3B8F5F5A4A}"/>
              </a:ext>
            </a:extLst>
          </p:cNvPr>
          <p:cNvCxnSpPr/>
          <p:nvPr/>
        </p:nvCxnSpPr>
        <p:spPr>
          <a:xfrm>
            <a:off x="2543175" y="2219325"/>
            <a:ext cx="0" cy="295275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99595061-7271-414E-89ED-D808CD73B33F}"/>
              </a:ext>
            </a:extLst>
          </p:cNvPr>
          <p:cNvSpPr txBox="1"/>
          <p:nvPr/>
        </p:nvSpPr>
        <p:spPr>
          <a:xfrm>
            <a:off x="1090617" y="2556986"/>
            <a:ext cx="3671880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ID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http://arjuna.ristekdikti.go.id/</a:t>
            </a:r>
            <a:endParaRPr lang="en-ID" dirty="0">
              <a:solidFill>
                <a:schemeClr val="bg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40B1FB3-2B8F-4031-8E37-B12E622381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437" t="21861" r="39688" b="13889"/>
          <a:stretch/>
        </p:blipFill>
        <p:spPr>
          <a:xfrm>
            <a:off x="8686808" y="1441118"/>
            <a:ext cx="2666992" cy="4406238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686462A7-EEFB-436C-B18D-B705142FD606}"/>
              </a:ext>
            </a:extLst>
          </p:cNvPr>
          <p:cNvSpPr/>
          <p:nvPr/>
        </p:nvSpPr>
        <p:spPr>
          <a:xfrm>
            <a:off x="7915275" y="3429000"/>
            <a:ext cx="695325" cy="581025"/>
          </a:xfrm>
          <a:prstGeom prst="rightArrow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617A5EE-8BE4-4E4B-82C8-612812A55207}"/>
              </a:ext>
            </a:extLst>
          </p:cNvPr>
          <p:cNvSpPr/>
          <p:nvPr/>
        </p:nvSpPr>
        <p:spPr>
          <a:xfrm>
            <a:off x="9820271" y="5266331"/>
            <a:ext cx="1304929" cy="29626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1FC303B-3B11-4E99-9F6A-2FF2E0DE7D50}"/>
              </a:ext>
            </a:extLst>
          </p:cNvPr>
          <p:cNvCxnSpPr/>
          <p:nvPr/>
        </p:nvCxnSpPr>
        <p:spPr>
          <a:xfrm flipH="1">
            <a:off x="8686808" y="5416882"/>
            <a:ext cx="101916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7B59E51A-3ACD-4206-A97F-57F1EB35B943}"/>
              </a:ext>
            </a:extLst>
          </p:cNvPr>
          <p:cNvSpPr txBox="1"/>
          <p:nvPr/>
        </p:nvSpPr>
        <p:spPr>
          <a:xfrm>
            <a:off x="7086594" y="5232069"/>
            <a:ext cx="1543063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Klik</a:t>
            </a:r>
            <a:r>
              <a:rPr lang="en-US" dirty="0"/>
              <a:t> Daftar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908481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47608-75FA-4D38-983F-B308188D3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Mengisi</a:t>
            </a:r>
            <a:r>
              <a:rPr lang="en-US" dirty="0"/>
              <a:t> </a:t>
            </a:r>
            <a:r>
              <a:rPr lang="en-US" dirty="0" err="1"/>
              <a:t>formulir</a:t>
            </a:r>
            <a:r>
              <a:rPr lang="en-US" dirty="0"/>
              <a:t> </a:t>
            </a:r>
            <a:r>
              <a:rPr lang="en-US" dirty="0" err="1"/>
              <a:t>Pendaftar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108C99-7DA6-4642-A7EB-9B8F34C98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1778" t="13780" r="42805" b="9935"/>
          <a:stretch/>
        </p:blipFill>
        <p:spPr>
          <a:xfrm>
            <a:off x="838200" y="1523999"/>
            <a:ext cx="1721346" cy="47910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095078-1B9B-42E3-B069-FD32025D9E05}"/>
              </a:ext>
            </a:extLst>
          </p:cNvPr>
          <p:cNvSpPr txBox="1"/>
          <p:nvPr/>
        </p:nvSpPr>
        <p:spPr>
          <a:xfrm>
            <a:off x="2867025" y="1663360"/>
            <a:ext cx="7496175" cy="20313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ID" dirty="0"/>
              <a:t>Name </a:t>
            </a:r>
            <a:r>
              <a:rPr lang="en-ID" dirty="0" err="1"/>
              <a:t>Lengkap</a:t>
            </a:r>
            <a:endParaRPr lang="en-ID" dirty="0"/>
          </a:p>
          <a:p>
            <a:r>
              <a:rPr lang="en-ID" dirty="0"/>
              <a:t>Nama </a:t>
            </a:r>
            <a:r>
              <a:rPr lang="en-ID" dirty="0" err="1"/>
              <a:t>Institusi</a:t>
            </a:r>
            <a:endParaRPr lang="en-ID" dirty="0"/>
          </a:p>
          <a:p>
            <a:r>
              <a:rPr lang="en-ID" dirty="0"/>
              <a:t>Email</a:t>
            </a:r>
          </a:p>
          <a:p>
            <a:r>
              <a:rPr lang="en-ID" dirty="0" err="1"/>
              <a:t>Nomor</a:t>
            </a:r>
            <a:r>
              <a:rPr lang="en-ID" dirty="0"/>
              <a:t> </a:t>
            </a:r>
            <a:r>
              <a:rPr lang="en-ID" dirty="0" err="1"/>
              <a:t>telepon</a:t>
            </a:r>
            <a:endParaRPr lang="en-ID" dirty="0"/>
          </a:p>
          <a:p>
            <a:r>
              <a:rPr lang="en-ID" dirty="0"/>
              <a:t>Username</a:t>
            </a:r>
          </a:p>
          <a:p>
            <a:r>
              <a:rPr lang="en-ID" dirty="0"/>
              <a:t>Kata </a:t>
            </a:r>
            <a:r>
              <a:rPr lang="en-ID" dirty="0" err="1"/>
              <a:t>sandi</a:t>
            </a:r>
            <a:endParaRPr lang="en-ID" dirty="0"/>
          </a:p>
          <a:p>
            <a:r>
              <a:rPr lang="en-ID" dirty="0" err="1"/>
              <a:t>Konfirmasi</a:t>
            </a:r>
            <a:r>
              <a:rPr lang="en-ID" dirty="0"/>
              <a:t> Password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07BC04-2EF4-4B25-86AF-913C19009853}"/>
              </a:ext>
            </a:extLst>
          </p:cNvPr>
          <p:cNvSpPr txBox="1"/>
          <p:nvPr/>
        </p:nvSpPr>
        <p:spPr>
          <a:xfrm>
            <a:off x="3638550" y="4133850"/>
            <a:ext cx="5543550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Klik</a:t>
            </a:r>
            <a:r>
              <a:rPr lang="en-US" b="1" dirty="0"/>
              <a:t> Daftar</a:t>
            </a:r>
          </a:p>
          <a:p>
            <a:endParaRPr lang="en-US" dirty="0"/>
          </a:p>
          <a:p>
            <a:r>
              <a:rPr lang="en-US" dirty="0"/>
              <a:t>*</a:t>
            </a:r>
            <a:r>
              <a:rPr lang="en-US" dirty="0" err="1"/>
              <a:t>Biasanya</a:t>
            </a:r>
            <a:r>
              <a:rPr lang="en-US" dirty="0"/>
              <a:t> Kembali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laman</a:t>
            </a:r>
            <a:r>
              <a:rPr lang="en-US" dirty="0"/>
              <a:t> login</a:t>
            </a:r>
          </a:p>
          <a:p>
            <a:r>
              <a:rPr lang="en-US" dirty="0"/>
              <a:t>*Jika Kembali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laman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(</a:t>
            </a:r>
            <a:r>
              <a:rPr lang="en-US" dirty="0" err="1"/>
              <a:t>formulir</a:t>
            </a:r>
            <a:r>
              <a:rPr lang="en-US" dirty="0"/>
              <a:t>)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login </a:t>
            </a:r>
            <a:r>
              <a:rPr lang="en-US" dirty="0" err="1"/>
              <a:t>saja</a:t>
            </a:r>
            <a:r>
              <a:rPr lang="en-US" dirty="0"/>
              <a:t> (Kembali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laman</a:t>
            </a:r>
            <a:r>
              <a:rPr lang="en-US" dirty="0"/>
              <a:t> login </a:t>
            </a:r>
            <a:r>
              <a:rPr lang="en-US" dirty="0" err="1"/>
              <a:t>manal</a:t>
            </a:r>
            <a:r>
              <a:rPr lang="en-US" dirty="0"/>
              <a:t>)</a:t>
            </a:r>
          </a:p>
          <a:p>
            <a:r>
              <a:rPr lang="en-US" dirty="0"/>
              <a:t>*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notifikasi</a:t>
            </a:r>
            <a:r>
              <a:rPr lang="en-US" dirty="0"/>
              <a:t> di email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622B4AA-5C07-42FA-8C86-D0073679B6E9}"/>
              </a:ext>
            </a:extLst>
          </p:cNvPr>
          <p:cNvCxnSpPr/>
          <p:nvPr/>
        </p:nvCxnSpPr>
        <p:spPr>
          <a:xfrm flipH="1">
            <a:off x="2266950" y="5029200"/>
            <a:ext cx="1285875" cy="838200"/>
          </a:xfrm>
          <a:prstGeom prst="straightConnector1">
            <a:avLst/>
          </a:prstGeom>
          <a:ln w="571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4453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80BFA-11C4-49AE-97A7-5EF501F53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Dashboard Arjuna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4423CC4-A4D8-40E6-8438-D7C6F6872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101" r="1180" b="5139"/>
          <a:stretch/>
        </p:blipFill>
        <p:spPr>
          <a:xfrm>
            <a:off x="838200" y="1657350"/>
            <a:ext cx="9296400" cy="474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12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AF627-E790-4CFB-926E-3137E24F6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Pengaturan</a:t>
            </a:r>
            <a:r>
              <a:rPr lang="en-US" dirty="0"/>
              <a:t> </a:t>
            </a:r>
            <a:r>
              <a:rPr lang="en-US" dirty="0" err="1"/>
              <a:t>Profil</a:t>
            </a:r>
            <a:r>
              <a:rPr lang="en-US" dirty="0"/>
              <a:t> (user)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46C92D-7A2F-462E-8161-18D3C5B6F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11300"/>
            <a:ext cx="7413978" cy="41703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C0C5BA-807D-4EC1-9D06-8864ABEC57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65" t="17153" r="30078" b="34167"/>
          <a:stretch/>
        </p:blipFill>
        <p:spPr>
          <a:xfrm>
            <a:off x="7629525" y="1910687"/>
            <a:ext cx="3971926" cy="270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69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FDB53-633F-41ED-A0E4-FF0F56E4D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Mendaftarkan</a:t>
            </a:r>
            <a:r>
              <a:rPr lang="en-US" dirty="0"/>
              <a:t> </a:t>
            </a:r>
            <a:r>
              <a:rPr lang="en-US" dirty="0" err="1"/>
              <a:t>Terbitan</a:t>
            </a:r>
            <a:r>
              <a:rPr lang="en-US" dirty="0"/>
              <a:t> (</a:t>
            </a:r>
            <a:r>
              <a:rPr lang="en-US" dirty="0" err="1"/>
              <a:t>Jurnal</a:t>
            </a:r>
            <a:r>
              <a:rPr lang="en-US" dirty="0"/>
              <a:t>)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C277AF1-1795-4CBE-982F-C173420C8B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930" t="38675" r="33555" b="25467"/>
          <a:stretch/>
        </p:blipFill>
        <p:spPr>
          <a:xfrm>
            <a:off x="1028699" y="1724025"/>
            <a:ext cx="4623691" cy="2486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C8EF54-5E99-40EF-A430-20B5ECC436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33" t="27860" r="3288" b="26667"/>
          <a:stretch/>
        </p:blipFill>
        <p:spPr>
          <a:xfrm>
            <a:off x="4638676" y="3429000"/>
            <a:ext cx="7277100" cy="2356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B53EB1E-465A-42E3-9A0B-45E98AFBB442}"/>
              </a:ext>
            </a:extLst>
          </p:cNvPr>
          <p:cNvSpPr/>
          <p:nvPr/>
        </p:nvSpPr>
        <p:spPr>
          <a:xfrm>
            <a:off x="10467975" y="3438525"/>
            <a:ext cx="1476376" cy="5238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60860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62AB1-13B7-4A4D-A2DC-F08FECDB2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Mendaftarkan</a:t>
            </a:r>
            <a:r>
              <a:rPr lang="en-US" dirty="0"/>
              <a:t> </a:t>
            </a:r>
            <a:r>
              <a:rPr lang="en-US" dirty="0" err="1"/>
              <a:t>Terbitan</a:t>
            </a:r>
            <a:r>
              <a:rPr lang="en-US" dirty="0"/>
              <a:t> (</a:t>
            </a:r>
            <a:r>
              <a:rPr lang="en-US" dirty="0" err="1"/>
              <a:t>Jurnal</a:t>
            </a:r>
            <a:r>
              <a:rPr lang="en-US" dirty="0"/>
              <a:t>) (2)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33CC8C3-0CD0-4AD2-9FB4-EDB5413DD0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9011" y="2006600"/>
            <a:ext cx="7413978" cy="41703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583C74-F845-4AAB-860F-4D477971DFBE}"/>
              </a:ext>
            </a:extLst>
          </p:cNvPr>
          <p:cNvSpPr txBox="1"/>
          <p:nvPr/>
        </p:nvSpPr>
        <p:spPr>
          <a:xfrm>
            <a:off x="3857625" y="4333875"/>
            <a:ext cx="5343525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Pastikan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terindeks</a:t>
            </a:r>
            <a:r>
              <a:rPr lang="en-US" dirty="0"/>
              <a:t> Portal Garuda, </a:t>
            </a:r>
            <a:r>
              <a:rPr lang="en-US" dirty="0" err="1"/>
              <a:t>silahkan</a:t>
            </a:r>
            <a:r>
              <a:rPr lang="en-US" dirty="0"/>
              <a:t> </a:t>
            </a:r>
            <a:r>
              <a:rPr lang="en-US" dirty="0" err="1"/>
              <a:t>tuliskan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ISSN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dirty="0" err="1"/>
              <a:t>anda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6677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0043E-903C-4E02-882C-6700141C3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Melengkapi</a:t>
            </a:r>
            <a:r>
              <a:rPr lang="en-ID" dirty="0"/>
              <a:t> Data </a:t>
            </a:r>
            <a:r>
              <a:rPr lang="en-ID" dirty="0" err="1"/>
              <a:t>Usulan</a:t>
            </a:r>
            <a:r>
              <a:rPr lang="en-ID" dirty="0"/>
              <a:t> </a:t>
            </a:r>
            <a:r>
              <a:rPr lang="en-ID" dirty="0" err="1"/>
              <a:t>Akreditasi</a:t>
            </a:r>
            <a:endParaRPr lang="en-ID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411788-D303-4196-B8C4-11F39F9A3F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9011" y="2006600"/>
            <a:ext cx="7413978" cy="417036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3CF2F8-3886-4454-A005-1465B26801DE}"/>
              </a:ext>
            </a:extLst>
          </p:cNvPr>
          <p:cNvSpPr/>
          <p:nvPr/>
        </p:nvSpPr>
        <p:spPr>
          <a:xfrm>
            <a:off x="8277225" y="4267200"/>
            <a:ext cx="1057275" cy="2000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40873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5185D-66FA-422B-80F9-430987199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897D8-C907-493E-A648-AED72B26854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2B79C1-3F2B-4D20-BC43-E4CB9A60353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BF9B49-8692-4575-B330-E32BD03655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10" t="20001" r="2265" b="5416"/>
          <a:stretch/>
        </p:blipFill>
        <p:spPr>
          <a:xfrm>
            <a:off x="838200" y="646441"/>
            <a:ext cx="6152911" cy="32016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CAF8BF-7E5B-4229-9C37-8C5FD27AE5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79" t="21389" r="6875" b="7501"/>
          <a:stretch/>
        </p:blipFill>
        <p:spPr>
          <a:xfrm>
            <a:off x="2657475" y="3429000"/>
            <a:ext cx="5448300" cy="2884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B344BA-A256-4633-9D6E-215F38FAF0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515" t="21388" r="3906" b="6251"/>
          <a:stretch/>
        </p:blipFill>
        <p:spPr>
          <a:xfrm>
            <a:off x="6743700" y="1425832"/>
            <a:ext cx="5448300" cy="2858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9042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0F734-6F7A-4FC2-8855-117109F00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B9D99EE-DE8E-4228-B3BD-BADB271A8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549" t="17347" r="29083" b="36517"/>
          <a:stretch/>
        </p:blipFill>
        <p:spPr>
          <a:xfrm>
            <a:off x="8191500" y="2438401"/>
            <a:ext cx="3750302" cy="23526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62FB6D7-CE1B-4B99-8212-5648099EA3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56" t="25139" r="28203" b="15417"/>
          <a:stretch/>
        </p:blipFill>
        <p:spPr>
          <a:xfrm>
            <a:off x="838200" y="681037"/>
            <a:ext cx="7255134" cy="549592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EB2C97A-F18A-48C6-92C4-CF85AED402F7}"/>
              </a:ext>
            </a:extLst>
          </p:cNvPr>
          <p:cNvSpPr/>
          <p:nvPr/>
        </p:nvSpPr>
        <p:spPr>
          <a:xfrm>
            <a:off x="6886575" y="5667375"/>
            <a:ext cx="1076325" cy="3714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B2A7B3-AFD0-491C-9F35-D372C71C6B3A}"/>
              </a:ext>
            </a:extLst>
          </p:cNvPr>
          <p:cNvSpPr txBox="1"/>
          <p:nvPr/>
        </p:nvSpPr>
        <p:spPr>
          <a:xfrm>
            <a:off x="3128962" y="5669518"/>
            <a:ext cx="2867025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Klik</a:t>
            </a:r>
            <a:r>
              <a:rPr lang="en-US" dirty="0"/>
              <a:t> + </a:t>
            </a:r>
            <a:r>
              <a:rPr lang="en-US" dirty="0" err="1"/>
              <a:t>Tambah</a:t>
            </a:r>
            <a:r>
              <a:rPr lang="en-US" dirty="0"/>
              <a:t> </a:t>
            </a:r>
            <a:r>
              <a:rPr lang="en-US" dirty="0" err="1"/>
              <a:t>Jurnal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02495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F92B3-D4D8-4084-A543-A5DFBFB6C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Borang</a:t>
            </a:r>
            <a:r>
              <a:rPr lang="en-US" dirty="0"/>
              <a:t> </a:t>
            </a:r>
            <a:r>
              <a:rPr lang="en-US" dirty="0" err="1"/>
              <a:t>Akreditasi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451811E-E9B1-4D66-A783-1F74B2E5CD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3780" b="19300"/>
          <a:stretch/>
        </p:blipFill>
        <p:spPr>
          <a:xfrm>
            <a:off x="960261" y="1543050"/>
            <a:ext cx="8345664" cy="31415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448AA7-ED0B-47C3-99C7-D844E0FF2C68}"/>
              </a:ext>
            </a:extLst>
          </p:cNvPr>
          <p:cNvSpPr txBox="1"/>
          <p:nvPr/>
        </p:nvSpPr>
        <p:spPr>
          <a:xfrm>
            <a:off x="2076450" y="5077853"/>
            <a:ext cx="7143750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Saran:</a:t>
            </a:r>
          </a:p>
          <a:p>
            <a:r>
              <a:rPr lang="en-US" dirty="0"/>
              <a:t>Username dan Password </a:t>
            </a: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asesor</a:t>
            </a:r>
            <a:r>
              <a:rPr lang="en-US" dirty="0"/>
              <a:t> (Role Editor)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950425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14D96-E35C-40DA-BD6A-4687EF463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Borang</a:t>
            </a:r>
            <a:r>
              <a:rPr lang="en-US" dirty="0"/>
              <a:t> </a:t>
            </a:r>
            <a:r>
              <a:rPr lang="en-US" dirty="0" err="1"/>
              <a:t>Akreditasi</a:t>
            </a:r>
            <a:r>
              <a:rPr lang="en-US" dirty="0"/>
              <a:t> (2)</a:t>
            </a:r>
            <a:endParaRPr lang="en-ID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62DCB6D-5331-4751-9E2C-01C61AC10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3247" r="2465" b="19299"/>
          <a:stretch/>
        </p:blipFill>
        <p:spPr>
          <a:xfrm>
            <a:off x="1007886" y="1530350"/>
            <a:ext cx="8164689" cy="3176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BEABAB-3926-42E3-8D5F-C95387140750}"/>
              </a:ext>
            </a:extLst>
          </p:cNvPr>
          <p:cNvSpPr txBox="1"/>
          <p:nvPr/>
        </p:nvSpPr>
        <p:spPr>
          <a:xfrm>
            <a:off x="933450" y="4991100"/>
            <a:ext cx="2390775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err="1"/>
              <a:t>Kelengkapan</a:t>
            </a:r>
            <a:r>
              <a:rPr lang="en-US" sz="1400" dirty="0"/>
              <a:t> </a:t>
            </a:r>
            <a:r>
              <a:rPr lang="en-US" sz="1400" dirty="0" err="1"/>
              <a:t>Dokumen</a:t>
            </a:r>
            <a:endParaRPr lang="en-US" sz="1400" dirty="0"/>
          </a:p>
          <a:p>
            <a:r>
              <a:rPr lang="en-US" sz="1400" dirty="0" err="1"/>
              <a:t>Usernam</a:t>
            </a:r>
            <a:r>
              <a:rPr lang="en-US" sz="1400" dirty="0"/>
              <a:t> dan Password Editor</a:t>
            </a:r>
            <a:endParaRPr lang="en-ID" sz="14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2133D29-47A9-4566-969C-AE9DF7C8B63D}"/>
              </a:ext>
            </a:extLst>
          </p:cNvPr>
          <p:cNvCxnSpPr/>
          <p:nvPr/>
        </p:nvCxnSpPr>
        <p:spPr>
          <a:xfrm flipH="1">
            <a:off x="2219325" y="4133850"/>
            <a:ext cx="3971925" cy="7429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4934728-AAE1-4FAB-B844-5F7F4C750686}"/>
              </a:ext>
            </a:extLst>
          </p:cNvPr>
          <p:cNvSpPr txBox="1"/>
          <p:nvPr/>
        </p:nvSpPr>
        <p:spPr>
          <a:xfrm>
            <a:off x="3448050" y="4981575"/>
            <a:ext cx="2390775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err="1"/>
              <a:t>Evaluasi</a:t>
            </a:r>
            <a:r>
              <a:rPr lang="en-US" sz="1400" dirty="0"/>
              <a:t> </a:t>
            </a:r>
            <a:r>
              <a:rPr lang="en-US" sz="1400" dirty="0" err="1"/>
              <a:t>Diri</a:t>
            </a:r>
            <a:br>
              <a:rPr lang="en-US" sz="1400" dirty="0"/>
            </a:br>
            <a:r>
              <a:rPr lang="en-US" sz="1400" dirty="0" err="1"/>
              <a:t>Lakukan</a:t>
            </a:r>
            <a:r>
              <a:rPr lang="en-US" sz="1400" dirty="0"/>
              <a:t> </a:t>
            </a:r>
            <a:r>
              <a:rPr lang="en-US" sz="1400" dirty="0" err="1"/>
              <a:t>Evaluasi</a:t>
            </a:r>
            <a:r>
              <a:rPr lang="en-US" sz="1400" dirty="0"/>
              <a:t> </a:t>
            </a:r>
            <a:r>
              <a:rPr lang="en-US" sz="1400" dirty="0" err="1"/>
              <a:t>Diri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menilai</a:t>
            </a:r>
            <a:r>
              <a:rPr lang="en-US" sz="1400" dirty="0"/>
              <a:t> </a:t>
            </a:r>
            <a:r>
              <a:rPr lang="en-US" sz="1400" dirty="0" err="1"/>
              <a:t>jurnal</a:t>
            </a:r>
            <a:r>
              <a:rPr lang="en-US" sz="1400" dirty="0"/>
              <a:t> </a:t>
            </a:r>
            <a:r>
              <a:rPr lang="en-US" sz="1400" dirty="0" err="1"/>
              <a:t>sendiri</a:t>
            </a:r>
            <a:endParaRPr lang="en-ID" sz="1400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EAA5610-63FA-4D57-8767-116E84BF817F}"/>
              </a:ext>
            </a:extLst>
          </p:cNvPr>
          <p:cNvCxnSpPr>
            <a:cxnSpLocks/>
          </p:cNvCxnSpPr>
          <p:nvPr/>
        </p:nvCxnSpPr>
        <p:spPr>
          <a:xfrm flipH="1">
            <a:off x="4643437" y="4238625"/>
            <a:ext cx="1985963" cy="6381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51467C3-BC80-4647-A00D-B228146D5E4B}"/>
              </a:ext>
            </a:extLst>
          </p:cNvPr>
          <p:cNvSpPr txBox="1"/>
          <p:nvPr/>
        </p:nvSpPr>
        <p:spPr>
          <a:xfrm>
            <a:off x="5962650" y="4981575"/>
            <a:ext cx="255270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err="1"/>
              <a:t>Tambah</a:t>
            </a:r>
            <a:r>
              <a:rPr lang="en-US" sz="1400" dirty="0"/>
              <a:t> Issue</a:t>
            </a:r>
          </a:p>
          <a:p>
            <a:r>
              <a:rPr lang="en-US" sz="1400" dirty="0" err="1"/>
              <a:t>Tambahkan</a:t>
            </a:r>
            <a:r>
              <a:rPr lang="en-US" sz="1400" dirty="0"/>
              <a:t> Issue </a:t>
            </a:r>
            <a:r>
              <a:rPr lang="en-US" sz="1400" dirty="0" err="1"/>
              <a:t>sesuai</a:t>
            </a:r>
            <a:r>
              <a:rPr lang="en-US" sz="1400" dirty="0"/>
              <a:t> </a:t>
            </a:r>
            <a:r>
              <a:rPr lang="en-US" sz="1400" dirty="0" err="1"/>
              <a:t>Syarat</a:t>
            </a:r>
            <a:r>
              <a:rPr lang="en-US" sz="1400" dirty="0"/>
              <a:t> </a:t>
            </a:r>
            <a:r>
              <a:rPr lang="en-US" sz="1400" dirty="0" err="1"/>
              <a:t>Akreditasi</a:t>
            </a:r>
            <a:endParaRPr lang="en-ID" sz="1400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78173E9-14C6-44DD-A714-82A3B561E814}"/>
              </a:ext>
            </a:extLst>
          </p:cNvPr>
          <p:cNvCxnSpPr>
            <a:cxnSpLocks/>
          </p:cNvCxnSpPr>
          <p:nvPr/>
        </p:nvCxnSpPr>
        <p:spPr>
          <a:xfrm flipH="1">
            <a:off x="7074429" y="4238624"/>
            <a:ext cx="1" cy="6381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BEEF8F06-D180-4A23-9505-515F8C8293EA}"/>
              </a:ext>
            </a:extLst>
          </p:cNvPr>
          <p:cNvSpPr txBox="1"/>
          <p:nvPr/>
        </p:nvSpPr>
        <p:spPr>
          <a:xfrm>
            <a:off x="8801099" y="4981575"/>
            <a:ext cx="2771775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1400" dirty="0"/>
          </a:p>
          <a:p>
            <a:pPr algn="ctr"/>
            <a:r>
              <a:rPr lang="en-US" sz="1400" dirty="0" err="1"/>
              <a:t>Hapus</a:t>
            </a:r>
            <a:endParaRPr lang="en-US" sz="1400" dirty="0"/>
          </a:p>
          <a:p>
            <a:endParaRPr lang="en-ID" sz="14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48613F4-181E-4274-9F71-AE36795D71D4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7402690" y="4238624"/>
            <a:ext cx="2784297" cy="7429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184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A5B37-656F-4BBD-9199-34F82FE53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524A1DA-EC3A-4B59-90B0-378351605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2686" y="1910687"/>
            <a:ext cx="7413978" cy="41703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51C727-4008-447B-8B7D-8E26406DE8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047" t="25695" r="1640" b="27861"/>
          <a:stretch/>
        </p:blipFill>
        <p:spPr>
          <a:xfrm>
            <a:off x="838200" y="681037"/>
            <a:ext cx="5856225" cy="1905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751B5B-2238-4989-BA5C-05DDA9C586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031" t="23611" r="2983" b="12778"/>
          <a:stretch/>
        </p:blipFill>
        <p:spPr>
          <a:xfrm>
            <a:off x="5143500" y="466725"/>
            <a:ext cx="7305675" cy="326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17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35ABC-99D6-4B3A-8D38-D75A1737B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Harus </a:t>
            </a:r>
            <a:r>
              <a:rPr lang="en-US" dirty="0" err="1"/>
              <a:t>diperhatikan</a:t>
            </a:r>
            <a:r>
              <a:rPr lang="en-US" dirty="0"/>
              <a:t>, </a:t>
            </a:r>
            <a:r>
              <a:rPr lang="en-US" dirty="0" err="1"/>
              <a:t>Penting</a:t>
            </a:r>
            <a:endParaRPr lang="en-ID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E37A2E6-AF3D-47ED-BB70-8A57A7FB66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2299456"/>
              </p:ext>
            </p:extLst>
          </p:nvPr>
        </p:nvGraphicFramePr>
        <p:xfrm>
          <a:off x="838199" y="2006600"/>
          <a:ext cx="10515599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5276">
                  <a:extLst>
                    <a:ext uri="{9D8B030D-6E8A-4147-A177-3AD203B41FA5}">
                      <a16:colId xmlns:a16="http://schemas.microsoft.com/office/drawing/2014/main" val="3742450903"/>
                    </a:ext>
                  </a:extLst>
                </a:gridCol>
                <a:gridCol w="2752725">
                  <a:extLst>
                    <a:ext uri="{9D8B030D-6E8A-4147-A177-3AD203B41FA5}">
                      <a16:colId xmlns:a16="http://schemas.microsoft.com/office/drawing/2014/main" val="798138409"/>
                    </a:ext>
                  </a:extLst>
                </a:gridCol>
                <a:gridCol w="3657598">
                  <a:extLst>
                    <a:ext uri="{9D8B030D-6E8A-4147-A177-3AD203B41FA5}">
                      <a16:colId xmlns:a16="http://schemas.microsoft.com/office/drawing/2014/main" val="375570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Kelengkapan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Dokumen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Evaluasi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Diri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Tambah</a:t>
                      </a:r>
                      <a:r>
                        <a:rPr lang="en-US" dirty="0"/>
                        <a:t> Issue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57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Pada </a:t>
                      </a:r>
                      <a:r>
                        <a:rPr lang="en-US" dirty="0" err="1"/>
                        <a:t>versi</a:t>
                      </a:r>
                      <a:r>
                        <a:rPr lang="en-US" dirty="0"/>
                        <a:t> Arjuna yang </a:t>
                      </a:r>
                      <a:r>
                        <a:rPr lang="en-US" dirty="0" err="1"/>
                        <a:t>baru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tidak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ada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lagi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dokumen</a:t>
                      </a:r>
                      <a:r>
                        <a:rPr lang="en-US" dirty="0"/>
                        <a:t> yang </a:t>
                      </a:r>
                      <a:r>
                        <a:rPr lang="en-US" dirty="0" err="1"/>
                        <a:t>dilampirkan</a:t>
                      </a:r>
                      <a:endParaRPr lang="en-US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Yang </a:t>
                      </a:r>
                      <a:r>
                        <a:rPr lang="en-US" dirty="0" err="1"/>
                        <a:t>diisikan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hanya</a:t>
                      </a:r>
                      <a:r>
                        <a:rPr lang="en-US" dirty="0"/>
                        <a:t> username dan Password </a:t>
                      </a:r>
                      <a:r>
                        <a:rPr lang="en-US" dirty="0" err="1"/>
                        <a:t>sebagai</a:t>
                      </a:r>
                      <a:r>
                        <a:rPr lang="en-US" dirty="0"/>
                        <a:t> Editor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/>
                        <a:t>Ingat</a:t>
                      </a:r>
                      <a:r>
                        <a:rPr lang="en-US" dirty="0"/>
                        <a:t>!! Role Editor, </a:t>
                      </a:r>
                      <a:r>
                        <a:rPr lang="en-US" dirty="0" err="1"/>
                        <a:t>jangan</a:t>
                      </a:r>
                      <a:r>
                        <a:rPr lang="en-US" dirty="0"/>
                        <a:t> yang lain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/>
                        <a:t>Disarankan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membuat</a:t>
                      </a:r>
                      <a:r>
                        <a:rPr lang="en-US" dirty="0"/>
                        <a:t> User </a:t>
                      </a:r>
                      <a:r>
                        <a:rPr lang="en-US" dirty="0" err="1"/>
                        <a:t>Baru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khusus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untuk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asesor</a:t>
                      </a:r>
                      <a:r>
                        <a:rPr lang="en-US" dirty="0"/>
                        <a:t> agar </a:t>
                      </a:r>
                      <a:r>
                        <a:rPr lang="en-US" dirty="0" err="1"/>
                        <a:t>bisa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terkontrol</a:t>
                      </a:r>
                      <a:r>
                        <a:rPr lang="en-US" dirty="0"/>
                        <a:t> dan </a:t>
                      </a:r>
                      <a:r>
                        <a:rPr lang="en-US" dirty="0" err="1"/>
                        <a:t>tidak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ada</a:t>
                      </a:r>
                      <a:r>
                        <a:rPr lang="en-US" dirty="0"/>
                        <a:t> yang </a:t>
                      </a:r>
                      <a:r>
                        <a:rPr lang="en-US" dirty="0" err="1"/>
                        <a:t>mengubah</a:t>
                      </a:r>
                      <a:r>
                        <a:rPr lang="en-US" dirty="0"/>
                        <a:t> password </a:t>
                      </a:r>
                      <a:r>
                        <a:rPr lang="en-US" dirty="0" err="1"/>
                        <a:t>dikemudian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hari</a:t>
                      </a:r>
                      <a:endParaRPr lang="en-US" dirty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Penyebab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ditolak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administrasi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karena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kesalahan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akun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yang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diberikan</a:t>
                      </a:r>
                      <a:endParaRPr lang="en-ID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/>
                        <a:t>Lakukan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Evaluasi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Diri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dengan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menilai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jurnal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kita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apa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adanya</a:t>
                      </a:r>
                      <a:endParaRPr lang="en-US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“</a:t>
                      </a:r>
                      <a:r>
                        <a:rPr lang="en-US" dirty="0" err="1"/>
                        <a:t>menilai</a:t>
                      </a:r>
                      <a:r>
                        <a:rPr lang="en-US" dirty="0"/>
                        <a:t>” </a:t>
                      </a:r>
                      <a:r>
                        <a:rPr lang="en-US" dirty="0" err="1"/>
                        <a:t>maka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lengkapi</a:t>
                      </a:r>
                      <a:r>
                        <a:rPr lang="en-US" dirty="0"/>
                        <a:t> juga </a:t>
                      </a:r>
                      <a:r>
                        <a:rPr lang="en-US" dirty="0" err="1"/>
                        <a:t>bukti</a:t>
                      </a:r>
                      <a:r>
                        <a:rPr lang="en-US" dirty="0"/>
                        <a:t> di website OJS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/>
                        <a:t>Pertimbangkan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nilai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evaluasi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Diri</a:t>
                      </a:r>
                      <a:r>
                        <a:rPr lang="en-US" dirty="0"/>
                        <a:t> &lt;70 vs &gt;70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Nilai di </a:t>
                      </a:r>
                      <a:r>
                        <a:rPr lang="en-US" dirty="0" err="1"/>
                        <a:t>atas</a:t>
                      </a:r>
                      <a:r>
                        <a:rPr lang="en-US" dirty="0"/>
                        <a:t> “</a:t>
                      </a:r>
                      <a:r>
                        <a:rPr lang="en-US" dirty="0" err="1"/>
                        <a:t>mempengaruhi</a:t>
                      </a:r>
                      <a:r>
                        <a:rPr lang="en-US" dirty="0"/>
                        <a:t>” </a:t>
                      </a:r>
                      <a:r>
                        <a:rPr lang="en-US" dirty="0" err="1"/>
                        <a:t>siapa</a:t>
                      </a:r>
                      <a:r>
                        <a:rPr lang="en-US" dirty="0"/>
                        <a:t> yang </a:t>
                      </a:r>
                      <a:r>
                        <a:rPr lang="en-US" dirty="0" err="1"/>
                        <a:t>jadi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asesor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/>
                        <a:t>Tambahkan</a:t>
                      </a:r>
                      <a:r>
                        <a:rPr lang="en-US" dirty="0"/>
                        <a:t> Issue </a:t>
                      </a:r>
                      <a:r>
                        <a:rPr lang="en-US" dirty="0" err="1"/>
                        <a:t>sesuai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syarat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akreditasi</a:t>
                      </a:r>
                      <a:endParaRPr lang="en-US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/>
                        <a:t>Akreditasi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Baru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maka</a:t>
                      </a:r>
                      <a:r>
                        <a:rPr lang="en-US" dirty="0"/>
                        <a:t>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semua</a:t>
                      </a: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 issue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dalam</a:t>
                      </a: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 2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tahun</a:t>
                      </a: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terakhir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Reakreditasi</a:t>
                      </a: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 1 ISSUE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Terakhir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Ingat</a:t>
                      </a: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 URL ISSUE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bukan</a:t>
                      </a: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 URL </a:t>
                      </a:r>
                      <a:r>
                        <a:rPr lang="en-US" b="1" dirty="0" err="1">
                          <a:solidFill>
                            <a:srgbClr val="FF0000"/>
                          </a:solidFill>
                        </a:rPr>
                        <a:t>Artikel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Penyebab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ditolak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administrasi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karena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kesalahan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bagian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ini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. Ada yang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kelebihan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issue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ada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juga yang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kekurangan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en-ID" dirty="0">
                        <a:solidFill>
                          <a:srgbClr val="FF000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ID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52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805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7A220-32B2-4350-8BB0-07E3258F2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Terakhir</a:t>
            </a:r>
            <a:r>
              <a:rPr lang="en-US" sz="3200" dirty="0"/>
              <a:t> </a:t>
            </a:r>
            <a:r>
              <a:rPr lang="en-US" sz="3200" dirty="0" err="1"/>
              <a:t>tapi</a:t>
            </a:r>
            <a:r>
              <a:rPr lang="en-US" sz="3200" dirty="0"/>
              <a:t> </a:t>
            </a:r>
            <a:r>
              <a:rPr lang="en-US" sz="3200" dirty="0" err="1"/>
              <a:t>belum</a:t>
            </a:r>
            <a:r>
              <a:rPr lang="en-US" sz="3200" dirty="0"/>
              <a:t> </a:t>
            </a:r>
            <a:r>
              <a:rPr lang="en-US" sz="3200" dirty="0" err="1"/>
              <a:t>selesai</a:t>
            </a:r>
            <a:endParaRPr lang="en-ID" sz="32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3935B35-E691-4600-AA65-0978CEE7E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854" t="23373" r="7090" b="29485"/>
          <a:stretch/>
        </p:blipFill>
        <p:spPr>
          <a:xfrm>
            <a:off x="923924" y="1714500"/>
            <a:ext cx="5638801" cy="19659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1B37B1-55DC-4D44-94FA-A516BF52ED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03" t="17500" r="18047" b="9931"/>
          <a:stretch/>
        </p:blipFill>
        <p:spPr>
          <a:xfrm>
            <a:off x="5867399" y="1129318"/>
            <a:ext cx="5962651" cy="381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564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C56F4-A7EB-4C27-8655-F09DA264E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Selanjutnya</a:t>
            </a:r>
            <a:r>
              <a:rPr lang="en-US" dirty="0"/>
              <a:t>!!!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545C9-9657-40F3-801E-189E3F080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1079879"/>
          </a:xfrm>
        </p:spPr>
        <p:txBody>
          <a:bodyPr/>
          <a:lstStyle/>
          <a:p>
            <a:r>
              <a:rPr lang="en-US" dirty="0" err="1"/>
              <a:t>Pastikan</a:t>
            </a:r>
            <a:r>
              <a:rPr lang="en-US" dirty="0"/>
              <a:t> website </a:t>
            </a:r>
            <a:r>
              <a:rPr lang="en-US" dirty="0" err="1"/>
              <a:t>tetap</a:t>
            </a:r>
            <a:r>
              <a:rPr lang="en-US" dirty="0"/>
              <a:t> “</a:t>
            </a:r>
            <a:r>
              <a:rPr lang="en-US" dirty="0" err="1"/>
              <a:t>hidup</a:t>
            </a:r>
            <a:r>
              <a:rPr lang="en-US" dirty="0"/>
              <a:t>”</a:t>
            </a:r>
          </a:p>
          <a:p>
            <a:r>
              <a:rPr lang="en-ID" dirty="0" err="1"/>
              <a:t>Bedoa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658490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Salurkan Donasi Anda ke Nomor Rekening berikut:</a:t>
            </a:r>
            <a:endParaRPr lang="en-US" dirty="0"/>
          </a:p>
          <a:p>
            <a:pPr marL="0" indent="0" algn="ctr">
              <a:buNone/>
            </a:pPr>
            <a:r>
              <a:rPr lang="id-ID" b="1" dirty="0"/>
              <a:t>Bank Rakyat Indonesia (BRI) kode bank (002) </a:t>
            </a:r>
            <a:endParaRPr lang="en-US" b="1" dirty="0"/>
          </a:p>
          <a:p>
            <a:pPr marL="0" indent="0" algn="ctr">
              <a:buNone/>
            </a:pPr>
            <a:r>
              <a:rPr lang="id-ID" b="1" dirty="0"/>
              <a:t>Nomor 2099-0100-0359-567 </a:t>
            </a:r>
            <a:endParaRPr lang="en-US" b="1" dirty="0"/>
          </a:p>
          <a:p>
            <a:pPr marL="0" indent="0" algn="ctr">
              <a:buNone/>
            </a:pPr>
            <a:r>
              <a:rPr lang="id-ID" b="1" dirty="0"/>
              <a:t>atas nama Perkumpulan Relawan Jurnal Indonesia</a:t>
            </a:r>
            <a:endParaRPr lang="en-US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id-ID" dirty="0"/>
              <a:t>Sertakan kode unik 16 di akhir nominal donasi yang akan ditransfer.</a:t>
            </a:r>
            <a:r>
              <a:rPr lang="en-US" dirty="0"/>
              <a:t> C</a:t>
            </a:r>
            <a:r>
              <a:rPr lang="id-ID" dirty="0"/>
              <a:t>ontoh 100.016</a:t>
            </a:r>
          </a:p>
        </p:txBody>
      </p:sp>
    </p:spTree>
    <p:extLst>
      <p:ext uri="{BB962C8B-B14F-4D97-AF65-F5344CB8AC3E}">
        <p14:creationId xmlns:p14="http://schemas.microsoft.com/office/powerpoint/2010/main" val="2570739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446</Words>
  <Application>Microsoft Office PowerPoint</Application>
  <PresentationFormat>Widescreen</PresentationFormat>
  <Paragraphs>83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Membuat Akun di Arjuna</vt:lpstr>
      <vt:lpstr>PowerPoint Presentation</vt:lpstr>
      <vt:lpstr>PowerPoint Presentation</vt:lpstr>
      <vt:lpstr>Manual Book</vt:lpstr>
      <vt:lpstr>Pendaftaran Akun Arjuna</vt:lpstr>
      <vt:lpstr>Mengisi formulir Pendaftar</vt:lpstr>
      <vt:lpstr>Dashboard Arjuna</vt:lpstr>
      <vt:lpstr>Pengaturan Profil (user)</vt:lpstr>
      <vt:lpstr>Mendaftarkan Terbitan (Jurnal)</vt:lpstr>
      <vt:lpstr>Mendaftarkan Terbitan (Jurnal) (2)</vt:lpstr>
      <vt:lpstr>Melengkapi Data Usulan Akreditasi</vt:lpstr>
      <vt:lpstr>PowerPoint Presentation</vt:lpstr>
      <vt:lpstr>PowerPoint Presentation</vt:lpstr>
      <vt:lpstr>Borang Akreditasi</vt:lpstr>
      <vt:lpstr>Borang Akreditasi (2)</vt:lpstr>
      <vt:lpstr>PowerPoint Presentation</vt:lpstr>
      <vt:lpstr>Harus diperhatikan, Penting</vt:lpstr>
      <vt:lpstr>Terakhir tapi belum selesai</vt:lpstr>
      <vt:lpstr>Selanjutnya!!!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HP</cp:lastModifiedBy>
  <cp:revision>16</cp:revision>
  <dcterms:created xsi:type="dcterms:W3CDTF">2019-12-19T09:21:09Z</dcterms:created>
  <dcterms:modified xsi:type="dcterms:W3CDTF">2020-05-01T05:23:43Z</dcterms:modified>
</cp:coreProperties>
</file>