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1"/>
  </p:handout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58" r:id="rId10"/>
  </p:sldIdLst>
  <p:sldSz cx="12192000" cy="6858000"/>
  <p:notesSz cx="6858000" cy="9144000"/>
  <p:defaultTextStyle>
    <a:defPPr>
      <a:defRPr lang="id-ID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2" d="100"/>
          <a:sy n="62" d="100"/>
        </p:scale>
        <p:origin x="-360" y="-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62C470F0-8043-46F8-A456-8D238F4BE43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02FEBFAA-3286-4A8F-9FC1-624BA2D44B3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98991B-4F9D-46B9-8BCA-FD227370727B}" type="datetimeFigureOut">
              <a:rPr lang="id-ID" smtClean="0"/>
              <a:t>01/05/2020</a:t>
            </a:fld>
            <a:endParaRPr lang="id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6FF45A2-30B9-4025-804F-ED73BC58EDB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E1A01158-3BF4-417C-B720-20ED1C966E8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6A9A83-A6AF-49DA-A108-7F8EC3460EA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572465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gradFill rotWithShape="0">
          <a:gsLst>
            <a:gs pos="0">
              <a:srgbClr val="FFF3CD"/>
            </a:gs>
            <a:gs pos="74001">
              <a:srgbClr val="A7CBDF"/>
            </a:gs>
            <a:gs pos="83000">
              <a:srgbClr val="A7CBDF"/>
            </a:gs>
            <a:gs pos="100000">
              <a:srgbClr val="C4DCEA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5974CFC-EBEA-4C98-B2D0-77A29CBCD3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03300"/>
            <a:ext cx="1219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xmlns="" id="{D1ED4AA3-5142-41A6-A8B5-909E5F6F3A3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1650" b="26179"/>
          <a:stretch/>
        </p:blipFill>
        <p:spPr>
          <a:xfrm>
            <a:off x="0" y="142875"/>
            <a:ext cx="3860800" cy="11938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16F763F2-16CF-4301-85AF-1970013AFE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35488"/>
            <a:ext cx="12192000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524000" y="1648947"/>
            <a:ext cx="9144000" cy="1861016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YOUR TITLE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932984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Name</a:t>
            </a:r>
          </a:p>
          <a:p>
            <a:r>
              <a:rPr lang="en-US" dirty="0"/>
              <a:t>Affiliation</a:t>
            </a:r>
            <a:endParaRPr lang="id-ID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FB8A55BB-8AE2-44F9-9268-5460FD4D182C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914" y="5866423"/>
            <a:ext cx="3153772" cy="35041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xmlns="" id="{B89BBADB-75BE-4712-BC2E-F91D5791874E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9541" y="5866423"/>
            <a:ext cx="3133350" cy="341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422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457D49D-197A-4769-83B3-BAE46B487A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Content Placeholder 8">
            <a:extLst>
              <a:ext uri="{FF2B5EF4-FFF2-40B4-BE49-F238E27FC236}">
                <a16:creationId xmlns:a16="http://schemas.microsoft.com/office/drawing/2014/main" xmlns="" id="{4B4496DC-79CB-441E-A508-8772884367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38863"/>
            <a:ext cx="1219200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2296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06221"/>
            <a:ext cx="10515600" cy="41707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pic>
        <p:nvPicPr>
          <p:cNvPr id="6" name="Graphic 4">
            <a:extLst>
              <a:ext uri="{FF2B5EF4-FFF2-40B4-BE49-F238E27FC236}">
                <a16:creationId xmlns:a16="http://schemas.microsoft.com/office/drawing/2014/main" xmlns="" id="{85CE5CE8-C2A1-4489-8457-BAE5B1F0091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t="31650" b="26179"/>
          <a:stretch/>
        </p:blipFill>
        <p:spPr>
          <a:xfrm>
            <a:off x="10381966" y="5897122"/>
            <a:ext cx="1810034" cy="559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041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>
            <a:extLst>
              <a:ext uri="{FF2B5EF4-FFF2-40B4-BE49-F238E27FC236}">
                <a16:creationId xmlns:a16="http://schemas.microsoft.com/office/drawing/2014/main" xmlns="" id="{C09E74D7-0B20-48F7-9C73-B51B06F319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ontent Placeholder 8">
            <a:extLst>
              <a:ext uri="{FF2B5EF4-FFF2-40B4-BE49-F238E27FC236}">
                <a16:creationId xmlns:a16="http://schemas.microsoft.com/office/drawing/2014/main" xmlns="" id="{0F579795-72A4-4CDF-B903-EEBC06FF6A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38863"/>
            <a:ext cx="1219200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46440"/>
            <a:ext cx="10515600" cy="10442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pic>
        <p:nvPicPr>
          <p:cNvPr id="7" name="Graphic 4">
            <a:extLst>
              <a:ext uri="{FF2B5EF4-FFF2-40B4-BE49-F238E27FC236}">
                <a16:creationId xmlns:a16="http://schemas.microsoft.com/office/drawing/2014/main" xmlns="" id="{C7ECDEF9-DBB2-4960-A94C-5C2DCF95A7D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t="31650" b="26179"/>
          <a:stretch/>
        </p:blipFill>
        <p:spPr>
          <a:xfrm>
            <a:off x="10381966" y="5897122"/>
            <a:ext cx="1810034" cy="559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4995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mplatePPTR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8">
            <a:extLst>
              <a:ext uri="{FF2B5EF4-FFF2-40B4-BE49-F238E27FC236}">
                <a16:creationId xmlns:a16="http://schemas.microsoft.com/office/drawing/2014/main" xmlns="" id="{4DD22D8E-6AD4-4C65-8B4F-B706BCE156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38863"/>
            <a:ext cx="1219200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phic 4">
            <a:extLst>
              <a:ext uri="{FF2B5EF4-FFF2-40B4-BE49-F238E27FC236}">
                <a16:creationId xmlns:a16="http://schemas.microsoft.com/office/drawing/2014/main" xmlns="" id="{C65D4995-E235-4346-B26B-9AD0828213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1650" b="26179"/>
          <a:stretch/>
        </p:blipFill>
        <p:spPr>
          <a:xfrm>
            <a:off x="2413000" y="1536700"/>
            <a:ext cx="7366000" cy="227647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2E50BEAA-CE52-4C90-9F54-AC5E62994391}"/>
              </a:ext>
            </a:extLst>
          </p:cNvPr>
          <p:cNvSpPr/>
          <p:nvPr/>
        </p:nvSpPr>
        <p:spPr>
          <a:xfrm>
            <a:off x="3307581" y="3734157"/>
            <a:ext cx="557684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“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Berbagi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,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Giatkan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Publikasi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”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82D45C4B-CA23-45C1-9DCD-B95AED17A5E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967" y="4863507"/>
            <a:ext cx="3683659" cy="41441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94F63563-FBC0-4AC5-894D-6EBCA1433CB4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6678" y="4882015"/>
            <a:ext cx="4085355" cy="43928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7106F8EF-6D4F-402F-A787-4AD7C3339436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182" y="4899959"/>
            <a:ext cx="2625939" cy="377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76317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xmlns="" id="{B8A6FDE4-4A3B-4ADA-AC2D-CFCF122B987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title style</a:t>
            </a:r>
            <a:endParaRPr lang="id-ID" altLang="id-ID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xmlns="" id="{B7642D45-3144-4636-8C91-C630768749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text styles</a:t>
            </a:r>
          </a:p>
          <a:p>
            <a:pPr lvl="1"/>
            <a:r>
              <a:rPr lang="en-US" altLang="id-ID"/>
              <a:t>Second level</a:t>
            </a:r>
          </a:p>
          <a:p>
            <a:pPr lvl="2"/>
            <a:r>
              <a:rPr lang="en-US" altLang="id-ID"/>
              <a:t>Third level</a:t>
            </a:r>
          </a:p>
          <a:p>
            <a:pPr lvl="3"/>
            <a:r>
              <a:rPr lang="en-US" altLang="id-ID"/>
              <a:t>Fourth level</a:t>
            </a:r>
          </a:p>
          <a:p>
            <a:pPr lvl="4"/>
            <a:r>
              <a:rPr lang="en-US" altLang="id-ID"/>
              <a:t>Fifth level</a:t>
            </a:r>
            <a:endParaRPr lang="id-ID" alt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xmlns="" id="{BF7F4B26-E698-4197-A279-96C530AEEBA4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524000" y="1729946"/>
            <a:ext cx="9144000" cy="1680519"/>
          </a:xfrm>
        </p:spPr>
        <p:txBody>
          <a:bodyPr/>
          <a:lstStyle/>
          <a:p>
            <a:r>
              <a:rPr lang="en-US" altLang="id-ID" dirty="0" smtClean="0"/>
              <a:t>KONTRIBUSI PENULIS MENURUT </a:t>
            </a:r>
            <a:r>
              <a:rPr lang="en-US" altLang="id-ID" dirty="0" err="1" smtClean="0">
                <a:solidFill>
                  <a:srgbClr val="C00000"/>
                </a:solidFill>
              </a:rPr>
              <a:t>CRediT</a:t>
            </a:r>
            <a:endParaRPr lang="id-ID" altLang="id-ID" dirty="0">
              <a:solidFill>
                <a:srgbClr val="C00000"/>
              </a:solidFill>
            </a:endParaRPr>
          </a:p>
        </p:txBody>
      </p:sp>
      <p:sp>
        <p:nvSpPr>
          <p:cNvPr id="6147" name="Subtitle 2">
            <a:extLst>
              <a:ext uri="{FF2B5EF4-FFF2-40B4-BE49-F238E27FC236}">
                <a16:creationId xmlns:a16="http://schemas.microsoft.com/office/drawing/2014/main" xmlns="" id="{6ACDA88B-45F4-4C58-8B97-136DF587F104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548714" y="3354903"/>
            <a:ext cx="9144000" cy="933450"/>
          </a:xfrm>
        </p:spPr>
        <p:txBody>
          <a:bodyPr/>
          <a:lstStyle/>
          <a:p>
            <a:r>
              <a:rPr lang="en-US" altLang="id-ID" sz="3200" b="1" dirty="0" err="1" smtClean="0">
                <a:solidFill>
                  <a:srgbClr val="002060"/>
                </a:solidFill>
              </a:rPr>
              <a:t>Zaenuddin</a:t>
            </a:r>
            <a:r>
              <a:rPr lang="en-US" altLang="id-ID" sz="3200" b="1" dirty="0" smtClean="0">
                <a:solidFill>
                  <a:srgbClr val="002060"/>
                </a:solidFill>
              </a:rPr>
              <a:t> </a:t>
            </a:r>
            <a:r>
              <a:rPr lang="en-US" altLang="id-ID" sz="3200" b="1" dirty="0" err="1" smtClean="0">
                <a:solidFill>
                  <a:srgbClr val="002060"/>
                </a:solidFill>
              </a:rPr>
              <a:t>Hudi</a:t>
            </a:r>
            <a:r>
              <a:rPr lang="en-US" altLang="id-ID" sz="3200" b="1" dirty="0" smtClean="0">
                <a:solidFill>
                  <a:srgbClr val="002060"/>
                </a:solidFill>
              </a:rPr>
              <a:t> </a:t>
            </a:r>
            <a:r>
              <a:rPr lang="en-US" altLang="id-ID" sz="3200" b="1" dirty="0" err="1" smtClean="0">
                <a:solidFill>
                  <a:srgbClr val="002060"/>
                </a:solidFill>
              </a:rPr>
              <a:t>Prasojo</a:t>
            </a:r>
            <a:endParaRPr lang="en-US" altLang="id-ID" sz="3200" b="1" dirty="0" smtClean="0">
              <a:solidFill>
                <a:srgbClr val="002060"/>
              </a:solidFill>
            </a:endParaRPr>
          </a:p>
          <a:p>
            <a:r>
              <a:rPr lang="en-US" altLang="id-ID" dirty="0" smtClean="0"/>
              <a:t>IAIN Pontianak</a:t>
            </a:r>
          </a:p>
          <a:p>
            <a:r>
              <a:rPr lang="en-US" altLang="id-ID" dirty="0" smtClean="0"/>
              <a:t>Zoom Meeting Platform, 2 Mei 2020</a:t>
            </a:r>
            <a:endParaRPr lang="id-ID" alt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682345-081D-4F7D-9876-A6837809A7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CRT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52805FB-1CF9-4C91-8BBB-549C274AA9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>
                <a:solidFill>
                  <a:srgbClr val="0070C0"/>
                </a:solidFill>
              </a:rPr>
              <a:t>CRediT</a:t>
            </a:r>
            <a:r>
              <a:rPr lang="en-US" dirty="0">
                <a:solidFill>
                  <a:srgbClr val="0070C0"/>
                </a:solidFill>
              </a:rPr>
              <a:t> (</a:t>
            </a:r>
            <a:r>
              <a:rPr lang="en-US" i="1" dirty="0">
                <a:solidFill>
                  <a:srgbClr val="0070C0"/>
                </a:solidFill>
              </a:rPr>
              <a:t>Contributor Roles Taxonomy</a:t>
            </a:r>
            <a:r>
              <a:rPr lang="en-US" dirty="0" smtClean="0">
                <a:solidFill>
                  <a:srgbClr val="0070C0"/>
                </a:solidFill>
              </a:rPr>
              <a:t>)</a:t>
            </a:r>
          </a:p>
          <a:p>
            <a:r>
              <a:rPr lang="en-US" dirty="0" err="1" smtClean="0">
                <a:solidFill>
                  <a:srgbClr val="0070C0"/>
                </a:solidFill>
              </a:rPr>
              <a:t>Meliputi</a:t>
            </a:r>
            <a:r>
              <a:rPr lang="en-US" dirty="0" smtClean="0">
                <a:solidFill>
                  <a:srgbClr val="0070C0"/>
                </a:solidFill>
              </a:rPr>
              <a:t> 14 </a:t>
            </a:r>
            <a:r>
              <a:rPr lang="en-US" dirty="0" err="1" smtClean="0">
                <a:solidFill>
                  <a:srgbClr val="0070C0"/>
                </a:solidFill>
              </a:rPr>
              <a:t>bentuk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kontribusi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</a:p>
          <a:p>
            <a:r>
              <a:rPr lang="en-US" dirty="0" err="1" smtClean="0">
                <a:solidFill>
                  <a:srgbClr val="0070C0"/>
                </a:solidFill>
              </a:rPr>
              <a:t>Pada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riset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dan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publikasi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ilmiah</a:t>
            </a:r>
            <a:endParaRPr lang="en-US" dirty="0" smtClean="0">
              <a:solidFill>
                <a:srgbClr val="0070C0"/>
              </a:solidFill>
            </a:endParaRPr>
          </a:p>
          <a:p>
            <a:endParaRPr lang="en-US" dirty="0"/>
          </a:p>
          <a:p>
            <a:endParaRPr lang="en-US" dirty="0" smtClean="0"/>
          </a:p>
          <a:p>
            <a:r>
              <a:rPr lang="en-US" dirty="0">
                <a:solidFill>
                  <a:srgbClr val="FF0000"/>
                </a:solidFill>
              </a:rPr>
              <a:t>Web</a:t>
            </a:r>
            <a:r>
              <a:rPr lang="en-US" dirty="0" smtClean="0">
                <a:solidFill>
                  <a:srgbClr val="FF0000"/>
                </a:solidFill>
              </a:rPr>
              <a:t>: https</a:t>
            </a:r>
            <a:r>
              <a:rPr lang="en-US" dirty="0">
                <a:solidFill>
                  <a:srgbClr val="FF0000"/>
                </a:solidFill>
              </a:rPr>
              <a:t>://casrai.org/credit</a:t>
            </a:r>
            <a:r>
              <a:rPr lang="en-US" dirty="0" smtClean="0">
                <a:solidFill>
                  <a:srgbClr val="FF0000"/>
                </a:solidFill>
              </a:rPr>
              <a:t>/ </a:t>
            </a:r>
            <a:endParaRPr lang="id-ID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Acer\Desktop\RJI\WhatsApp Image 2020-05-01 at 9.17.14 AM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6829" y="872525"/>
            <a:ext cx="3621387" cy="4349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6005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70C0"/>
                </a:solidFill>
              </a:rPr>
              <a:t>14 </a:t>
            </a:r>
            <a:r>
              <a:rPr lang="en-US" dirty="0" err="1" smtClean="0">
                <a:solidFill>
                  <a:srgbClr val="0070C0"/>
                </a:solidFill>
              </a:rPr>
              <a:t>Bentuk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Kontribusi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US" b="1" dirty="0" err="1" smtClean="0"/>
              <a:t>Konseptualisasi</a:t>
            </a:r>
            <a:r>
              <a:rPr lang="en-US" dirty="0" smtClean="0"/>
              <a:t> </a:t>
            </a:r>
            <a:r>
              <a:rPr lang="en-US" dirty="0"/>
              <a:t>– </a:t>
            </a:r>
            <a:r>
              <a:rPr lang="en-US" dirty="0" err="1" smtClean="0"/>
              <a:t>gagasan</a:t>
            </a:r>
            <a:r>
              <a:rPr lang="en-US" dirty="0" smtClean="0"/>
              <a:t>; </a:t>
            </a:r>
            <a:r>
              <a:rPr lang="en-US" dirty="0" err="1" smtClean="0"/>
              <a:t>formulasi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evolusi</a:t>
            </a:r>
            <a:r>
              <a:rPr lang="en-US" dirty="0" smtClean="0"/>
              <a:t> yang </a:t>
            </a:r>
            <a:r>
              <a:rPr lang="en-US" dirty="0" err="1" smtClean="0"/>
              <a:t>menyeluruh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maksud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riset</a:t>
            </a:r>
            <a:r>
              <a:rPr lang="en-US" dirty="0" smtClean="0"/>
              <a:t>.</a:t>
            </a:r>
          </a:p>
          <a:p>
            <a:pPr marL="514350" indent="-514350">
              <a:buAutoNum type="arabicPeriod"/>
            </a:pPr>
            <a:r>
              <a:rPr lang="en-US" b="1" dirty="0" err="1" smtClean="0"/>
              <a:t>Kurasi</a:t>
            </a:r>
            <a:r>
              <a:rPr lang="en-US" b="1" dirty="0" smtClean="0"/>
              <a:t> Data</a:t>
            </a:r>
            <a:r>
              <a:rPr lang="en-US" dirty="0" smtClean="0"/>
              <a:t> </a:t>
            </a:r>
            <a:r>
              <a:rPr lang="en-US" dirty="0"/>
              <a:t>– </a:t>
            </a:r>
            <a:r>
              <a:rPr lang="en-US" dirty="0" err="1" smtClean="0"/>
              <a:t>Kegiatan-kegiatan</a:t>
            </a:r>
            <a:r>
              <a:rPr lang="en-US" dirty="0" smtClean="0"/>
              <a:t> </a:t>
            </a:r>
            <a:r>
              <a:rPr lang="en-US" dirty="0" err="1" smtClean="0"/>
              <a:t>pengelolaan</a:t>
            </a:r>
            <a:r>
              <a:rPr lang="en-US" dirty="0" smtClean="0"/>
              <a:t>,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membubuhi</a:t>
            </a:r>
            <a:r>
              <a:rPr lang="en-US" dirty="0" smtClean="0"/>
              <a:t> </a:t>
            </a:r>
            <a:r>
              <a:rPr lang="en-US" dirty="0" err="1" smtClean="0"/>
              <a:t>keterangan</a:t>
            </a:r>
            <a:r>
              <a:rPr lang="en-US" dirty="0" smtClean="0"/>
              <a:t> (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memproduksi</a:t>
            </a:r>
            <a:r>
              <a:rPr lang="en-US" dirty="0" smtClean="0"/>
              <a:t> metadata</a:t>
            </a:r>
            <a:r>
              <a:rPr lang="en-US" dirty="0"/>
              <a:t>), </a:t>
            </a:r>
            <a:r>
              <a:rPr lang="en-US" dirty="0" err="1" smtClean="0"/>
              <a:t>mengolah</a:t>
            </a:r>
            <a:r>
              <a:rPr lang="en-US" dirty="0" smtClean="0"/>
              <a:t> data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sekaligus</a:t>
            </a:r>
            <a:r>
              <a:rPr lang="en-US" dirty="0" smtClean="0"/>
              <a:t> </a:t>
            </a:r>
            <a:r>
              <a:rPr lang="en-US" dirty="0" err="1" smtClean="0"/>
              <a:t>pemeliharaan</a:t>
            </a:r>
            <a:r>
              <a:rPr lang="en-US" dirty="0" smtClean="0"/>
              <a:t> data </a:t>
            </a:r>
            <a:r>
              <a:rPr lang="en-US" dirty="0" err="1" smtClean="0"/>
              <a:t>riset</a:t>
            </a:r>
            <a:r>
              <a:rPr lang="en-US" dirty="0" smtClean="0"/>
              <a:t> (</a:t>
            </a:r>
            <a:r>
              <a:rPr lang="en-US" dirty="0" err="1" smtClean="0"/>
              <a:t>meliputi</a:t>
            </a:r>
            <a:r>
              <a:rPr lang="en-US" dirty="0" smtClean="0"/>
              <a:t> </a:t>
            </a:r>
            <a:r>
              <a:rPr lang="en-US" dirty="0" err="1" smtClean="0"/>
              <a:t>kode</a:t>
            </a:r>
            <a:r>
              <a:rPr lang="en-US" dirty="0" smtClean="0"/>
              <a:t> </a:t>
            </a:r>
            <a:r>
              <a:rPr lang="en-US" i="1" dirty="0" smtClean="0"/>
              <a:t>software</a:t>
            </a:r>
            <a:r>
              <a:rPr lang="en-US" dirty="0" smtClean="0"/>
              <a:t>, yang </a:t>
            </a:r>
            <a:r>
              <a:rPr lang="en-US" dirty="0" err="1" smtClean="0"/>
              <a:t>diperlukan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interpretasi</a:t>
            </a:r>
            <a:r>
              <a:rPr lang="en-US" dirty="0" smtClean="0"/>
              <a:t> data </a:t>
            </a:r>
            <a:r>
              <a:rPr lang="en-US" dirty="0" err="1" smtClean="0"/>
              <a:t>tersebut</a:t>
            </a:r>
            <a:r>
              <a:rPr lang="en-US" dirty="0" smtClean="0"/>
              <a:t>)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kebutuhan</a:t>
            </a:r>
            <a:r>
              <a:rPr lang="en-US" dirty="0" smtClean="0"/>
              <a:t>, </a:t>
            </a:r>
            <a:r>
              <a:rPr lang="en-US" dirty="0" err="1" smtClean="0"/>
              <a:t>termasuk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masa</a:t>
            </a:r>
            <a:r>
              <a:rPr lang="en-US" dirty="0" smtClean="0"/>
              <a:t> yang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datang</a:t>
            </a:r>
            <a:r>
              <a:rPr lang="en-US" dirty="0" smtClean="0"/>
              <a:t>.</a:t>
            </a:r>
          </a:p>
          <a:p>
            <a:pPr marL="514350" indent="-514350">
              <a:buAutoNum type="arabicPeriod"/>
            </a:pPr>
            <a:r>
              <a:rPr lang="en-US" b="1" dirty="0" err="1" smtClean="0"/>
              <a:t>Analisis</a:t>
            </a:r>
            <a:r>
              <a:rPr lang="en-US" b="1" dirty="0" smtClean="0"/>
              <a:t> Formal</a:t>
            </a:r>
            <a:r>
              <a:rPr lang="en-US" dirty="0" smtClean="0"/>
              <a:t> </a:t>
            </a:r>
            <a:r>
              <a:rPr lang="en-US" dirty="0"/>
              <a:t>– </a:t>
            </a:r>
            <a:r>
              <a:rPr lang="en-US" dirty="0" err="1" smtClean="0"/>
              <a:t>Penerapan</a:t>
            </a:r>
            <a:r>
              <a:rPr lang="en-US" dirty="0" smtClean="0"/>
              <a:t> </a:t>
            </a:r>
            <a:r>
              <a:rPr lang="en-US" dirty="0" err="1" smtClean="0"/>
              <a:t>teknik-teknik</a:t>
            </a:r>
            <a:r>
              <a:rPr lang="en-US" dirty="0" smtClean="0"/>
              <a:t> </a:t>
            </a:r>
            <a:r>
              <a:rPr lang="en-US" dirty="0" err="1" smtClean="0"/>
              <a:t>analisis</a:t>
            </a:r>
            <a:r>
              <a:rPr lang="en-US" dirty="0" smtClean="0"/>
              <a:t> yang </a:t>
            </a:r>
            <a:r>
              <a:rPr lang="en-US" dirty="0" err="1" smtClean="0"/>
              <a:t>biasa</a:t>
            </a:r>
            <a:r>
              <a:rPr lang="en-US" dirty="0" smtClean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analisis</a:t>
            </a:r>
            <a:r>
              <a:rPr lang="en-US" dirty="0" smtClean="0"/>
              <a:t> </a:t>
            </a:r>
            <a:r>
              <a:rPr lang="en-US" dirty="0" err="1" smtClean="0"/>
              <a:t>statistik</a:t>
            </a:r>
            <a:r>
              <a:rPr lang="en-US" dirty="0" smtClean="0"/>
              <a:t>, </a:t>
            </a:r>
            <a:r>
              <a:rPr lang="en-US" dirty="0" err="1" smtClean="0"/>
              <a:t>matematika</a:t>
            </a:r>
            <a:r>
              <a:rPr lang="en-US" dirty="0" smtClean="0"/>
              <a:t>, computer, </a:t>
            </a:r>
            <a:r>
              <a:rPr lang="en-US" dirty="0" err="1" smtClean="0"/>
              <a:t>atau</a:t>
            </a:r>
            <a:r>
              <a:rPr lang="en-US" dirty="0" smtClean="0"/>
              <a:t>  </a:t>
            </a:r>
            <a:r>
              <a:rPr lang="en-US" dirty="0" err="1" smtClean="0"/>
              <a:t>lainya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analisis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sintesis</a:t>
            </a:r>
            <a:r>
              <a:rPr lang="en-US" dirty="0" smtClean="0"/>
              <a:t> data </a:t>
            </a:r>
            <a:r>
              <a:rPr lang="en-US" dirty="0" err="1" smtClean="0"/>
              <a:t>riset</a:t>
            </a:r>
            <a:r>
              <a:rPr lang="en-US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45316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70C0"/>
                </a:solidFill>
              </a:rPr>
              <a:t>14 </a:t>
            </a:r>
            <a:r>
              <a:rPr lang="en-US" dirty="0" err="1" smtClean="0">
                <a:solidFill>
                  <a:srgbClr val="0070C0"/>
                </a:solidFill>
              </a:rPr>
              <a:t>Bentuk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Kontribusi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 startAt="4"/>
            </a:pPr>
            <a:r>
              <a:rPr lang="en-US" b="1" dirty="0" err="1" smtClean="0"/>
              <a:t>Akuisisi</a:t>
            </a:r>
            <a:r>
              <a:rPr lang="en-US" b="1" dirty="0" smtClean="0"/>
              <a:t> </a:t>
            </a:r>
            <a:r>
              <a:rPr lang="en-US" b="1" dirty="0" err="1" smtClean="0"/>
              <a:t>Biaya</a:t>
            </a:r>
            <a:r>
              <a:rPr lang="en-US" dirty="0" smtClean="0"/>
              <a:t> </a:t>
            </a:r>
            <a:r>
              <a:rPr lang="en-US" dirty="0"/>
              <a:t>​- </a:t>
            </a:r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bantuan</a:t>
            </a:r>
            <a:r>
              <a:rPr lang="en-US" dirty="0" smtClean="0"/>
              <a:t> </a:t>
            </a:r>
            <a:r>
              <a:rPr lang="en-US" dirty="0" err="1" smtClean="0"/>
              <a:t>dana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penyandang</a:t>
            </a:r>
            <a:r>
              <a:rPr lang="en-US" dirty="0" smtClean="0"/>
              <a:t> </a:t>
            </a:r>
            <a:r>
              <a:rPr lang="en-US" dirty="0" err="1" smtClean="0"/>
              <a:t>dana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publikasi</a:t>
            </a:r>
            <a:r>
              <a:rPr lang="en-US" dirty="0" smtClean="0"/>
              <a:t>.</a:t>
            </a:r>
          </a:p>
          <a:p>
            <a:pPr marL="514350" indent="-514350">
              <a:buAutoNum type="arabicPeriod" startAt="4"/>
            </a:pPr>
            <a:r>
              <a:rPr lang="en-US" b="1" dirty="0" err="1" smtClean="0"/>
              <a:t>Investigasi</a:t>
            </a:r>
            <a:r>
              <a:rPr lang="en-US" dirty="0" smtClean="0"/>
              <a:t> </a:t>
            </a:r>
            <a:r>
              <a:rPr lang="en-US" dirty="0"/>
              <a:t>–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riset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proses </a:t>
            </a:r>
            <a:r>
              <a:rPr lang="en-US" dirty="0" err="1" smtClean="0"/>
              <a:t>investigasi</a:t>
            </a:r>
            <a:r>
              <a:rPr lang="en-US" dirty="0" smtClean="0"/>
              <a:t>,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eksperimen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pengumpulan</a:t>
            </a:r>
            <a:r>
              <a:rPr lang="en-US" dirty="0" smtClean="0"/>
              <a:t> data.</a:t>
            </a:r>
          </a:p>
          <a:p>
            <a:pPr marL="514350" indent="-514350">
              <a:buAutoNum type="arabicPeriod" startAt="4"/>
            </a:pPr>
            <a:r>
              <a:rPr lang="en-US" b="1" dirty="0" err="1" smtClean="0"/>
              <a:t>Metodologi</a:t>
            </a:r>
            <a:r>
              <a:rPr lang="en-US" dirty="0" smtClean="0"/>
              <a:t> </a:t>
            </a:r>
            <a:r>
              <a:rPr lang="en-US" dirty="0"/>
              <a:t>– </a:t>
            </a:r>
            <a:r>
              <a:rPr lang="en-US" dirty="0" err="1" smtClean="0"/>
              <a:t>Mengembangkan</a:t>
            </a:r>
            <a:r>
              <a:rPr lang="en-US" dirty="0" smtClean="0"/>
              <a:t> 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mendesain</a:t>
            </a:r>
            <a:r>
              <a:rPr lang="en-US" dirty="0" smtClean="0"/>
              <a:t> </a:t>
            </a:r>
            <a:r>
              <a:rPr lang="en-US" dirty="0" err="1" smtClean="0"/>
              <a:t>metodologi</a:t>
            </a:r>
            <a:r>
              <a:rPr lang="en-US" dirty="0" smtClean="0"/>
              <a:t>;  </a:t>
            </a:r>
            <a:r>
              <a:rPr lang="en-US" dirty="0" err="1" smtClean="0"/>
              <a:t>kreasi</a:t>
            </a:r>
            <a:r>
              <a:rPr lang="en-US" dirty="0" smtClean="0"/>
              <a:t> model-model </a:t>
            </a:r>
            <a:r>
              <a:rPr lang="en-US" dirty="0" err="1" smtClean="0"/>
              <a:t>metodologi</a:t>
            </a:r>
            <a:r>
              <a:rPr lang="en-US" dirty="0" smtClean="0"/>
              <a:t>.</a:t>
            </a:r>
          </a:p>
          <a:p>
            <a:pPr marL="514350" indent="-514350">
              <a:buAutoNum type="arabicPeriod" startAt="4"/>
            </a:pPr>
            <a:r>
              <a:rPr lang="en-US" b="1" dirty="0" err="1" smtClean="0"/>
              <a:t>Urusan</a:t>
            </a:r>
            <a:r>
              <a:rPr lang="en-US" b="1" dirty="0" smtClean="0"/>
              <a:t> </a:t>
            </a:r>
            <a:r>
              <a:rPr lang="en-US" b="1" dirty="0" err="1" smtClean="0"/>
              <a:t>Administrasi</a:t>
            </a:r>
            <a:r>
              <a:rPr lang="en-US" dirty="0" smtClean="0"/>
              <a:t> </a:t>
            </a:r>
            <a:r>
              <a:rPr lang="en-US" dirty="0"/>
              <a:t>– </a:t>
            </a:r>
            <a:r>
              <a:rPr lang="en-US" dirty="0" err="1" smtClean="0"/>
              <a:t>Bertanggungjawab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urusan</a:t>
            </a:r>
            <a:r>
              <a:rPr lang="en-US" dirty="0" smtClean="0"/>
              <a:t> </a:t>
            </a:r>
            <a:r>
              <a:rPr lang="en-US" dirty="0" err="1" smtClean="0"/>
              <a:t>manajemen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koordinasi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perencanaan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pelaksanaan</a:t>
            </a:r>
            <a:r>
              <a:rPr lang="en-US" dirty="0" smtClean="0"/>
              <a:t> </a:t>
            </a:r>
            <a:r>
              <a:rPr lang="en-US" dirty="0" err="1" smtClean="0"/>
              <a:t>riset</a:t>
            </a:r>
            <a:r>
              <a:rPr lang="en-US" dirty="0" smtClean="0"/>
              <a:t>.</a:t>
            </a:r>
          </a:p>
          <a:p>
            <a:pPr marL="514350" indent="-514350">
              <a:buAutoNum type="arabicPeriod" startAt="4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5679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70C0"/>
                </a:solidFill>
              </a:rPr>
              <a:t>14 </a:t>
            </a:r>
            <a:r>
              <a:rPr lang="en-US" dirty="0" err="1" smtClean="0">
                <a:solidFill>
                  <a:srgbClr val="0070C0"/>
                </a:solidFill>
              </a:rPr>
              <a:t>Bentuk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Kontribusi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 startAt="8"/>
            </a:pPr>
            <a:r>
              <a:rPr lang="en-US" b="1" dirty="0" err="1" smtClean="0"/>
              <a:t>Sumberdaya</a:t>
            </a:r>
            <a:r>
              <a:rPr lang="en-US" dirty="0" smtClean="0"/>
              <a:t> </a:t>
            </a:r>
            <a:r>
              <a:rPr lang="en-US" dirty="0"/>
              <a:t>–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sumberdaya</a:t>
            </a:r>
            <a:r>
              <a:rPr lang="en-US" dirty="0" smtClean="0"/>
              <a:t> </a:t>
            </a:r>
            <a:r>
              <a:rPr lang="en-US" dirty="0" err="1" smtClean="0"/>
              <a:t>hal</a:t>
            </a:r>
            <a:r>
              <a:rPr lang="en-US" dirty="0" smtClean="0"/>
              <a:t> </a:t>
            </a:r>
            <a:r>
              <a:rPr lang="en-US" dirty="0" err="1" smtClean="0"/>
              <a:t>ketentuan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kajian</a:t>
            </a:r>
            <a:r>
              <a:rPr lang="en-US" dirty="0" smtClean="0"/>
              <a:t>, </a:t>
            </a:r>
            <a:r>
              <a:rPr lang="en-US" dirty="0" err="1" smtClean="0"/>
              <a:t>bahan-bahan</a:t>
            </a:r>
            <a:r>
              <a:rPr lang="en-US" dirty="0" smtClean="0"/>
              <a:t> yang </a:t>
            </a:r>
            <a:r>
              <a:rPr lang="en-US" dirty="0" err="1" smtClean="0"/>
              <a:t>dibutuhkan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kajian</a:t>
            </a:r>
            <a:r>
              <a:rPr lang="en-US" dirty="0" smtClean="0"/>
              <a:t>, </a:t>
            </a:r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lab, </a:t>
            </a:r>
            <a:r>
              <a:rPr lang="en-US" dirty="0" err="1" smtClean="0"/>
              <a:t>sumberdaya</a:t>
            </a:r>
            <a:r>
              <a:rPr lang="en-US" dirty="0" smtClean="0"/>
              <a:t> </a:t>
            </a:r>
            <a:r>
              <a:rPr lang="en-US" dirty="0" err="1" smtClean="0"/>
              <a:t>komputer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 </a:t>
            </a:r>
            <a:r>
              <a:rPr lang="en-US" dirty="0" err="1" smtClean="0"/>
              <a:t>bahan-bahan</a:t>
            </a:r>
            <a:r>
              <a:rPr lang="en-US" dirty="0" smtClean="0"/>
              <a:t> </a:t>
            </a:r>
            <a:r>
              <a:rPr lang="en-US" dirty="0" err="1" smtClean="0"/>
              <a:t>penting</a:t>
            </a:r>
            <a:r>
              <a:rPr lang="en-US" dirty="0" smtClean="0"/>
              <a:t> </a:t>
            </a:r>
            <a:r>
              <a:rPr lang="en-US" dirty="0" err="1" smtClean="0"/>
              <a:t>lainya</a:t>
            </a:r>
            <a:r>
              <a:rPr lang="en-US" dirty="0" smtClean="0"/>
              <a:t> yang </a:t>
            </a:r>
            <a:r>
              <a:rPr lang="en-US" dirty="0" err="1" smtClean="0"/>
              <a:t>dibutuhkan</a:t>
            </a:r>
            <a:r>
              <a:rPr lang="en-US" dirty="0" smtClean="0"/>
              <a:t>.</a:t>
            </a:r>
          </a:p>
          <a:p>
            <a:pPr marL="514350" indent="-514350">
              <a:buAutoNum type="arabicPeriod" startAt="8"/>
            </a:pPr>
            <a:r>
              <a:rPr lang="en-US" b="1" i="1" dirty="0"/>
              <a:t>Software</a:t>
            </a:r>
            <a:r>
              <a:rPr lang="en-US" dirty="0"/>
              <a:t> – </a:t>
            </a:r>
            <a:r>
              <a:rPr lang="en-US" i="1" dirty="0"/>
              <a:t>Programming</a:t>
            </a:r>
            <a:r>
              <a:rPr lang="en-US" dirty="0"/>
              <a:t>, </a:t>
            </a:r>
            <a:r>
              <a:rPr lang="en-US" dirty="0" err="1" smtClean="0"/>
              <a:t>pengembangan</a:t>
            </a:r>
            <a:r>
              <a:rPr lang="en-US" dirty="0" smtClean="0"/>
              <a:t> </a:t>
            </a:r>
            <a:r>
              <a:rPr lang="en-US" i="1" dirty="0" smtClean="0"/>
              <a:t>software</a:t>
            </a:r>
            <a:r>
              <a:rPr lang="en-US" dirty="0" smtClean="0"/>
              <a:t>; </a:t>
            </a:r>
            <a:r>
              <a:rPr lang="en-US" dirty="0" err="1" smtClean="0"/>
              <a:t>mendesain</a:t>
            </a:r>
            <a:r>
              <a:rPr lang="en-US" dirty="0" smtClean="0"/>
              <a:t> program computer; </a:t>
            </a:r>
            <a:r>
              <a:rPr lang="en-US" dirty="0" err="1" smtClean="0"/>
              <a:t>aplikasi</a:t>
            </a:r>
            <a:r>
              <a:rPr lang="en-US" dirty="0" smtClean="0"/>
              <a:t> </a:t>
            </a:r>
            <a:r>
              <a:rPr lang="en-US" dirty="0" err="1" smtClean="0"/>
              <a:t>kode</a:t>
            </a:r>
            <a:r>
              <a:rPr lang="en-US" dirty="0" smtClean="0"/>
              <a:t> </a:t>
            </a:r>
            <a:r>
              <a:rPr lang="en-US" dirty="0" err="1" smtClean="0"/>
              <a:t>komputer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algoritma</a:t>
            </a:r>
            <a:r>
              <a:rPr lang="en-US" dirty="0" smtClean="0"/>
              <a:t> </a:t>
            </a:r>
            <a:r>
              <a:rPr lang="en-US" dirty="0" err="1" smtClean="0"/>
              <a:t>pendukung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komponen</a:t>
            </a:r>
            <a:r>
              <a:rPr lang="en-US" dirty="0" smtClean="0"/>
              <a:t> </a:t>
            </a:r>
            <a:r>
              <a:rPr lang="en-US" dirty="0" err="1" smtClean="0"/>
              <a:t>kode</a:t>
            </a:r>
            <a:r>
              <a:rPr lang="en-US" dirty="0" smtClean="0"/>
              <a:t> yang </a:t>
            </a:r>
            <a:r>
              <a:rPr lang="en-US" dirty="0" err="1" smtClean="0"/>
              <a:t>tersedia</a:t>
            </a:r>
            <a:r>
              <a:rPr lang="en-US" dirty="0" smtClean="0"/>
              <a:t>.</a:t>
            </a:r>
          </a:p>
          <a:p>
            <a:pPr marL="514350" indent="-514350">
              <a:buAutoNum type="arabicPeriod" startAt="8"/>
            </a:pPr>
            <a:r>
              <a:rPr lang="en-US" b="1" dirty="0" err="1" smtClean="0"/>
              <a:t>Supervisi</a:t>
            </a:r>
            <a:r>
              <a:rPr lang="en-US" dirty="0" smtClean="0"/>
              <a:t> </a:t>
            </a:r>
            <a:r>
              <a:rPr lang="en-US" dirty="0"/>
              <a:t>– </a:t>
            </a:r>
            <a:r>
              <a:rPr lang="en-US" dirty="0" err="1" smtClean="0"/>
              <a:t>Bertanggungjawab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bimbingan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supervisi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perencanaan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pelaksanaan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, </a:t>
            </a:r>
            <a:r>
              <a:rPr lang="en-US" dirty="0" err="1" smtClean="0"/>
              <a:t>termasuk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mentor </a:t>
            </a:r>
            <a:r>
              <a:rPr lang="en-US" dirty="0" err="1" smtClean="0"/>
              <a:t>luar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tim</a:t>
            </a:r>
            <a:r>
              <a:rPr lang="en-US" dirty="0" smtClean="0"/>
              <a:t> </a:t>
            </a:r>
            <a:r>
              <a:rPr lang="en-US" dirty="0" err="1" smtClean="0"/>
              <a:t>inti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4018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70C0"/>
                </a:solidFill>
              </a:rPr>
              <a:t>14 </a:t>
            </a:r>
            <a:r>
              <a:rPr lang="en-US" dirty="0" err="1" smtClean="0">
                <a:solidFill>
                  <a:srgbClr val="0070C0"/>
                </a:solidFill>
              </a:rPr>
              <a:t>Bentuk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Kontribusi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 startAt="11"/>
            </a:pPr>
            <a:r>
              <a:rPr lang="en-US" b="1" dirty="0" err="1" smtClean="0"/>
              <a:t>Validasi</a:t>
            </a:r>
            <a:r>
              <a:rPr lang="en-US" dirty="0" smtClean="0"/>
              <a:t> </a:t>
            </a:r>
            <a:r>
              <a:rPr lang="en-US" dirty="0"/>
              <a:t>– </a:t>
            </a:r>
            <a:r>
              <a:rPr lang="en-US" dirty="0" err="1" smtClean="0"/>
              <a:t>Verifikasi</a:t>
            </a:r>
            <a:r>
              <a:rPr lang="en-US" dirty="0" smtClean="0"/>
              <a:t>, </a:t>
            </a:r>
            <a:r>
              <a:rPr lang="en-US" dirty="0" err="1" smtClean="0"/>
              <a:t>apakah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terpisah</a:t>
            </a:r>
            <a:r>
              <a:rPr lang="en-US" dirty="0" smtClean="0"/>
              <a:t>,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replikasi</a:t>
            </a:r>
            <a:r>
              <a:rPr lang="en-US" dirty="0" smtClean="0"/>
              <a:t>/</a:t>
            </a:r>
            <a:r>
              <a:rPr lang="en-US" dirty="0" err="1" smtClean="0"/>
              <a:t>hasil-hasil</a:t>
            </a:r>
            <a:r>
              <a:rPr lang="en-US" dirty="0" smtClean="0"/>
              <a:t> yang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direproduksi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hasil-hasil</a:t>
            </a:r>
            <a:r>
              <a:rPr lang="en-US" dirty="0" smtClean="0"/>
              <a:t> </a:t>
            </a:r>
            <a:r>
              <a:rPr lang="en-US" dirty="0" err="1" smtClean="0"/>
              <a:t>lainya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riset</a:t>
            </a:r>
            <a:r>
              <a:rPr lang="en-US" dirty="0" smtClean="0"/>
              <a:t> yang </a:t>
            </a:r>
            <a:r>
              <a:rPr lang="en-US" dirty="0" err="1" smtClean="0"/>
              <a:t>dilaksanakan</a:t>
            </a:r>
            <a:r>
              <a:rPr lang="en-US" dirty="0" smtClean="0"/>
              <a:t>.</a:t>
            </a:r>
          </a:p>
          <a:p>
            <a:pPr marL="514350" indent="-514350">
              <a:buAutoNum type="arabicPeriod" startAt="11"/>
            </a:pPr>
            <a:r>
              <a:rPr lang="en-US" b="1" dirty="0" err="1" smtClean="0"/>
              <a:t>Visualisasi</a:t>
            </a:r>
            <a:r>
              <a:rPr lang="en-US" dirty="0" smtClean="0"/>
              <a:t> </a:t>
            </a:r>
            <a:r>
              <a:rPr lang="en-US" dirty="0"/>
              <a:t>– </a:t>
            </a:r>
            <a:r>
              <a:rPr lang="en-US" dirty="0" err="1" smtClean="0"/>
              <a:t>Persiapan</a:t>
            </a:r>
            <a:r>
              <a:rPr lang="en-US" dirty="0" smtClean="0"/>
              <a:t>, </a:t>
            </a:r>
            <a:r>
              <a:rPr lang="en-US" dirty="0" err="1" smtClean="0"/>
              <a:t>kreasi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/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presentasi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yang </a:t>
            </a:r>
            <a:r>
              <a:rPr lang="en-US" dirty="0" err="1" smtClean="0"/>
              <a:t>dipublikasikan</a:t>
            </a:r>
            <a:r>
              <a:rPr lang="en-US" dirty="0" smtClean="0"/>
              <a:t>, </a:t>
            </a:r>
            <a:r>
              <a:rPr lang="en-US" dirty="0" err="1" smtClean="0"/>
              <a:t>khususnya</a:t>
            </a:r>
            <a:r>
              <a:rPr lang="en-US" dirty="0" smtClean="0"/>
              <a:t> </a:t>
            </a:r>
            <a:r>
              <a:rPr lang="en-US" dirty="0" err="1" smtClean="0"/>
              <a:t>visualisasi</a:t>
            </a:r>
            <a:r>
              <a:rPr lang="en-US" dirty="0" smtClean="0"/>
              <a:t> data/</a:t>
            </a:r>
            <a:r>
              <a:rPr lang="en-US" dirty="0" err="1" smtClean="0"/>
              <a:t>presentasi</a:t>
            </a:r>
            <a:r>
              <a:rPr lang="en-US" dirty="0" smtClean="0"/>
              <a:t> data.</a:t>
            </a:r>
          </a:p>
          <a:p>
            <a:pPr marL="514350" indent="-514350">
              <a:buAutoNum type="arabicPeriod" startAt="11"/>
            </a:pPr>
            <a:r>
              <a:rPr lang="en-US" b="1" i="1" dirty="0"/>
              <a:t>Writing</a:t>
            </a:r>
            <a:r>
              <a:rPr lang="en-US" b="1" dirty="0"/>
              <a:t> – </a:t>
            </a:r>
            <a:r>
              <a:rPr lang="en-US" b="1" dirty="0" smtClean="0"/>
              <a:t>draft </a:t>
            </a:r>
            <a:r>
              <a:rPr lang="en-US" b="1" dirty="0" err="1" smtClean="0"/>
              <a:t>asal</a:t>
            </a:r>
            <a:r>
              <a:rPr lang="en-US" dirty="0" smtClean="0"/>
              <a:t> </a:t>
            </a:r>
            <a:r>
              <a:rPr lang="en-US" dirty="0"/>
              <a:t>– </a:t>
            </a:r>
            <a:r>
              <a:rPr lang="en-US" dirty="0" smtClean="0"/>
              <a:t>​</a:t>
            </a:r>
            <a:r>
              <a:rPr lang="en-US" dirty="0"/>
              <a:t> </a:t>
            </a:r>
            <a:r>
              <a:rPr lang="en-US" dirty="0" err="1"/>
              <a:t>Persiapan</a:t>
            </a:r>
            <a:r>
              <a:rPr lang="en-US" dirty="0"/>
              <a:t>, </a:t>
            </a:r>
            <a:r>
              <a:rPr lang="en-US" dirty="0" err="1"/>
              <a:t>kreasi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/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presentasi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hasil</a:t>
            </a:r>
            <a:r>
              <a:rPr lang="en-US" dirty="0"/>
              <a:t> yang </a:t>
            </a:r>
            <a:r>
              <a:rPr lang="en-US" dirty="0" err="1"/>
              <a:t>dipublikasikan</a:t>
            </a:r>
            <a:r>
              <a:rPr lang="en-US" dirty="0"/>
              <a:t>, </a:t>
            </a:r>
            <a:r>
              <a:rPr lang="en-US" dirty="0" err="1"/>
              <a:t>khususnya</a:t>
            </a:r>
            <a:r>
              <a:rPr lang="en-US" dirty="0"/>
              <a:t> </a:t>
            </a:r>
            <a:r>
              <a:rPr lang="en-US" dirty="0" err="1" smtClean="0"/>
              <a:t>penulisan</a:t>
            </a:r>
            <a:r>
              <a:rPr lang="en-US" dirty="0" smtClean="0"/>
              <a:t> draft </a:t>
            </a:r>
            <a:r>
              <a:rPr lang="en-US" dirty="0" err="1" smtClean="0"/>
              <a:t>awal</a:t>
            </a:r>
            <a:r>
              <a:rPr lang="en-US" dirty="0" smtClean="0"/>
              <a:t> (</a:t>
            </a:r>
            <a:r>
              <a:rPr lang="en-US" dirty="0" err="1" smtClean="0"/>
              <a:t>termasuk</a:t>
            </a:r>
            <a:r>
              <a:rPr lang="en-US" dirty="0" smtClean="0"/>
              <a:t> </a:t>
            </a:r>
            <a:r>
              <a:rPr lang="en-US" dirty="0" err="1" smtClean="0"/>
              <a:t>terjemahan</a:t>
            </a:r>
            <a:r>
              <a:rPr lang="en-US" dirty="0" smtClean="0"/>
              <a:t> yang </a:t>
            </a:r>
            <a:r>
              <a:rPr lang="en-US" dirty="0" err="1" smtClean="0"/>
              <a:t>substantif</a:t>
            </a:r>
            <a:r>
              <a:rPr lang="en-US" dirty="0" smtClean="0"/>
              <a:t>).</a:t>
            </a:r>
          </a:p>
          <a:p>
            <a:pPr marL="514350" indent="-514350">
              <a:buAutoNum type="arabicPeriod" startAt="11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62456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70C0"/>
                </a:solidFill>
              </a:rPr>
              <a:t>14 </a:t>
            </a:r>
            <a:r>
              <a:rPr lang="en-US" dirty="0" err="1" smtClean="0">
                <a:solidFill>
                  <a:srgbClr val="0070C0"/>
                </a:solidFill>
              </a:rPr>
              <a:t>Bentuk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Kontribusi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 startAt="14"/>
            </a:pPr>
            <a:r>
              <a:rPr lang="en-US" b="1" i="1" dirty="0" smtClean="0"/>
              <a:t>Writing</a:t>
            </a:r>
            <a:r>
              <a:rPr lang="en-US" b="1" dirty="0" smtClean="0"/>
              <a:t> </a:t>
            </a:r>
            <a:r>
              <a:rPr lang="en-US" b="1" dirty="0"/>
              <a:t>– </a:t>
            </a:r>
            <a:r>
              <a:rPr lang="en-US" b="1" i="1" dirty="0"/>
              <a:t>review &amp; editing</a:t>
            </a:r>
            <a:r>
              <a:rPr lang="en-US" dirty="0"/>
              <a:t> – </a:t>
            </a:r>
            <a:r>
              <a:rPr lang="en-US" dirty="0" err="1"/>
              <a:t>Persiapan</a:t>
            </a:r>
            <a:r>
              <a:rPr lang="en-US" dirty="0"/>
              <a:t>, </a:t>
            </a:r>
            <a:r>
              <a:rPr lang="en-US" dirty="0" err="1"/>
              <a:t>kreasi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/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presentasi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hasil</a:t>
            </a:r>
            <a:r>
              <a:rPr lang="en-US" dirty="0"/>
              <a:t> yang </a:t>
            </a:r>
            <a:r>
              <a:rPr lang="en-US" dirty="0" err="1"/>
              <a:t>dipublikasikan</a:t>
            </a:r>
            <a:r>
              <a:rPr lang="en-US" dirty="0"/>
              <a:t>, </a:t>
            </a:r>
            <a:r>
              <a:rPr lang="en-US" dirty="0" err="1"/>
              <a:t>khususnya</a:t>
            </a:r>
            <a:r>
              <a:rPr lang="en-US" dirty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 yang </a:t>
            </a:r>
            <a:r>
              <a:rPr lang="en-US" dirty="0" err="1" smtClean="0"/>
              <a:t>berasal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r>
              <a:rPr lang="en-US" dirty="0" err="1" smtClean="0"/>
              <a:t>peneliti</a:t>
            </a:r>
            <a:r>
              <a:rPr lang="en-US" dirty="0" smtClean="0"/>
              <a:t> </a:t>
            </a:r>
            <a:r>
              <a:rPr lang="en-US" dirty="0" err="1" smtClean="0"/>
              <a:t>asal</a:t>
            </a:r>
            <a:r>
              <a:rPr lang="en-US" dirty="0" smtClean="0"/>
              <a:t>,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i="1" dirty="0" smtClean="0"/>
              <a:t>critical </a:t>
            </a:r>
            <a:r>
              <a:rPr lang="en-US" i="1" dirty="0"/>
              <a:t>review</a:t>
            </a:r>
            <a:r>
              <a:rPr lang="en-US" dirty="0"/>
              <a:t>, </a:t>
            </a:r>
            <a:r>
              <a:rPr lang="en-US" dirty="0" err="1" smtClean="0"/>
              <a:t>komentar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revisi</a:t>
            </a:r>
            <a:r>
              <a:rPr lang="en-US" dirty="0" smtClean="0"/>
              <a:t> </a:t>
            </a:r>
            <a:r>
              <a:rPr lang="en-US" dirty="0"/>
              <a:t>– </a:t>
            </a:r>
            <a:r>
              <a:rPr lang="en-US" dirty="0" err="1" smtClean="0"/>
              <a:t>termasuk</a:t>
            </a:r>
            <a:r>
              <a:rPr lang="en-US" dirty="0" smtClean="0"/>
              <a:t> </a:t>
            </a:r>
            <a:r>
              <a:rPr lang="en-US" dirty="0" err="1" smtClean="0"/>
              <a:t>sebelum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paska</a:t>
            </a:r>
            <a:r>
              <a:rPr lang="en-US" dirty="0" smtClean="0"/>
              <a:t> </a:t>
            </a:r>
            <a:r>
              <a:rPr lang="en-US" dirty="0" err="1" smtClean="0"/>
              <a:t>penerbitan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01410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1130" y="2905253"/>
            <a:ext cx="10515600" cy="1229650"/>
          </a:xfrm>
        </p:spPr>
        <p:txBody>
          <a:bodyPr/>
          <a:lstStyle/>
          <a:p>
            <a:pPr algn="ctr"/>
            <a:r>
              <a:rPr lang="en-US" dirty="0" err="1" smtClean="0">
                <a:solidFill>
                  <a:srgbClr val="00B050"/>
                </a:solidFill>
              </a:rPr>
              <a:t>Selamat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menunaikan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ibadah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Ramadhan</a:t>
            </a:r>
            <a:r>
              <a:rPr lang="en-US" dirty="0" smtClean="0">
                <a:solidFill>
                  <a:srgbClr val="00B050"/>
                </a:solidFill>
              </a:rPr>
              <a:t/>
            </a:r>
            <a:br>
              <a:rPr lang="en-US" dirty="0" smtClean="0">
                <a:solidFill>
                  <a:srgbClr val="00B050"/>
                </a:solidFill>
              </a:rPr>
            </a:br>
            <a:r>
              <a:rPr lang="en-US" dirty="0" smtClean="0">
                <a:solidFill>
                  <a:srgbClr val="00B050"/>
                </a:solidFill>
              </a:rPr>
              <a:t>TERIMAKASIH</a:t>
            </a:r>
            <a:endParaRPr lang="en-US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9604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29631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arquee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JI-PPT-Template" id="{BE63342E-0E64-47D1-97DD-F311678BE57D}" vid="{1E463624-17C8-4225-B5C5-100C31AE62C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197</TotalTime>
  <Words>377</Words>
  <Application>Microsoft Office PowerPoint</Application>
  <PresentationFormat>Custom</PresentationFormat>
  <Paragraphs>31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KONTRIBUSI PENULIS MENURUT CRediT</vt:lpstr>
      <vt:lpstr>CRT</vt:lpstr>
      <vt:lpstr>14 Bentuk Kontribusi</vt:lpstr>
      <vt:lpstr>14 Bentuk Kontribusi</vt:lpstr>
      <vt:lpstr>14 Bentuk Kontribusi</vt:lpstr>
      <vt:lpstr>14 Bentuk Kontribusi</vt:lpstr>
      <vt:lpstr>14 Bentuk Kontribusi</vt:lpstr>
      <vt:lpstr>Selamat menunaikan ibadah Ramadhan TERIMAKASIH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reviewer</dc:creator>
  <cp:lastModifiedBy>Zae</cp:lastModifiedBy>
  <cp:revision>21</cp:revision>
  <dcterms:created xsi:type="dcterms:W3CDTF">2019-12-19T09:21:09Z</dcterms:created>
  <dcterms:modified xsi:type="dcterms:W3CDTF">2020-05-01T05:23:04Z</dcterms:modified>
</cp:coreProperties>
</file>