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43"/>
  </p:handoutMasterIdLst>
  <p:sldIdLst>
    <p:sldId id="256" r:id="rId2"/>
    <p:sldId id="289" r:id="rId3"/>
    <p:sldId id="259" r:id="rId4"/>
    <p:sldId id="257" r:id="rId5"/>
    <p:sldId id="261" r:id="rId6"/>
    <p:sldId id="263" r:id="rId7"/>
    <p:sldId id="266" r:id="rId8"/>
    <p:sldId id="267" r:id="rId9"/>
    <p:sldId id="268" r:id="rId10"/>
    <p:sldId id="269" r:id="rId11"/>
    <p:sldId id="271" r:id="rId12"/>
    <p:sldId id="272" r:id="rId13"/>
    <p:sldId id="273" r:id="rId14"/>
    <p:sldId id="274" r:id="rId15"/>
    <p:sldId id="277" r:id="rId16"/>
    <p:sldId id="275" r:id="rId17"/>
    <p:sldId id="276" r:id="rId18"/>
    <p:sldId id="278" r:id="rId19"/>
    <p:sldId id="279" r:id="rId20"/>
    <p:sldId id="280" r:id="rId21"/>
    <p:sldId id="281" r:id="rId22"/>
    <p:sldId id="282" r:id="rId23"/>
    <p:sldId id="283" r:id="rId24"/>
    <p:sldId id="284" r:id="rId25"/>
    <p:sldId id="285" r:id="rId26"/>
    <p:sldId id="286" r:id="rId27"/>
    <p:sldId id="287" r:id="rId28"/>
    <p:sldId id="288" r:id="rId29"/>
    <p:sldId id="296" r:id="rId30"/>
    <p:sldId id="290" r:id="rId31"/>
    <p:sldId id="292" r:id="rId32"/>
    <p:sldId id="291" r:id="rId33"/>
    <p:sldId id="294" r:id="rId34"/>
    <p:sldId id="293" r:id="rId35"/>
    <p:sldId id="295" r:id="rId36"/>
    <p:sldId id="297" r:id="rId37"/>
    <p:sldId id="298" r:id="rId38"/>
    <p:sldId id="299" r:id="rId39"/>
    <p:sldId id="300" r:id="rId40"/>
    <p:sldId id="301" r:id="rId41"/>
    <p:sldId id="258" r:id="rId42"/>
  </p:sldIdLst>
  <p:sldSz cx="12192000" cy="6858000"/>
  <p:notesSz cx="6858000" cy="9144000"/>
  <p:defaultTextStyle>
    <a:defPPr>
      <a:defRPr lang="id-ID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uryasman" initials="N" lastIdx="1" clrIdx="0">
    <p:extLst>
      <p:ext uri="{19B8F6BF-5375-455C-9EA6-DF929625EA0E}">
        <p15:presenceInfo xmlns:p15="http://schemas.microsoft.com/office/powerpoint/2012/main" userId="Nuryasma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6-07T13:34:15.820" idx="1">
    <p:pos x="10" y="10"/>
    <p:text/>
    <p:extLst>
      <p:ext uri="{C676402C-5697-4E1C-873F-D02D1690AC5C}">
        <p15:threadingInfo xmlns:p15="http://schemas.microsoft.com/office/powerpoint/2012/main" timeZoneBias="-420"/>
      </p:ext>
    </p:extLs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2C470F0-8043-46F8-A456-8D238F4BE43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2FEBFAA-3286-4A8F-9FC1-624BA2D44B3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98991B-4F9D-46B9-8BCA-FD227370727B}" type="datetimeFigureOut">
              <a:rPr lang="id-ID" smtClean="0"/>
              <a:t>10/06/2020</a:t>
            </a:fld>
            <a:endParaRPr lang="id-ID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FF45A2-30B9-4025-804F-ED73BC58EDB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1A01158-3BF4-417C-B720-20ED1C966E8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6A9A83-A6AF-49DA-A108-7F8EC3460EA1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572465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gradFill rotWithShape="0">
          <a:gsLst>
            <a:gs pos="0">
              <a:srgbClr val="FFF3CD"/>
            </a:gs>
            <a:gs pos="74001">
              <a:srgbClr val="A7CBDF"/>
            </a:gs>
            <a:gs pos="83000">
              <a:srgbClr val="A7CBDF"/>
            </a:gs>
            <a:gs pos="100000">
              <a:srgbClr val="C4DCEA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5974CFC-EBEA-4C98-B2D0-77A29CBCD3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03300"/>
            <a:ext cx="12192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D1ED4AA3-5142-41A6-A8B5-909E5F6F3A3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1650" b="26179"/>
          <a:stretch/>
        </p:blipFill>
        <p:spPr>
          <a:xfrm>
            <a:off x="0" y="142875"/>
            <a:ext cx="3860800" cy="11938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6F763F2-16CF-4301-85AF-1970013AFE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35488"/>
            <a:ext cx="12192000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524000" y="1648947"/>
            <a:ext cx="9144000" cy="1861016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YOUR TITLE</a:t>
            </a:r>
            <a:endParaRPr lang="id-ID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932984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Name</a:t>
            </a:r>
          </a:p>
          <a:p>
            <a:r>
              <a:rPr lang="en-US" dirty="0"/>
              <a:t>Affiliation</a:t>
            </a:r>
            <a:endParaRPr lang="id-ID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FB8A55BB-8AE2-44F9-9268-5460FD4D182C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914" y="5866423"/>
            <a:ext cx="3153772" cy="350418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B89BBADB-75BE-4712-BC2E-F91D5791874E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9541" y="5866423"/>
            <a:ext cx="3133350" cy="341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422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457D49D-197A-4769-83B3-BAE46B487A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Content Placeholder 8">
            <a:extLst>
              <a:ext uri="{FF2B5EF4-FFF2-40B4-BE49-F238E27FC236}">
                <a16:creationId xmlns:a16="http://schemas.microsoft.com/office/drawing/2014/main" id="{4B4496DC-79CB-441E-A508-8772884367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38863"/>
            <a:ext cx="12192000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12296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006221"/>
            <a:ext cx="10515600" cy="417074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pic>
        <p:nvPicPr>
          <p:cNvPr id="6" name="Graphic 4">
            <a:extLst>
              <a:ext uri="{FF2B5EF4-FFF2-40B4-BE49-F238E27FC236}">
                <a16:creationId xmlns:a16="http://schemas.microsoft.com/office/drawing/2014/main" id="{85CE5CE8-C2A1-4489-8457-BAE5B1F0091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t="31650" b="26179"/>
          <a:stretch/>
        </p:blipFill>
        <p:spPr>
          <a:xfrm>
            <a:off x="10381966" y="5897122"/>
            <a:ext cx="1810034" cy="559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0415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>
            <a:extLst>
              <a:ext uri="{FF2B5EF4-FFF2-40B4-BE49-F238E27FC236}">
                <a16:creationId xmlns:a16="http://schemas.microsoft.com/office/drawing/2014/main" id="{C09E74D7-0B20-48F7-9C73-B51B06F319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Content Placeholder 8">
            <a:extLst>
              <a:ext uri="{FF2B5EF4-FFF2-40B4-BE49-F238E27FC236}">
                <a16:creationId xmlns:a16="http://schemas.microsoft.com/office/drawing/2014/main" id="{0F579795-72A4-4CDF-B903-EEBC06FF6A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38863"/>
            <a:ext cx="12192000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46440"/>
            <a:ext cx="10515600" cy="104424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pic>
        <p:nvPicPr>
          <p:cNvPr id="7" name="Graphic 4">
            <a:extLst>
              <a:ext uri="{FF2B5EF4-FFF2-40B4-BE49-F238E27FC236}">
                <a16:creationId xmlns:a16="http://schemas.microsoft.com/office/drawing/2014/main" id="{C7ECDEF9-DBB2-4960-A94C-5C2DCF95A7D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t="31650" b="26179"/>
          <a:stretch/>
        </p:blipFill>
        <p:spPr>
          <a:xfrm>
            <a:off x="10381966" y="5897122"/>
            <a:ext cx="1810034" cy="559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04995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mplatePPTR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8">
            <a:extLst>
              <a:ext uri="{FF2B5EF4-FFF2-40B4-BE49-F238E27FC236}">
                <a16:creationId xmlns:a16="http://schemas.microsoft.com/office/drawing/2014/main" id="{4DD22D8E-6AD4-4C65-8B4F-B706BCE156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38863"/>
            <a:ext cx="12192000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Graphic 4">
            <a:extLst>
              <a:ext uri="{FF2B5EF4-FFF2-40B4-BE49-F238E27FC236}">
                <a16:creationId xmlns:a16="http://schemas.microsoft.com/office/drawing/2014/main" id="{C65D4995-E235-4346-B26B-9AD08282136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1650" b="26179"/>
          <a:stretch/>
        </p:blipFill>
        <p:spPr>
          <a:xfrm>
            <a:off x="2413000" y="1536700"/>
            <a:ext cx="7366000" cy="227647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E50BEAA-CE52-4C90-9F54-AC5E62994391}"/>
              </a:ext>
            </a:extLst>
          </p:cNvPr>
          <p:cNvSpPr/>
          <p:nvPr/>
        </p:nvSpPr>
        <p:spPr>
          <a:xfrm>
            <a:off x="3307581" y="3734157"/>
            <a:ext cx="5576847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</a:rPr>
              <a:t>“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</a:rPr>
              <a:t>Berbagi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</a:rPr>
              <a:t>,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</a:rPr>
              <a:t>Giatkan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</a:rPr>
              <a:t>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</a:rPr>
              <a:t>Publikasi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</a:rPr>
              <a:t>”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82D45C4B-CA23-45C1-9DCD-B95AED17A5E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967" y="4863507"/>
            <a:ext cx="3683659" cy="41441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4F63563-FBC0-4AC5-894D-6EBCA1433CB4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6678" y="4882015"/>
            <a:ext cx="4085355" cy="43928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7106F8EF-6D4F-402F-A787-4AD7C3339436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2182" y="4899959"/>
            <a:ext cx="2625939" cy="377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7631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B8A6FDE4-4A3B-4ADA-AC2D-CFCF122B987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d-ID"/>
              <a:t>Click to edit Master title style</a:t>
            </a:r>
            <a:endParaRPr lang="id-ID" altLang="id-ID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B7642D45-3144-4636-8C91-C6307687499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d-ID"/>
              <a:t>Click to edit Master text styles</a:t>
            </a:r>
          </a:p>
          <a:p>
            <a:pPr lvl="1"/>
            <a:r>
              <a:rPr lang="en-US" altLang="id-ID"/>
              <a:t>Second level</a:t>
            </a:r>
          </a:p>
          <a:p>
            <a:pPr lvl="2"/>
            <a:r>
              <a:rPr lang="en-US" altLang="id-ID"/>
              <a:t>Third level</a:t>
            </a:r>
          </a:p>
          <a:p>
            <a:pPr lvl="3"/>
            <a:r>
              <a:rPr lang="en-US" altLang="id-ID"/>
              <a:t>Fourth level</a:t>
            </a:r>
          </a:p>
          <a:p>
            <a:pPr lvl="4"/>
            <a:r>
              <a:rPr lang="en-US" altLang="id-ID"/>
              <a:t>Fifth level</a:t>
            </a:r>
            <a:endParaRPr lang="id-ID" alt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hyperlink" Target="https://www.emerald.com/insight/content/doi/10.1108/01443581211259482/full/pdf?title=competition-among-asean-members-in-the-east-asia-market-an-extension-to-shiftshare-analysis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reader.elsevier.com/reader/sd/pii/S0148296320303192?token=BDDC050FB192E3DA004CF8CC866654193E2A39B0B55634C9616BBE1052E795CE2DD289543B2B84E76151BC3F9F4C5E05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43.png"/><Relationship Id="rId7" Type="http://schemas.openxmlformats.org/officeDocument/2006/relationships/image" Target="../media/image47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44.png"/><Relationship Id="rId7" Type="http://schemas.openxmlformats.org/officeDocument/2006/relationships/image" Target="../media/image50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image" Target="../media/image44.png"/><Relationship Id="rId7" Type="http://schemas.openxmlformats.org/officeDocument/2006/relationships/image" Target="../media/image53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13" Type="http://schemas.openxmlformats.org/officeDocument/2006/relationships/image" Target="../media/image71.png"/><Relationship Id="rId3" Type="http://schemas.openxmlformats.org/officeDocument/2006/relationships/image" Target="../media/image61.png"/><Relationship Id="rId7" Type="http://schemas.openxmlformats.org/officeDocument/2006/relationships/image" Target="../media/image65.png"/><Relationship Id="rId12" Type="http://schemas.openxmlformats.org/officeDocument/2006/relationships/image" Target="../media/image70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4.png"/><Relationship Id="rId11" Type="http://schemas.openxmlformats.org/officeDocument/2006/relationships/image" Target="../media/image69.png"/><Relationship Id="rId5" Type="http://schemas.openxmlformats.org/officeDocument/2006/relationships/image" Target="../media/image63.png"/><Relationship Id="rId10" Type="http://schemas.openxmlformats.org/officeDocument/2006/relationships/image" Target="../media/image68.png"/><Relationship Id="rId4" Type="http://schemas.openxmlformats.org/officeDocument/2006/relationships/image" Target="../media/image62.png"/><Relationship Id="rId9" Type="http://schemas.openxmlformats.org/officeDocument/2006/relationships/image" Target="../media/image67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9.png"/><Relationship Id="rId5" Type="http://schemas.openxmlformats.org/officeDocument/2006/relationships/image" Target="../media/image78.png"/><Relationship Id="rId4" Type="http://schemas.openxmlformats.org/officeDocument/2006/relationships/image" Target="../media/image77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7" Type="http://schemas.openxmlformats.org/officeDocument/2006/relationships/image" Target="../media/image85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4.png"/><Relationship Id="rId5" Type="http://schemas.openxmlformats.org/officeDocument/2006/relationships/image" Target="../media/image83.png"/><Relationship Id="rId4" Type="http://schemas.openxmlformats.org/officeDocument/2006/relationships/image" Target="../media/image82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s://journalsuggester.springer.com/" TargetMode="External"/><Relationship Id="rId2" Type="http://schemas.openxmlformats.org/officeDocument/2006/relationships/hyperlink" Target="https://journalfinder.elsevier.com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PROSES%20PUBLIKASI%20ARTIKEL.pptx" TargetMode="External"/><Relationship Id="rId4" Type="http://schemas.openxmlformats.org/officeDocument/2006/relationships/hyperlink" Target="https://journalfinder.wiley.com/search?type=match" TargetMode="Externa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>
            <a:extLst>
              <a:ext uri="{FF2B5EF4-FFF2-40B4-BE49-F238E27FC236}">
                <a16:creationId xmlns:a16="http://schemas.microsoft.com/office/drawing/2014/main" id="{BF7F4B26-E698-4197-A279-96C530AEEBA4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524000" y="1760562"/>
            <a:ext cx="9144000" cy="1037232"/>
          </a:xfrm>
        </p:spPr>
        <p:txBody>
          <a:bodyPr/>
          <a:lstStyle/>
          <a:p>
            <a:r>
              <a:rPr lang="id-ID" altLang="id-ID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MENEMBUS PUBLIKASI ILMIAH </a:t>
            </a:r>
            <a:br>
              <a:rPr lang="id-ID" altLang="id-ID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id-ID" altLang="id-ID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PADA JURNAL BEREPUTASI INTERNASIONAL </a:t>
            </a:r>
          </a:p>
        </p:txBody>
      </p:sp>
      <p:sp>
        <p:nvSpPr>
          <p:cNvPr id="6147" name="Subtitle 2">
            <a:extLst>
              <a:ext uri="{FF2B5EF4-FFF2-40B4-BE49-F238E27FC236}">
                <a16:creationId xmlns:a16="http://schemas.microsoft.com/office/drawing/2014/main" id="{6ACDA88B-45F4-4C58-8B97-136DF587F104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887108" y="2784146"/>
            <a:ext cx="10276764" cy="1733263"/>
          </a:xfrm>
        </p:spPr>
        <p:txBody>
          <a:bodyPr/>
          <a:lstStyle/>
          <a:p>
            <a:r>
              <a:rPr lang="id-ID" altLang="id-ID" sz="3600" b="1" i="1" dirty="0"/>
              <a:t>Dr. Nuryasman MN., SE., MM</a:t>
            </a:r>
          </a:p>
          <a:p>
            <a:pPr>
              <a:lnSpc>
                <a:spcPct val="100000"/>
              </a:lnSpc>
            </a:pPr>
            <a:r>
              <a:rPr lang="id-ID" altLang="zh-CN" sz="1800" b="1" dirty="0">
                <a:ea typeface="华文细黑" pitchFamily="2" charset="-122"/>
              </a:rPr>
              <a:t>Editor in Chief Jurnal Manajemen</a:t>
            </a:r>
            <a:r>
              <a:rPr lang="en-US" altLang="zh-CN" sz="1800" b="1" dirty="0">
                <a:ea typeface="华文细黑" pitchFamily="2" charset="-122"/>
              </a:rPr>
              <a:t>, </a:t>
            </a:r>
            <a:r>
              <a:rPr lang="id-ID" altLang="zh-CN" sz="1800" b="1">
                <a:ea typeface="华文细黑" pitchFamily="2" charset="-122"/>
              </a:rPr>
              <a:t>Editor in Chief Jurnal </a:t>
            </a:r>
            <a:r>
              <a:rPr lang="id-ID" altLang="zh-CN" sz="1800" b="1" dirty="0">
                <a:ea typeface="华文细黑" pitchFamily="2" charset="-122"/>
              </a:rPr>
              <a:t>Akuntansi </a:t>
            </a:r>
            <a:r>
              <a:rPr lang="id-ID" altLang="zh-CN" sz="1800" b="1">
                <a:ea typeface="华文细黑" pitchFamily="2" charset="-122"/>
              </a:rPr>
              <a:t>dan Editor in Chief Jurnal </a:t>
            </a:r>
            <a:r>
              <a:rPr lang="id-ID" altLang="zh-CN" sz="1800" b="1" dirty="0">
                <a:ea typeface="华文细黑" pitchFamily="2" charset="-122"/>
              </a:rPr>
              <a:t>Ekonomi</a:t>
            </a:r>
          </a:p>
          <a:p>
            <a:pPr>
              <a:lnSpc>
                <a:spcPct val="100000"/>
              </a:lnSpc>
            </a:pPr>
            <a:r>
              <a:rPr lang="id-ID" altLang="zh-CN" sz="1800" b="1" dirty="0">
                <a:ea typeface="华文细黑" pitchFamily="2" charset="-122"/>
              </a:rPr>
              <a:t>Dosen Fakultas Ekonomi &amp; Bisnis </a:t>
            </a:r>
            <a:r>
              <a:rPr lang="en-US" altLang="zh-CN" sz="1800" b="1" dirty="0" err="1">
                <a:ea typeface="华文细黑" pitchFamily="2" charset="-122"/>
              </a:rPr>
              <a:t>Universitas</a:t>
            </a:r>
            <a:r>
              <a:rPr lang="en-US" altLang="zh-CN" sz="1800" b="1" dirty="0">
                <a:ea typeface="华文细黑" pitchFamily="2" charset="-122"/>
              </a:rPr>
              <a:t> </a:t>
            </a:r>
            <a:r>
              <a:rPr lang="en-US" altLang="zh-CN" sz="1800" b="1" dirty="0" err="1">
                <a:ea typeface="华文细黑" pitchFamily="2" charset="-122"/>
              </a:rPr>
              <a:t>Tarumanagara</a:t>
            </a:r>
            <a:r>
              <a:rPr lang="id-ID" altLang="zh-CN" sz="1800" b="1" dirty="0">
                <a:ea typeface="华文细黑" pitchFamily="2" charset="-122"/>
              </a:rPr>
              <a:t>, Jakarta; </a:t>
            </a:r>
            <a:r>
              <a:rPr lang="id-ID" altLang="id-ID" sz="1800" b="1" dirty="0"/>
              <a:t>Anggota RJI DKI Jakarta</a:t>
            </a:r>
          </a:p>
          <a:p>
            <a:pPr>
              <a:lnSpc>
                <a:spcPct val="100000"/>
              </a:lnSpc>
            </a:pPr>
            <a:r>
              <a:rPr lang="id-ID" altLang="id-ID" sz="1800" b="1" dirty="0"/>
              <a:t>Rabu, 17 JUNI 2020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Content Placeholder 33">
            <a:extLst>
              <a:ext uri="{FF2B5EF4-FFF2-40B4-BE49-F238E27FC236}">
                <a16:creationId xmlns:a16="http://schemas.microsoft.com/office/drawing/2014/main" id="{33D84CCD-79C6-41AA-BF19-964609CEA7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7829" y="1378424"/>
            <a:ext cx="11016342" cy="378866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C1783D6-BF8D-4AE2-9BDD-7BC147B08B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697387"/>
          </a:xfrm>
        </p:spPr>
        <p:txBody>
          <a:bodyPr/>
          <a:lstStyle/>
          <a:p>
            <a:pPr algn="ctr"/>
            <a:r>
              <a:rPr lang="id-ID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PERBANDINGAN PUBLIKASI &amp; AUTHOR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3D9C5BB0-25FE-4BD3-B5D0-EBA6E9908D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0479" y="5200584"/>
            <a:ext cx="4176435" cy="1185702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E24CBBA3-69E3-412E-B68A-A01420BC517D}"/>
              </a:ext>
            </a:extLst>
          </p:cNvPr>
          <p:cNvSpPr txBox="1"/>
          <p:nvPr/>
        </p:nvSpPr>
        <p:spPr>
          <a:xfrm>
            <a:off x="6676570" y="5284821"/>
            <a:ext cx="38644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2800" b="1" dirty="0"/>
              <a:t>41.779/198.188 = 0,21</a:t>
            </a: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7F7E2531-FAFF-48D6-9C0C-4EAF3C613B45}"/>
              </a:ext>
            </a:extLst>
          </p:cNvPr>
          <p:cNvSpPr/>
          <p:nvPr/>
        </p:nvSpPr>
        <p:spPr>
          <a:xfrm>
            <a:off x="4267199" y="1437291"/>
            <a:ext cx="1611086" cy="841452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7069AA29-5D04-4F3D-8309-850A27C8B9B7}"/>
              </a:ext>
            </a:extLst>
          </p:cNvPr>
          <p:cNvSpPr/>
          <p:nvPr/>
        </p:nvSpPr>
        <p:spPr>
          <a:xfrm>
            <a:off x="3294743" y="5479576"/>
            <a:ext cx="595086" cy="697388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066EBB74-B656-43F9-8661-AAF26C7C37E2}"/>
              </a:ext>
            </a:extLst>
          </p:cNvPr>
          <p:cNvSpPr/>
          <p:nvPr/>
        </p:nvSpPr>
        <p:spPr>
          <a:xfrm>
            <a:off x="9564913" y="5110654"/>
            <a:ext cx="740229" cy="753819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9284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7" grpId="0" animBg="1"/>
      <p:bldP spid="3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1783D6-BF8D-4AE2-9BDD-7BC147B08B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697387"/>
          </a:xfrm>
        </p:spPr>
        <p:txBody>
          <a:bodyPr/>
          <a:lstStyle/>
          <a:p>
            <a:pPr algn="ctr"/>
            <a:r>
              <a:rPr lang="id-ID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PROSES PUBLIKASI ARTIKEL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CB8491-6A11-4972-874E-97A274EFC5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307" y="1273321"/>
            <a:ext cx="11729493" cy="4903642"/>
          </a:xfrm>
          <a:ln>
            <a:noFill/>
          </a:ln>
        </p:spPr>
        <p:txBody>
          <a:bodyPr/>
          <a:lstStyle/>
          <a:p>
            <a:pPr marL="0" indent="0">
              <a:buNone/>
            </a:pPr>
            <a:endParaRPr lang="id-ID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B44C401-E1A1-4949-9BFD-287CAD97B03F}"/>
              </a:ext>
            </a:extLst>
          </p:cNvPr>
          <p:cNvSpPr/>
          <p:nvPr/>
        </p:nvSpPr>
        <p:spPr>
          <a:xfrm>
            <a:off x="435430" y="1320368"/>
            <a:ext cx="1422400" cy="464890"/>
          </a:xfrm>
          <a:prstGeom prst="rect">
            <a:avLst/>
          </a:prstGeom>
          <a:solidFill>
            <a:srgbClr val="92D050"/>
          </a:solidFill>
          <a:ln w="2540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1400" b="1" dirty="0"/>
              <a:t>Paper Submitted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7897D7C-4940-4430-A8B1-4DCACC0C0B8F}"/>
              </a:ext>
            </a:extLst>
          </p:cNvPr>
          <p:cNvSpPr/>
          <p:nvPr/>
        </p:nvSpPr>
        <p:spPr>
          <a:xfrm>
            <a:off x="435429" y="2127370"/>
            <a:ext cx="1944913" cy="464890"/>
          </a:xfrm>
          <a:prstGeom prst="rect">
            <a:avLst/>
          </a:prstGeom>
          <a:solidFill>
            <a:srgbClr val="92D050"/>
          </a:solidFill>
          <a:ln w="2540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1400" b="1" dirty="0"/>
              <a:t>Confirmation of Receipt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ED5F719-FDC3-4058-ABE0-9447A4A5E52C}"/>
              </a:ext>
            </a:extLst>
          </p:cNvPr>
          <p:cNvSpPr/>
          <p:nvPr/>
        </p:nvSpPr>
        <p:spPr>
          <a:xfrm>
            <a:off x="435429" y="2934372"/>
            <a:ext cx="1944913" cy="464890"/>
          </a:xfrm>
          <a:prstGeom prst="rect">
            <a:avLst/>
          </a:prstGeom>
          <a:solidFill>
            <a:srgbClr val="92D050"/>
          </a:solidFill>
          <a:ln w="2540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1400" b="1" dirty="0"/>
              <a:t>Initial Dec. by Editor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E60B508-36CF-48CA-A6ED-6DDF904FC5EE}"/>
              </a:ext>
            </a:extLst>
          </p:cNvPr>
          <p:cNvSpPr/>
          <p:nvPr/>
        </p:nvSpPr>
        <p:spPr>
          <a:xfrm>
            <a:off x="2249715" y="3724128"/>
            <a:ext cx="957941" cy="464890"/>
          </a:xfrm>
          <a:prstGeom prst="rect">
            <a:avLst/>
          </a:prstGeom>
          <a:solidFill>
            <a:srgbClr val="FF0000"/>
          </a:solidFill>
          <a:ln w="2540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1400" b="1" dirty="0"/>
              <a:t>Rejection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EA5D906-0E48-4666-8AC0-2F7254F5C9E5}"/>
              </a:ext>
            </a:extLst>
          </p:cNvPr>
          <p:cNvSpPr/>
          <p:nvPr/>
        </p:nvSpPr>
        <p:spPr>
          <a:xfrm>
            <a:off x="435428" y="3723679"/>
            <a:ext cx="1509485" cy="472150"/>
          </a:xfrm>
          <a:prstGeom prst="rect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1400" b="1" dirty="0"/>
              <a:t>Decide to Review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D80A193-3D4A-4F22-8ABB-9299058441DF}"/>
              </a:ext>
            </a:extLst>
          </p:cNvPr>
          <p:cNvSpPr/>
          <p:nvPr/>
        </p:nvSpPr>
        <p:spPr>
          <a:xfrm>
            <a:off x="435429" y="4520246"/>
            <a:ext cx="1509485" cy="472150"/>
          </a:xfrm>
          <a:prstGeom prst="rect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1400" b="1" dirty="0"/>
              <a:t>Assign Reviewers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1F33D61-4563-4F1C-9C74-69A07B1D52DD}"/>
              </a:ext>
            </a:extLst>
          </p:cNvPr>
          <p:cNvSpPr/>
          <p:nvPr/>
        </p:nvSpPr>
        <p:spPr>
          <a:xfrm>
            <a:off x="435428" y="5348604"/>
            <a:ext cx="1944913" cy="472150"/>
          </a:xfrm>
          <a:prstGeom prst="rect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1400" b="1" dirty="0"/>
              <a:t>Reviewers Accept Invite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3EA3AE2-6F3D-40B6-AA79-C61B6A8EBDFE}"/>
              </a:ext>
            </a:extLst>
          </p:cNvPr>
          <p:cNvSpPr/>
          <p:nvPr/>
        </p:nvSpPr>
        <p:spPr>
          <a:xfrm>
            <a:off x="2873829" y="5348604"/>
            <a:ext cx="1582058" cy="472150"/>
          </a:xfrm>
          <a:prstGeom prst="rect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1400" b="1" dirty="0"/>
              <a:t>Reviews Complete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8255640-A7CD-489A-A135-F8AE1F8C87F0}"/>
              </a:ext>
            </a:extLst>
          </p:cNvPr>
          <p:cNvSpPr/>
          <p:nvPr/>
        </p:nvSpPr>
        <p:spPr>
          <a:xfrm>
            <a:off x="4949375" y="5608097"/>
            <a:ext cx="957941" cy="464890"/>
          </a:xfrm>
          <a:prstGeom prst="rect">
            <a:avLst/>
          </a:prstGeom>
          <a:solidFill>
            <a:srgbClr val="FF0000"/>
          </a:solidFill>
          <a:ln w="2540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1400" b="1" dirty="0"/>
              <a:t>Reject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E1A8B64-0A89-4471-BEDD-41B44E043694}"/>
              </a:ext>
            </a:extLst>
          </p:cNvPr>
          <p:cNvSpPr/>
          <p:nvPr/>
        </p:nvSpPr>
        <p:spPr>
          <a:xfrm>
            <a:off x="4949375" y="4787456"/>
            <a:ext cx="957941" cy="464890"/>
          </a:xfrm>
          <a:prstGeom prst="rect">
            <a:avLst/>
          </a:prstGeom>
          <a:solidFill>
            <a:srgbClr val="92D050"/>
          </a:solidFill>
          <a:ln w="2540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1400" b="1" dirty="0"/>
              <a:t>Accept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BF6B959-600B-4FF3-8579-419D641962C2}"/>
              </a:ext>
            </a:extLst>
          </p:cNvPr>
          <p:cNvSpPr/>
          <p:nvPr/>
        </p:nvSpPr>
        <p:spPr>
          <a:xfrm>
            <a:off x="4949375" y="3963384"/>
            <a:ext cx="957941" cy="464890"/>
          </a:xfrm>
          <a:prstGeom prst="rect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1400" b="1" dirty="0"/>
              <a:t>Revise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504C7BC-1D0C-4F4D-8D4A-FBD0B894F42C}"/>
              </a:ext>
            </a:extLst>
          </p:cNvPr>
          <p:cNvSpPr/>
          <p:nvPr/>
        </p:nvSpPr>
        <p:spPr>
          <a:xfrm>
            <a:off x="6284686" y="4783826"/>
            <a:ext cx="1944913" cy="472150"/>
          </a:xfrm>
          <a:prstGeom prst="rect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1400" b="1" dirty="0"/>
              <a:t>Notification to Author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622F782-59BB-4BEE-B7BB-4352089E6DEC}"/>
              </a:ext>
            </a:extLst>
          </p:cNvPr>
          <p:cNvSpPr/>
          <p:nvPr/>
        </p:nvSpPr>
        <p:spPr>
          <a:xfrm>
            <a:off x="7257141" y="3963384"/>
            <a:ext cx="957941" cy="464890"/>
          </a:xfrm>
          <a:prstGeom prst="rect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1400" b="1" dirty="0"/>
              <a:t>Revise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555C993-672B-47FF-BAE3-4489A790D6FD}"/>
              </a:ext>
            </a:extLst>
          </p:cNvPr>
          <p:cNvSpPr/>
          <p:nvPr/>
        </p:nvSpPr>
        <p:spPr>
          <a:xfrm>
            <a:off x="7257141" y="5584679"/>
            <a:ext cx="957941" cy="464890"/>
          </a:xfrm>
          <a:prstGeom prst="rect">
            <a:avLst/>
          </a:prstGeom>
          <a:solidFill>
            <a:srgbClr val="92D050"/>
          </a:solidFill>
          <a:ln w="2540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1400" b="1" dirty="0"/>
              <a:t>Accept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9D1C232-EADC-43A6-BE31-F26ED6570713}"/>
              </a:ext>
            </a:extLst>
          </p:cNvPr>
          <p:cNvSpPr/>
          <p:nvPr/>
        </p:nvSpPr>
        <p:spPr>
          <a:xfrm>
            <a:off x="6763654" y="2956850"/>
            <a:ext cx="1944913" cy="472150"/>
          </a:xfrm>
          <a:prstGeom prst="rect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1400" b="1" dirty="0"/>
              <a:t>Revision Received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768EE8FD-1F67-4961-8368-FAD94569F83E}"/>
              </a:ext>
            </a:extLst>
          </p:cNvPr>
          <p:cNvSpPr/>
          <p:nvPr/>
        </p:nvSpPr>
        <p:spPr>
          <a:xfrm>
            <a:off x="6763653" y="2129148"/>
            <a:ext cx="1944913" cy="472150"/>
          </a:xfrm>
          <a:prstGeom prst="rect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1400" b="1" dirty="0"/>
              <a:t>Revision Checked</a:t>
            </a:r>
          </a:p>
        </p:txBody>
      </p:sp>
      <p:sp>
        <p:nvSpPr>
          <p:cNvPr id="22" name="Arrow: Down 21">
            <a:extLst>
              <a:ext uri="{FF2B5EF4-FFF2-40B4-BE49-F238E27FC236}">
                <a16:creationId xmlns:a16="http://schemas.microsoft.com/office/drawing/2014/main" id="{B0780CD7-69DD-45F2-A19B-63BA53D01284}"/>
              </a:ext>
            </a:extLst>
          </p:cNvPr>
          <p:cNvSpPr/>
          <p:nvPr/>
        </p:nvSpPr>
        <p:spPr>
          <a:xfrm>
            <a:off x="914401" y="1840394"/>
            <a:ext cx="507999" cy="26928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3" name="Arrow: Down 22">
            <a:extLst>
              <a:ext uri="{FF2B5EF4-FFF2-40B4-BE49-F238E27FC236}">
                <a16:creationId xmlns:a16="http://schemas.microsoft.com/office/drawing/2014/main" id="{07648156-BDEC-42F2-83EB-800715C34E13}"/>
              </a:ext>
            </a:extLst>
          </p:cNvPr>
          <p:cNvSpPr/>
          <p:nvPr/>
        </p:nvSpPr>
        <p:spPr>
          <a:xfrm>
            <a:off x="932486" y="2616090"/>
            <a:ext cx="464890" cy="27269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4" name="Arrow: Down 23">
            <a:extLst>
              <a:ext uri="{FF2B5EF4-FFF2-40B4-BE49-F238E27FC236}">
                <a16:creationId xmlns:a16="http://schemas.microsoft.com/office/drawing/2014/main" id="{D49CF36A-E90F-42AA-A22C-1A21EFB845C0}"/>
              </a:ext>
            </a:extLst>
          </p:cNvPr>
          <p:cNvSpPr/>
          <p:nvPr/>
        </p:nvSpPr>
        <p:spPr>
          <a:xfrm>
            <a:off x="914401" y="3399262"/>
            <a:ext cx="464890" cy="32149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5" name="Arrow: Down 24">
            <a:extLst>
              <a:ext uri="{FF2B5EF4-FFF2-40B4-BE49-F238E27FC236}">
                <a16:creationId xmlns:a16="http://schemas.microsoft.com/office/drawing/2014/main" id="{0D430929-B6EE-424C-B322-E19F4BB426A3}"/>
              </a:ext>
            </a:extLst>
          </p:cNvPr>
          <p:cNvSpPr/>
          <p:nvPr/>
        </p:nvSpPr>
        <p:spPr>
          <a:xfrm>
            <a:off x="896955" y="4201885"/>
            <a:ext cx="493488" cy="29700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6" name="Arrow: Down 25">
            <a:extLst>
              <a:ext uri="{FF2B5EF4-FFF2-40B4-BE49-F238E27FC236}">
                <a16:creationId xmlns:a16="http://schemas.microsoft.com/office/drawing/2014/main" id="{C521A186-1080-4BD7-BBDD-0FB49C6253FA}"/>
              </a:ext>
            </a:extLst>
          </p:cNvPr>
          <p:cNvSpPr/>
          <p:nvPr/>
        </p:nvSpPr>
        <p:spPr>
          <a:xfrm>
            <a:off x="943640" y="5021941"/>
            <a:ext cx="493487" cy="30530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7" name="Arrow: Bent 26">
            <a:extLst>
              <a:ext uri="{FF2B5EF4-FFF2-40B4-BE49-F238E27FC236}">
                <a16:creationId xmlns:a16="http://schemas.microsoft.com/office/drawing/2014/main" id="{82FAD396-681C-4399-917C-85F9F680DCDF}"/>
              </a:ext>
            </a:extLst>
          </p:cNvPr>
          <p:cNvSpPr/>
          <p:nvPr/>
        </p:nvSpPr>
        <p:spPr>
          <a:xfrm rot="5400000">
            <a:off x="2380341" y="3164114"/>
            <a:ext cx="595088" cy="464890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chemeClr val="tx1"/>
              </a:solidFill>
            </a:endParaRPr>
          </a:p>
        </p:txBody>
      </p:sp>
      <p:sp>
        <p:nvSpPr>
          <p:cNvPr id="28" name="Arrow: Right 27">
            <a:extLst>
              <a:ext uri="{FF2B5EF4-FFF2-40B4-BE49-F238E27FC236}">
                <a16:creationId xmlns:a16="http://schemas.microsoft.com/office/drawing/2014/main" id="{792AF79F-88BE-494E-A4D2-DADCF0C9B9A0}"/>
              </a:ext>
            </a:extLst>
          </p:cNvPr>
          <p:cNvSpPr/>
          <p:nvPr/>
        </p:nvSpPr>
        <p:spPr>
          <a:xfrm>
            <a:off x="2445440" y="5414695"/>
            <a:ext cx="428389" cy="30393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5DC10BD3-C0B8-4B41-9B53-B39E0F6E1332}"/>
              </a:ext>
            </a:extLst>
          </p:cNvPr>
          <p:cNvCxnSpPr>
            <a:cxnSpLocks/>
          </p:cNvCxnSpPr>
          <p:nvPr/>
        </p:nvCxnSpPr>
        <p:spPr>
          <a:xfrm flipV="1">
            <a:off x="3643083" y="4189019"/>
            <a:ext cx="1306292" cy="6810"/>
          </a:xfrm>
          <a:prstGeom prst="straightConnector1">
            <a:avLst/>
          </a:prstGeom>
          <a:ln w="101600">
            <a:solidFill>
              <a:schemeClr val="accent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9D62071D-BE98-4B7E-9DC9-5CEDBD570A58}"/>
              </a:ext>
            </a:extLst>
          </p:cNvPr>
          <p:cNvCxnSpPr>
            <a:cxnSpLocks/>
          </p:cNvCxnSpPr>
          <p:nvPr/>
        </p:nvCxnSpPr>
        <p:spPr>
          <a:xfrm flipV="1">
            <a:off x="4426642" y="4992398"/>
            <a:ext cx="522733" cy="356206"/>
          </a:xfrm>
          <a:prstGeom prst="straightConnector1">
            <a:avLst/>
          </a:prstGeom>
          <a:ln w="1016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EB4CD828-991C-45ED-9ADA-90B8ED928A1E}"/>
              </a:ext>
            </a:extLst>
          </p:cNvPr>
          <p:cNvCxnSpPr>
            <a:cxnSpLocks/>
            <a:endCxn id="14" idx="1"/>
          </p:cNvCxnSpPr>
          <p:nvPr/>
        </p:nvCxnSpPr>
        <p:spPr>
          <a:xfrm>
            <a:off x="4470404" y="5816470"/>
            <a:ext cx="478971" cy="24072"/>
          </a:xfrm>
          <a:prstGeom prst="straightConnector1">
            <a:avLst/>
          </a:prstGeom>
          <a:ln w="1016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909B8F2C-A2AD-4121-8AFD-61A68D579B63}"/>
              </a:ext>
            </a:extLst>
          </p:cNvPr>
          <p:cNvCxnSpPr>
            <a:cxnSpLocks/>
          </p:cNvCxnSpPr>
          <p:nvPr/>
        </p:nvCxnSpPr>
        <p:spPr>
          <a:xfrm>
            <a:off x="5907315" y="4428273"/>
            <a:ext cx="377371" cy="355553"/>
          </a:xfrm>
          <a:prstGeom prst="straightConnector1">
            <a:avLst/>
          </a:prstGeom>
          <a:ln w="1016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08C25BD3-768D-45DC-8D78-F65589F68560}"/>
              </a:ext>
            </a:extLst>
          </p:cNvPr>
          <p:cNvCxnSpPr>
            <a:stCxn id="15" idx="3"/>
          </p:cNvCxnSpPr>
          <p:nvPr/>
        </p:nvCxnSpPr>
        <p:spPr>
          <a:xfrm>
            <a:off x="5907316" y="5019901"/>
            <a:ext cx="377370" cy="2040"/>
          </a:xfrm>
          <a:prstGeom prst="straightConnector1">
            <a:avLst/>
          </a:prstGeom>
          <a:ln w="1016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>
            <a:extLst>
              <a:ext uri="{FF2B5EF4-FFF2-40B4-BE49-F238E27FC236}">
                <a16:creationId xmlns:a16="http://schemas.microsoft.com/office/drawing/2014/main" id="{60D30CC8-429B-456F-BDDC-249B4B48640D}"/>
              </a:ext>
            </a:extLst>
          </p:cNvPr>
          <p:cNvCxnSpPr>
            <a:cxnSpLocks/>
          </p:cNvCxnSpPr>
          <p:nvPr/>
        </p:nvCxnSpPr>
        <p:spPr>
          <a:xfrm flipV="1">
            <a:off x="5907315" y="5252346"/>
            <a:ext cx="377371" cy="355752"/>
          </a:xfrm>
          <a:prstGeom prst="straightConnector1">
            <a:avLst/>
          </a:prstGeom>
          <a:ln w="1016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Rectangle 43">
            <a:extLst>
              <a:ext uri="{FF2B5EF4-FFF2-40B4-BE49-F238E27FC236}">
                <a16:creationId xmlns:a16="http://schemas.microsoft.com/office/drawing/2014/main" id="{3A82827F-8D44-40E0-BF4A-29772703F3B9}"/>
              </a:ext>
            </a:extLst>
          </p:cNvPr>
          <p:cNvSpPr/>
          <p:nvPr/>
        </p:nvSpPr>
        <p:spPr>
          <a:xfrm>
            <a:off x="9782632" y="4787898"/>
            <a:ext cx="1944913" cy="472150"/>
          </a:xfrm>
          <a:prstGeom prst="rect">
            <a:avLst/>
          </a:prstGeom>
          <a:solidFill>
            <a:srgbClr val="00B050"/>
          </a:solidFill>
          <a:ln w="2540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1400" b="1" dirty="0"/>
              <a:t>Paper sent to Publisher</a:t>
            </a:r>
          </a:p>
        </p:txBody>
      </p:sp>
      <p:cxnSp>
        <p:nvCxnSpPr>
          <p:cNvPr id="46" name="Straight Arrow Connector 45">
            <a:extLst>
              <a:ext uri="{FF2B5EF4-FFF2-40B4-BE49-F238E27FC236}">
                <a16:creationId xmlns:a16="http://schemas.microsoft.com/office/drawing/2014/main" id="{04589384-197B-45FE-9E76-457D4129320B}"/>
              </a:ext>
            </a:extLst>
          </p:cNvPr>
          <p:cNvCxnSpPr>
            <a:cxnSpLocks/>
          </p:cNvCxnSpPr>
          <p:nvPr/>
        </p:nvCxnSpPr>
        <p:spPr>
          <a:xfrm>
            <a:off x="8215082" y="5701012"/>
            <a:ext cx="2423889" cy="0"/>
          </a:xfrm>
          <a:prstGeom prst="straightConnector1">
            <a:avLst/>
          </a:prstGeom>
          <a:ln w="101600"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Arrow: Up 50">
            <a:extLst>
              <a:ext uri="{FF2B5EF4-FFF2-40B4-BE49-F238E27FC236}">
                <a16:creationId xmlns:a16="http://schemas.microsoft.com/office/drawing/2014/main" id="{817C918A-4B74-4470-8035-91F003AC58C3}"/>
              </a:ext>
            </a:extLst>
          </p:cNvPr>
          <p:cNvSpPr/>
          <p:nvPr/>
        </p:nvSpPr>
        <p:spPr>
          <a:xfrm>
            <a:off x="7506059" y="3414487"/>
            <a:ext cx="464890" cy="47215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2" name="Arrow: Up 51">
            <a:extLst>
              <a:ext uri="{FF2B5EF4-FFF2-40B4-BE49-F238E27FC236}">
                <a16:creationId xmlns:a16="http://schemas.microsoft.com/office/drawing/2014/main" id="{DF046A51-D059-4A5C-874E-BE17A8827267}"/>
              </a:ext>
            </a:extLst>
          </p:cNvPr>
          <p:cNvSpPr/>
          <p:nvPr/>
        </p:nvSpPr>
        <p:spPr>
          <a:xfrm>
            <a:off x="7513317" y="2585385"/>
            <a:ext cx="464890" cy="324417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4" name="Arrow: Down 53">
            <a:extLst>
              <a:ext uri="{FF2B5EF4-FFF2-40B4-BE49-F238E27FC236}">
                <a16:creationId xmlns:a16="http://schemas.microsoft.com/office/drawing/2014/main" id="{1868542C-460D-4308-AA5C-1D99947289ED}"/>
              </a:ext>
            </a:extLst>
          </p:cNvPr>
          <p:cNvSpPr/>
          <p:nvPr/>
        </p:nvSpPr>
        <p:spPr>
          <a:xfrm>
            <a:off x="7525660" y="5327248"/>
            <a:ext cx="493487" cy="1814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5" name="Arrow: Up 54">
            <a:extLst>
              <a:ext uri="{FF2B5EF4-FFF2-40B4-BE49-F238E27FC236}">
                <a16:creationId xmlns:a16="http://schemas.microsoft.com/office/drawing/2014/main" id="{3332E106-32F6-424B-BA6B-646A8C992D0B}"/>
              </a:ext>
            </a:extLst>
          </p:cNvPr>
          <p:cNvSpPr/>
          <p:nvPr/>
        </p:nvSpPr>
        <p:spPr>
          <a:xfrm>
            <a:off x="7542346" y="4428273"/>
            <a:ext cx="464890" cy="292933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A98F2FB8-B9F3-4E5D-9C68-121780E3E64D}"/>
              </a:ext>
            </a:extLst>
          </p:cNvPr>
          <p:cNvCxnSpPr/>
          <p:nvPr/>
        </p:nvCxnSpPr>
        <p:spPr>
          <a:xfrm>
            <a:off x="8708566" y="2336800"/>
            <a:ext cx="406405" cy="0"/>
          </a:xfrm>
          <a:prstGeom prst="line">
            <a:avLst/>
          </a:prstGeom>
          <a:ln w="1016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7948E5D2-20D2-4886-8DE6-C3D57E5407A5}"/>
              </a:ext>
            </a:extLst>
          </p:cNvPr>
          <p:cNvCxnSpPr>
            <a:cxnSpLocks/>
          </p:cNvCxnSpPr>
          <p:nvPr/>
        </p:nvCxnSpPr>
        <p:spPr>
          <a:xfrm>
            <a:off x="9114971" y="2336800"/>
            <a:ext cx="0" cy="3503742"/>
          </a:xfrm>
          <a:prstGeom prst="line">
            <a:avLst/>
          </a:prstGeom>
          <a:ln w="1016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Arrow Connector 61">
            <a:extLst>
              <a:ext uri="{FF2B5EF4-FFF2-40B4-BE49-F238E27FC236}">
                <a16:creationId xmlns:a16="http://schemas.microsoft.com/office/drawing/2014/main" id="{FD7A37DA-250F-4E65-82AD-3A3FA191243B}"/>
              </a:ext>
            </a:extLst>
          </p:cNvPr>
          <p:cNvCxnSpPr>
            <a:cxnSpLocks/>
          </p:cNvCxnSpPr>
          <p:nvPr/>
        </p:nvCxnSpPr>
        <p:spPr>
          <a:xfrm flipH="1" flipV="1">
            <a:off x="8229599" y="5840542"/>
            <a:ext cx="899887" cy="8715"/>
          </a:xfrm>
          <a:prstGeom prst="straightConnector1">
            <a:avLst/>
          </a:prstGeom>
          <a:ln w="1016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Arrow Connector 66">
            <a:extLst>
              <a:ext uri="{FF2B5EF4-FFF2-40B4-BE49-F238E27FC236}">
                <a16:creationId xmlns:a16="http://schemas.microsoft.com/office/drawing/2014/main" id="{5EFAF79D-65E0-4391-95A2-990F7856AB52}"/>
              </a:ext>
            </a:extLst>
          </p:cNvPr>
          <p:cNvCxnSpPr/>
          <p:nvPr/>
        </p:nvCxnSpPr>
        <p:spPr>
          <a:xfrm flipV="1">
            <a:off x="10653486" y="5252346"/>
            <a:ext cx="0" cy="466283"/>
          </a:xfrm>
          <a:prstGeom prst="straightConnector1">
            <a:avLst/>
          </a:prstGeom>
          <a:ln w="1016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Oval 69">
            <a:extLst>
              <a:ext uri="{FF2B5EF4-FFF2-40B4-BE49-F238E27FC236}">
                <a16:creationId xmlns:a16="http://schemas.microsoft.com/office/drawing/2014/main" id="{2C8D221A-34DF-4502-BD70-16A362AFBA50}"/>
              </a:ext>
            </a:extLst>
          </p:cNvPr>
          <p:cNvSpPr/>
          <p:nvPr/>
        </p:nvSpPr>
        <p:spPr>
          <a:xfrm>
            <a:off x="2075547" y="3429000"/>
            <a:ext cx="1272605" cy="999273"/>
          </a:xfrm>
          <a:prstGeom prst="ellipse">
            <a:avLst/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E87408DA-92D9-4454-A530-1DEB770CEB84}"/>
              </a:ext>
            </a:extLst>
          </p:cNvPr>
          <p:cNvSpPr/>
          <p:nvPr/>
        </p:nvSpPr>
        <p:spPr>
          <a:xfrm>
            <a:off x="4666341" y="5414695"/>
            <a:ext cx="1427056" cy="785686"/>
          </a:xfrm>
          <a:prstGeom prst="ellipse">
            <a:avLst/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9BEA9A40-23F4-40CF-950C-33CB97262FB5}"/>
              </a:ext>
            </a:extLst>
          </p:cNvPr>
          <p:cNvCxnSpPr>
            <a:cxnSpLocks/>
          </p:cNvCxnSpPr>
          <p:nvPr/>
        </p:nvCxnSpPr>
        <p:spPr>
          <a:xfrm>
            <a:off x="3643083" y="4189018"/>
            <a:ext cx="0" cy="1138230"/>
          </a:xfrm>
          <a:prstGeom prst="line">
            <a:avLst/>
          </a:prstGeom>
          <a:ln w="1016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64650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0" grpId="0" animBg="1"/>
      <p:bldP spid="7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682345-081D-4F7D-9876-A6837809A7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d-ID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KENAPA ARTIKEL “DITOLAK”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53AAF3DA-F488-43E8-8CDB-72A8526A58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1" y="1863457"/>
            <a:ext cx="2669274" cy="2135338"/>
          </a:xfrm>
          <a:prstGeom prst="rect">
            <a:avLst/>
          </a:prstGeom>
        </p:spPr>
      </p:pic>
      <p:sp>
        <p:nvSpPr>
          <p:cNvPr id="5" name="Arrow: Right 4">
            <a:extLst>
              <a:ext uri="{FF2B5EF4-FFF2-40B4-BE49-F238E27FC236}">
                <a16:creationId xmlns:a16="http://schemas.microsoft.com/office/drawing/2014/main" id="{6C49A4EC-EFEE-49C1-8708-551CE61E4EDC}"/>
              </a:ext>
            </a:extLst>
          </p:cNvPr>
          <p:cNvSpPr/>
          <p:nvPr/>
        </p:nvSpPr>
        <p:spPr>
          <a:xfrm>
            <a:off x="3575711" y="2456593"/>
            <a:ext cx="1146412" cy="74039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7A498DE-C9F2-4113-A0B1-540CA4747A5F}"/>
              </a:ext>
            </a:extLst>
          </p:cNvPr>
          <p:cNvSpPr/>
          <p:nvPr/>
        </p:nvSpPr>
        <p:spPr>
          <a:xfrm>
            <a:off x="4858599" y="2306471"/>
            <a:ext cx="2565779" cy="1081585"/>
          </a:xfrm>
          <a:prstGeom prst="rect">
            <a:avLst/>
          </a:prstGeom>
          <a:solidFill>
            <a:srgbClr val="FF0000"/>
          </a:solidFill>
          <a:ln w="635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4400" b="1" dirty="0"/>
              <a:t>DITOLAK</a:t>
            </a:r>
          </a:p>
        </p:txBody>
      </p:sp>
      <p:sp>
        <p:nvSpPr>
          <p:cNvPr id="7" name="Arrow: Right 6">
            <a:extLst>
              <a:ext uri="{FF2B5EF4-FFF2-40B4-BE49-F238E27FC236}">
                <a16:creationId xmlns:a16="http://schemas.microsoft.com/office/drawing/2014/main" id="{EDB88A62-03DB-46FB-B216-92AB4C1CA70A}"/>
              </a:ext>
            </a:extLst>
          </p:cNvPr>
          <p:cNvSpPr/>
          <p:nvPr/>
        </p:nvSpPr>
        <p:spPr>
          <a:xfrm>
            <a:off x="7576788" y="2458865"/>
            <a:ext cx="1146412" cy="74039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3505043-AA54-44A3-A666-54D5346A868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1644" t="21881" r="32440" b="22811"/>
          <a:stretch/>
        </p:blipFill>
        <p:spPr>
          <a:xfrm>
            <a:off x="9029137" y="1863457"/>
            <a:ext cx="2565779" cy="2135338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082D5823-129D-43BB-8535-1BBACB1260FA}"/>
              </a:ext>
            </a:extLst>
          </p:cNvPr>
          <p:cNvSpPr/>
          <p:nvPr/>
        </p:nvSpPr>
        <p:spPr>
          <a:xfrm>
            <a:off x="3671248" y="3783840"/>
            <a:ext cx="5254388" cy="239312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889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 algn="ctr">
              <a:buAutoNum type="arabicPeriod"/>
            </a:pPr>
            <a:r>
              <a:rPr lang="id-ID" b="1" dirty="0">
                <a:solidFill>
                  <a:schemeClr val="tx1"/>
                </a:solidFill>
              </a:rPr>
              <a:t>Tidak Ilmiah.</a:t>
            </a:r>
          </a:p>
          <a:p>
            <a:pPr marL="342900" indent="-342900" algn="ctr">
              <a:buAutoNum type="arabicPeriod"/>
            </a:pPr>
            <a:r>
              <a:rPr lang="id-ID" b="1" dirty="0">
                <a:solidFill>
                  <a:schemeClr val="tx1"/>
                </a:solidFill>
              </a:rPr>
              <a:t>Tidak Memiliki Kebaruan (Novelty) &amp; Original.</a:t>
            </a:r>
          </a:p>
          <a:p>
            <a:pPr marL="342900" indent="-342900" algn="ctr">
              <a:buAutoNum type="arabicPeriod"/>
            </a:pPr>
            <a:r>
              <a:rPr lang="id-ID" b="1" dirty="0">
                <a:solidFill>
                  <a:schemeClr val="tx1"/>
                </a:solidFill>
              </a:rPr>
              <a:t>Memiliki Research Miss Conduct</a:t>
            </a:r>
          </a:p>
          <a:p>
            <a:pPr marL="342900" indent="-342900" algn="ctr">
              <a:buAutoNum type="arabicPeriod"/>
            </a:pPr>
            <a:r>
              <a:rPr lang="id-ID" b="1" dirty="0">
                <a:solidFill>
                  <a:schemeClr val="tx1"/>
                </a:solidFill>
              </a:rPr>
              <a:t>Tidak Mengikuti Gaya Selingkung.</a:t>
            </a:r>
          </a:p>
          <a:p>
            <a:pPr marL="342900" indent="-342900" algn="ctr">
              <a:buAutoNum type="arabicPeriod"/>
            </a:pPr>
            <a:r>
              <a:rPr lang="id-ID" b="1" dirty="0">
                <a:solidFill>
                  <a:schemeClr val="tx1"/>
                </a:solidFill>
              </a:rPr>
              <a:t>Bahasa.</a:t>
            </a:r>
          </a:p>
        </p:txBody>
      </p:sp>
    </p:spTree>
    <p:extLst>
      <p:ext uri="{BB962C8B-B14F-4D97-AF65-F5344CB8AC3E}">
        <p14:creationId xmlns:p14="http://schemas.microsoft.com/office/powerpoint/2010/main" val="12160058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5EDFB1-B765-4F6F-8CA0-C078266FCD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699761"/>
          </a:xfrm>
        </p:spPr>
        <p:txBody>
          <a:bodyPr/>
          <a:lstStyle/>
          <a:p>
            <a:pPr algn="ctr"/>
            <a:r>
              <a:rPr lang="id-ID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TIDAK ILMIAH??? #1</a:t>
            </a:r>
            <a:endParaRPr lang="id-ID" dirty="0"/>
          </a:p>
        </p:txBody>
      </p:sp>
      <p:pic>
        <p:nvPicPr>
          <p:cNvPr id="27" name="Content Placeholder 26">
            <a:extLst>
              <a:ext uri="{FF2B5EF4-FFF2-40B4-BE49-F238E27FC236}">
                <a16:creationId xmlns:a16="http://schemas.microsoft.com/office/drawing/2014/main" id="{E3185B10-275C-4B0B-9D03-584FF8F7C2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328229" y="1826859"/>
            <a:ext cx="2627086" cy="3946144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A175C561-DBD5-4A3B-97CA-AB3A48E548EF}"/>
              </a:ext>
            </a:extLst>
          </p:cNvPr>
          <p:cNvGrpSpPr/>
          <p:nvPr/>
        </p:nvGrpSpPr>
        <p:grpSpPr>
          <a:xfrm>
            <a:off x="873455" y="2263589"/>
            <a:ext cx="5099711" cy="3071389"/>
            <a:chOff x="533401" y="1364577"/>
            <a:chExt cx="4072978" cy="3645105"/>
          </a:xfrm>
        </p:grpSpPr>
        <p:sp>
          <p:nvSpPr>
            <p:cNvPr id="7" name="AutoShape 5">
              <a:extLst>
                <a:ext uri="{FF2B5EF4-FFF2-40B4-BE49-F238E27FC236}">
                  <a16:creationId xmlns:a16="http://schemas.microsoft.com/office/drawing/2014/main" id="{61862FC6-8344-4165-87FF-D4ACE196149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3401" y="1364577"/>
              <a:ext cx="734455" cy="3645103"/>
            </a:xfrm>
            <a:prstGeom prst="roundRect">
              <a:avLst>
                <a:gd name="adj" fmla="val 16667"/>
              </a:avLst>
            </a:prstGeom>
            <a:solidFill>
              <a:srgbClr val="0099CC"/>
            </a:solidFill>
            <a:ln w="9525">
              <a:solidFill>
                <a:srgbClr val="FFFF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wordArtVert"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altLang="id-ID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METODE</a:t>
              </a:r>
              <a:endParaRPr kumimoji="0" lang="en-US" altLang="id-ID" sz="2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  <p:sp>
          <p:nvSpPr>
            <p:cNvPr id="8" name="AutoShape 6">
              <a:extLst>
                <a:ext uri="{FF2B5EF4-FFF2-40B4-BE49-F238E27FC236}">
                  <a16:creationId xmlns:a16="http://schemas.microsoft.com/office/drawing/2014/main" id="{B02C02CB-0070-493A-AD3D-8555727650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37677" y="1364579"/>
              <a:ext cx="1657111" cy="855712"/>
            </a:xfrm>
            <a:prstGeom prst="roundRect">
              <a:avLst>
                <a:gd name="adj" fmla="val 16667"/>
              </a:avLst>
            </a:prstGeom>
            <a:solidFill>
              <a:srgbClr val="A886E0"/>
            </a:solidFill>
            <a:ln w="9525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id-ID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RASIONAL</a:t>
              </a:r>
            </a:p>
          </p:txBody>
        </p:sp>
        <p:sp>
          <p:nvSpPr>
            <p:cNvPr id="9" name="AutoShape 7">
              <a:extLst>
                <a:ext uri="{FF2B5EF4-FFF2-40B4-BE49-F238E27FC236}">
                  <a16:creationId xmlns:a16="http://schemas.microsoft.com/office/drawing/2014/main" id="{1D0ECBF0-BBA9-486E-9870-8B10FC2C4C9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37676" y="2681814"/>
              <a:ext cx="1657111" cy="933171"/>
            </a:xfrm>
            <a:prstGeom prst="roundRect">
              <a:avLst>
                <a:gd name="adj" fmla="val 16667"/>
              </a:avLst>
            </a:prstGeom>
            <a:solidFill>
              <a:srgbClr val="FF0000"/>
            </a:solidFill>
            <a:ln w="9525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id-ID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EMPIRIS</a:t>
              </a:r>
            </a:p>
          </p:txBody>
        </p:sp>
        <p:sp>
          <p:nvSpPr>
            <p:cNvPr id="10" name="AutoShape 8">
              <a:extLst>
                <a:ext uri="{FF2B5EF4-FFF2-40B4-BE49-F238E27FC236}">
                  <a16:creationId xmlns:a16="http://schemas.microsoft.com/office/drawing/2014/main" id="{180BD114-1373-4D5B-B886-4F47F18E95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37676" y="3879881"/>
              <a:ext cx="1668703" cy="1129801"/>
            </a:xfrm>
            <a:prstGeom prst="roundRect">
              <a:avLst>
                <a:gd name="adj" fmla="val 16667"/>
              </a:avLst>
            </a:prstGeom>
            <a:solidFill>
              <a:srgbClr val="00FF00"/>
            </a:solidFill>
            <a:ln w="9525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id-ID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SISTEMATI</a:t>
              </a:r>
              <a:r>
                <a:rPr kumimoji="0" lang="id-ID" altLang="id-ID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S</a:t>
              </a:r>
              <a:endParaRPr kumimoji="0" lang="en-US" altLang="id-ID" sz="24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</p:grp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984247D9-F69E-4C39-8815-866DB3A47C7A}"/>
              </a:ext>
            </a:extLst>
          </p:cNvPr>
          <p:cNvCxnSpPr>
            <a:stCxn id="7" idx="3"/>
            <a:endCxn id="8" idx="1"/>
          </p:cNvCxnSpPr>
          <p:nvPr/>
        </p:nvCxnSpPr>
        <p:spPr>
          <a:xfrm flipV="1">
            <a:off x="1793054" y="2624105"/>
            <a:ext cx="2090757" cy="1175178"/>
          </a:xfrm>
          <a:prstGeom prst="straightConnector1">
            <a:avLst/>
          </a:prstGeom>
          <a:ln w="508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9B2FF7E3-C72D-43BF-9D5D-F9DB522B9845}"/>
              </a:ext>
            </a:extLst>
          </p:cNvPr>
          <p:cNvCxnSpPr>
            <a:cxnSpLocks/>
            <a:endCxn id="9" idx="1"/>
          </p:cNvCxnSpPr>
          <p:nvPr/>
        </p:nvCxnSpPr>
        <p:spPr>
          <a:xfrm flipV="1">
            <a:off x="1793053" y="3766649"/>
            <a:ext cx="2090757" cy="42478"/>
          </a:xfrm>
          <a:prstGeom prst="straightConnector1">
            <a:avLst/>
          </a:prstGeom>
          <a:ln w="508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0DB73EF6-635F-439E-B2F7-185053407D19}"/>
              </a:ext>
            </a:extLst>
          </p:cNvPr>
          <p:cNvCxnSpPr>
            <a:cxnSpLocks/>
            <a:stCxn id="7" idx="3"/>
            <a:endCxn id="10" idx="1"/>
          </p:cNvCxnSpPr>
          <p:nvPr/>
        </p:nvCxnSpPr>
        <p:spPr>
          <a:xfrm>
            <a:off x="1793054" y="3799283"/>
            <a:ext cx="2090756" cy="1059706"/>
          </a:xfrm>
          <a:prstGeom prst="straightConnector1">
            <a:avLst/>
          </a:prstGeom>
          <a:ln w="508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Picture 27">
            <a:extLst>
              <a:ext uri="{FF2B5EF4-FFF2-40B4-BE49-F238E27FC236}">
                <a16:creationId xmlns:a16="http://schemas.microsoft.com/office/drawing/2014/main" id="{23B4BA41-C259-4E13-B24D-DC416901E9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87546" y="1826858"/>
            <a:ext cx="2801254" cy="3946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45717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5EDFB1-B765-4F6F-8CA0-C078266FCD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699761"/>
          </a:xfrm>
        </p:spPr>
        <p:txBody>
          <a:bodyPr/>
          <a:lstStyle/>
          <a:p>
            <a:pPr algn="ctr"/>
            <a:r>
              <a:rPr lang="id-ID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TIDAK ILMIAH??? #2</a:t>
            </a:r>
            <a:endParaRPr lang="id-ID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A175C561-DBD5-4A3B-97CA-AB3A48E548EF}"/>
              </a:ext>
            </a:extLst>
          </p:cNvPr>
          <p:cNvGrpSpPr/>
          <p:nvPr/>
        </p:nvGrpSpPr>
        <p:grpSpPr>
          <a:xfrm>
            <a:off x="777921" y="2481956"/>
            <a:ext cx="5104262" cy="3071387"/>
            <a:chOff x="533401" y="1364579"/>
            <a:chExt cx="4076613" cy="3645103"/>
          </a:xfrm>
        </p:grpSpPr>
        <p:sp>
          <p:nvSpPr>
            <p:cNvPr id="7" name="AutoShape 5">
              <a:extLst>
                <a:ext uri="{FF2B5EF4-FFF2-40B4-BE49-F238E27FC236}">
                  <a16:creationId xmlns:a16="http://schemas.microsoft.com/office/drawing/2014/main" id="{61862FC6-8344-4165-87FF-D4ACE196149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3401" y="1364579"/>
              <a:ext cx="734455" cy="3645103"/>
            </a:xfrm>
            <a:prstGeom prst="roundRect">
              <a:avLst>
                <a:gd name="adj" fmla="val 16667"/>
              </a:avLst>
            </a:prstGeom>
            <a:solidFill>
              <a:srgbClr val="0099CC"/>
            </a:solidFill>
            <a:ln w="9525">
              <a:solidFill>
                <a:srgbClr val="FFFF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wordArtVert"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id-ID" altLang="id-ID" sz="2400" b="1" kern="0" dirty="0">
                  <a:solidFill>
                    <a:srgbClr val="FFFFFF"/>
                  </a:solidFill>
                  <a:latin typeface="Arial" panose="020B0604020202020204" pitchFamily="34" charset="0"/>
                </a:rPr>
                <a:t>DATA</a:t>
              </a:r>
              <a:endParaRPr kumimoji="0" lang="en-US" altLang="id-ID" sz="2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  <p:sp>
          <p:nvSpPr>
            <p:cNvPr id="8" name="AutoShape 6">
              <a:extLst>
                <a:ext uri="{FF2B5EF4-FFF2-40B4-BE49-F238E27FC236}">
                  <a16:creationId xmlns:a16="http://schemas.microsoft.com/office/drawing/2014/main" id="{B02C02CB-0070-493A-AD3D-8555727650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37677" y="1364579"/>
              <a:ext cx="1657111" cy="855712"/>
            </a:xfrm>
            <a:prstGeom prst="roundRect">
              <a:avLst>
                <a:gd name="adj" fmla="val 16667"/>
              </a:avLst>
            </a:prstGeom>
            <a:solidFill>
              <a:srgbClr val="A886E0"/>
            </a:solidFill>
            <a:ln w="9525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altLang="id-ID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VALID</a:t>
              </a:r>
              <a:endParaRPr kumimoji="0" lang="en-US" altLang="id-ID" sz="2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  <p:sp>
          <p:nvSpPr>
            <p:cNvPr id="9" name="AutoShape 7">
              <a:extLst>
                <a:ext uri="{FF2B5EF4-FFF2-40B4-BE49-F238E27FC236}">
                  <a16:creationId xmlns:a16="http://schemas.microsoft.com/office/drawing/2014/main" id="{1D0ECBF0-BBA9-486E-9870-8B10FC2C4C9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37676" y="2657197"/>
              <a:ext cx="1672338" cy="933171"/>
            </a:xfrm>
            <a:prstGeom prst="roundRect">
              <a:avLst>
                <a:gd name="adj" fmla="val 16667"/>
              </a:avLst>
            </a:prstGeom>
            <a:solidFill>
              <a:srgbClr val="FF0000"/>
            </a:solidFill>
            <a:ln w="9525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altLang="id-ID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RELIABEL</a:t>
              </a:r>
              <a:endParaRPr kumimoji="0" lang="en-US" altLang="id-ID" sz="2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  <p:sp>
          <p:nvSpPr>
            <p:cNvPr id="10" name="AutoShape 8">
              <a:extLst>
                <a:ext uri="{FF2B5EF4-FFF2-40B4-BE49-F238E27FC236}">
                  <a16:creationId xmlns:a16="http://schemas.microsoft.com/office/drawing/2014/main" id="{180BD114-1373-4D5B-B886-4F47F18E95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37676" y="3879881"/>
              <a:ext cx="1668703" cy="1129801"/>
            </a:xfrm>
            <a:prstGeom prst="roundRect">
              <a:avLst>
                <a:gd name="adj" fmla="val 16667"/>
              </a:avLst>
            </a:prstGeom>
            <a:solidFill>
              <a:srgbClr val="00FF00"/>
            </a:solidFill>
            <a:ln w="9525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id-ID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O</a:t>
              </a:r>
              <a:r>
                <a:rPr kumimoji="0" lang="id-ID" altLang="id-ID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BJEKTIF</a:t>
              </a:r>
              <a:endParaRPr kumimoji="0" lang="en-US" altLang="id-ID" sz="24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</p:grp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984247D9-F69E-4C39-8815-866DB3A47C7A}"/>
              </a:ext>
            </a:extLst>
          </p:cNvPr>
          <p:cNvCxnSpPr>
            <a:cxnSpLocks/>
            <a:stCxn id="7" idx="3"/>
            <a:endCxn id="8" idx="1"/>
          </p:cNvCxnSpPr>
          <p:nvPr/>
        </p:nvCxnSpPr>
        <p:spPr>
          <a:xfrm flipV="1">
            <a:off x="1697520" y="2842470"/>
            <a:ext cx="2090757" cy="1175180"/>
          </a:xfrm>
          <a:prstGeom prst="straightConnector1">
            <a:avLst/>
          </a:prstGeom>
          <a:ln w="508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9B2FF7E3-C72D-43BF-9D5D-F9DB522B9845}"/>
              </a:ext>
            </a:extLst>
          </p:cNvPr>
          <p:cNvCxnSpPr>
            <a:cxnSpLocks/>
            <a:endCxn id="9" idx="1"/>
          </p:cNvCxnSpPr>
          <p:nvPr/>
        </p:nvCxnSpPr>
        <p:spPr>
          <a:xfrm flipV="1">
            <a:off x="1727950" y="3964272"/>
            <a:ext cx="2060325" cy="42476"/>
          </a:xfrm>
          <a:prstGeom prst="straightConnector1">
            <a:avLst/>
          </a:prstGeom>
          <a:ln w="508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0DB73EF6-635F-439E-B2F7-185053407D19}"/>
              </a:ext>
            </a:extLst>
          </p:cNvPr>
          <p:cNvCxnSpPr>
            <a:cxnSpLocks/>
            <a:stCxn id="7" idx="3"/>
            <a:endCxn id="10" idx="1"/>
          </p:cNvCxnSpPr>
          <p:nvPr/>
        </p:nvCxnSpPr>
        <p:spPr>
          <a:xfrm>
            <a:off x="1697520" y="4017650"/>
            <a:ext cx="2090755" cy="1059704"/>
          </a:xfrm>
          <a:prstGeom prst="straightConnector1">
            <a:avLst/>
          </a:prstGeom>
          <a:ln w="508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FF074E6-E6A7-4D02-A0C8-6676806EC1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209731" y="1826860"/>
            <a:ext cx="2710742" cy="435010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A15BD5F-00B4-43AD-9130-04586CACC4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48718" y="1826859"/>
            <a:ext cx="2865777" cy="3905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59364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5EDFB1-B765-4F6F-8CA0-C078266FCD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699761"/>
          </a:xfrm>
        </p:spPr>
        <p:txBody>
          <a:bodyPr/>
          <a:lstStyle/>
          <a:p>
            <a:pPr algn="ctr"/>
            <a:r>
              <a:rPr lang="id-ID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TIDAK ILMIAH??? #3 </a:t>
            </a:r>
            <a:endParaRPr lang="id-ID" dirty="0"/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51892C8F-E0AC-44C7-A4F4-DBB2C55E6CDB}"/>
              </a:ext>
            </a:extLst>
          </p:cNvPr>
          <p:cNvGrpSpPr/>
          <p:nvPr/>
        </p:nvGrpSpPr>
        <p:grpSpPr>
          <a:xfrm>
            <a:off x="838201" y="2047165"/>
            <a:ext cx="6034218" cy="3219574"/>
            <a:chOff x="838201" y="2047165"/>
            <a:chExt cx="6034218" cy="3219574"/>
          </a:xfrm>
        </p:grpSpPr>
        <p:sp>
          <p:nvSpPr>
            <p:cNvPr id="7" name="AutoShape 5">
              <a:extLst>
                <a:ext uri="{FF2B5EF4-FFF2-40B4-BE49-F238E27FC236}">
                  <a16:creationId xmlns:a16="http://schemas.microsoft.com/office/drawing/2014/main" id="{61862FC6-8344-4165-87FF-D4ACE196149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38201" y="2047165"/>
              <a:ext cx="944340" cy="3219574"/>
            </a:xfrm>
            <a:prstGeom prst="roundRect">
              <a:avLst>
                <a:gd name="adj" fmla="val 16667"/>
              </a:avLst>
            </a:prstGeom>
            <a:solidFill>
              <a:srgbClr val="0099CC"/>
            </a:solidFill>
            <a:ln w="9525">
              <a:solidFill>
                <a:srgbClr val="FFFF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wordArtVert"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id-ID" altLang="id-ID" sz="2400" b="1" kern="0" dirty="0">
                  <a:solidFill>
                    <a:srgbClr val="FFFFFF"/>
                  </a:solidFill>
                  <a:latin typeface="Arial" panose="020B0604020202020204" pitchFamily="34" charset="0"/>
                </a:rPr>
                <a:t>TUJUAN</a:t>
              </a:r>
              <a:endParaRPr kumimoji="0" lang="en-US" altLang="id-ID" sz="2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  <p:sp>
          <p:nvSpPr>
            <p:cNvPr id="8" name="AutoShape 6">
              <a:extLst>
                <a:ext uri="{FF2B5EF4-FFF2-40B4-BE49-F238E27FC236}">
                  <a16:creationId xmlns:a16="http://schemas.microsoft.com/office/drawing/2014/main" id="{B02C02CB-0070-493A-AD3D-8555727650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29544" y="2047165"/>
              <a:ext cx="2942874" cy="755816"/>
            </a:xfrm>
            <a:prstGeom prst="roundRect">
              <a:avLst>
                <a:gd name="adj" fmla="val 16667"/>
              </a:avLst>
            </a:prstGeom>
            <a:solidFill>
              <a:srgbClr val="A886E0"/>
            </a:solidFill>
            <a:ln w="9525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altLang="id-ID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PENEMUAN</a:t>
              </a:r>
              <a:endParaRPr kumimoji="0" lang="en-US" altLang="id-ID" sz="2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  <p:sp>
          <p:nvSpPr>
            <p:cNvPr id="9" name="AutoShape 7">
              <a:extLst>
                <a:ext uri="{FF2B5EF4-FFF2-40B4-BE49-F238E27FC236}">
                  <a16:creationId xmlns:a16="http://schemas.microsoft.com/office/drawing/2014/main" id="{1D0ECBF0-BBA9-486E-9870-8B10FC2C4C9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35501" y="3212547"/>
              <a:ext cx="2936918" cy="824233"/>
            </a:xfrm>
            <a:prstGeom prst="roundRect">
              <a:avLst>
                <a:gd name="adj" fmla="val 16667"/>
              </a:avLst>
            </a:prstGeom>
            <a:solidFill>
              <a:srgbClr val="FF0000"/>
            </a:solidFill>
            <a:ln w="9525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altLang="id-ID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PEMBUKTIAN</a:t>
              </a:r>
              <a:endParaRPr kumimoji="0" lang="en-US" altLang="id-ID" sz="2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  <p:sp>
          <p:nvSpPr>
            <p:cNvPr id="10" name="AutoShape 8">
              <a:extLst>
                <a:ext uri="{FF2B5EF4-FFF2-40B4-BE49-F238E27FC236}">
                  <a16:creationId xmlns:a16="http://schemas.microsoft.com/office/drawing/2014/main" id="{180BD114-1373-4D5B-B886-4F47F18E95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29544" y="4268830"/>
              <a:ext cx="2942875" cy="997909"/>
            </a:xfrm>
            <a:prstGeom prst="roundRect">
              <a:avLst>
                <a:gd name="adj" fmla="val 16667"/>
              </a:avLst>
            </a:prstGeom>
            <a:solidFill>
              <a:srgbClr val="00FF00"/>
            </a:solidFill>
            <a:ln w="9525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id-ID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P</a:t>
              </a:r>
              <a:r>
                <a:rPr kumimoji="0" lang="id-ID" altLang="id-ID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ENGEMBANGAN</a:t>
              </a:r>
              <a:endParaRPr kumimoji="0" lang="en-US" altLang="id-ID" sz="24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  <p:cxnSp>
          <p:nvCxnSpPr>
            <p:cNvPr id="17" name="Straight Arrow Connector 16">
              <a:extLst>
                <a:ext uri="{FF2B5EF4-FFF2-40B4-BE49-F238E27FC236}">
                  <a16:creationId xmlns:a16="http://schemas.microsoft.com/office/drawing/2014/main" id="{984247D9-F69E-4C39-8815-866DB3A47C7A}"/>
                </a:ext>
              </a:extLst>
            </p:cNvPr>
            <p:cNvCxnSpPr>
              <a:cxnSpLocks/>
              <a:stCxn id="7" idx="3"/>
              <a:endCxn id="8" idx="1"/>
            </p:cNvCxnSpPr>
            <p:nvPr/>
          </p:nvCxnSpPr>
          <p:spPr>
            <a:xfrm flipV="1">
              <a:off x="1782541" y="2425073"/>
              <a:ext cx="2147003" cy="1231879"/>
            </a:xfrm>
            <a:prstGeom prst="straightConnector1">
              <a:avLst/>
            </a:prstGeom>
            <a:ln w="508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18">
              <a:extLst>
                <a:ext uri="{FF2B5EF4-FFF2-40B4-BE49-F238E27FC236}">
                  <a16:creationId xmlns:a16="http://schemas.microsoft.com/office/drawing/2014/main" id="{9B2FF7E3-C72D-43BF-9D5D-F9DB522B9845}"/>
                </a:ext>
              </a:extLst>
            </p:cNvPr>
            <p:cNvCxnSpPr>
              <a:cxnSpLocks/>
              <a:stCxn id="7" idx="3"/>
              <a:endCxn id="9" idx="1"/>
            </p:cNvCxnSpPr>
            <p:nvPr/>
          </p:nvCxnSpPr>
          <p:spPr>
            <a:xfrm flipV="1">
              <a:off x="1782541" y="3624664"/>
              <a:ext cx="2152960" cy="32288"/>
            </a:xfrm>
            <a:prstGeom prst="straightConnector1">
              <a:avLst/>
            </a:prstGeom>
            <a:ln w="508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Arrow Connector 20">
              <a:extLst>
                <a:ext uri="{FF2B5EF4-FFF2-40B4-BE49-F238E27FC236}">
                  <a16:creationId xmlns:a16="http://schemas.microsoft.com/office/drawing/2014/main" id="{0DB73EF6-635F-439E-B2F7-185053407D19}"/>
                </a:ext>
              </a:extLst>
            </p:cNvPr>
            <p:cNvCxnSpPr>
              <a:cxnSpLocks/>
              <a:stCxn id="7" idx="3"/>
              <a:endCxn id="10" idx="1"/>
            </p:cNvCxnSpPr>
            <p:nvPr/>
          </p:nvCxnSpPr>
          <p:spPr>
            <a:xfrm>
              <a:off x="1782541" y="3656952"/>
              <a:ext cx="2147003" cy="1110833"/>
            </a:xfrm>
            <a:prstGeom prst="straightConnector1">
              <a:avLst/>
            </a:prstGeom>
            <a:ln w="508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0" name="Picture 19">
            <a:extLst>
              <a:ext uri="{FF2B5EF4-FFF2-40B4-BE49-F238E27FC236}">
                <a16:creationId xmlns:a16="http://schemas.microsoft.com/office/drawing/2014/main" id="{2839C487-75EF-4EDB-8147-B1E8C4FAD0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2245" y="1614487"/>
            <a:ext cx="4926842" cy="4144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62464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5EDFB1-B765-4F6F-8CA0-C078266FCD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699761"/>
          </a:xfrm>
        </p:spPr>
        <p:txBody>
          <a:bodyPr/>
          <a:lstStyle/>
          <a:p>
            <a:pPr algn="ctr"/>
            <a:r>
              <a:rPr lang="id-ID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TIDAK ILMIAH??? #4</a:t>
            </a:r>
            <a:endParaRPr lang="id-ID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A175C561-DBD5-4A3B-97CA-AB3A48E548EF}"/>
              </a:ext>
            </a:extLst>
          </p:cNvPr>
          <p:cNvGrpSpPr/>
          <p:nvPr/>
        </p:nvGrpSpPr>
        <p:grpSpPr>
          <a:xfrm>
            <a:off x="928047" y="2222650"/>
            <a:ext cx="5876131" cy="3071387"/>
            <a:chOff x="533401" y="1364579"/>
            <a:chExt cx="4693080" cy="3645103"/>
          </a:xfrm>
        </p:grpSpPr>
        <p:sp>
          <p:nvSpPr>
            <p:cNvPr id="7" name="AutoShape 5">
              <a:extLst>
                <a:ext uri="{FF2B5EF4-FFF2-40B4-BE49-F238E27FC236}">
                  <a16:creationId xmlns:a16="http://schemas.microsoft.com/office/drawing/2014/main" id="{61862FC6-8344-4165-87FF-D4ACE196149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3401" y="1364579"/>
              <a:ext cx="734455" cy="3645103"/>
            </a:xfrm>
            <a:prstGeom prst="roundRect">
              <a:avLst>
                <a:gd name="adj" fmla="val 16667"/>
              </a:avLst>
            </a:prstGeom>
            <a:solidFill>
              <a:srgbClr val="0099CC"/>
            </a:solidFill>
            <a:ln w="9525">
              <a:solidFill>
                <a:srgbClr val="FFFF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wordArtVert"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id-ID" altLang="id-ID" sz="2400" b="1" kern="0" dirty="0">
                  <a:solidFill>
                    <a:srgbClr val="FFFFFF"/>
                  </a:solidFill>
                  <a:latin typeface="Arial" panose="020B0604020202020204" pitchFamily="34" charset="0"/>
                </a:rPr>
                <a:t>MANFAAT</a:t>
              </a:r>
              <a:endParaRPr kumimoji="0" lang="en-US" altLang="id-ID" sz="2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  <p:sp>
          <p:nvSpPr>
            <p:cNvPr id="8" name="AutoShape 6">
              <a:extLst>
                <a:ext uri="{FF2B5EF4-FFF2-40B4-BE49-F238E27FC236}">
                  <a16:creationId xmlns:a16="http://schemas.microsoft.com/office/drawing/2014/main" id="{B02C02CB-0070-493A-AD3D-8555727650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37676" y="1364579"/>
              <a:ext cx="2288804" cy="855712"/>
            </a:xfrm>
            <a:prstGeom prst="roundRect">
              <a:avLst>
                <a:gd name="adj" fmla="val 16667"/>
              </a:avLst>
            </a:prstGeom>
            <a:solidFill>
              <a:srgbClr val="A886E0"/>
            </a:solidFill>
            <a:ln w="9525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altLang="id-ID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MEMAHAMI </a:t>
              </a: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altLang="id-ID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MASALAH</a:t>
              </a:r>
              <a:endParaRPr kumimoji="0" lang="en-US" altLang="id-ID" sz="2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  <p:sp>
          <p:nvSpPr>
            <p:cNvPr id="9" name="AutoShape 7">
              <a:extLst>
                <a:ext uri="{FF2B5EF4-FFF2-40B4-BE49-F238E27FC236}">
                  <a16:creationId xmlns:a16="http://schemas.microsoft.com/office/drawing/2014/main" id="{1D0ECBF0-BBA9-486E-9870-8B10FC2C4C9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37676" y="2687992"/>
              <a:ext cx="2288804" cy="933171"/>
            </a:xfrm>
            <a:prstGeom prst="roundRect">
              <a:avLst>
                <a:gd name="adj" fmla="val 16667"/>
              </a:avLst>
            </a:prstGeom>
            <a:solidFill>
              <a:srgbClr val="FF0000"/>
            </a:solidFill>
            <a:ln w="9525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altLang="id-ID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MEMECAHKAN </a:t>
              </a: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altLang="id-ID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MASALAH</a:t>
              </a:r>
              <a:endParaRPr kumimoji="0" lang="en-US" altLang="id-ID" sz="2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  <p:sp>
          <p:nvSpPr>
            <p:cNvPr id="10" name="AutoShape 8">
              <a:extLst>
                <a:ext uri="{FF2B5EF4-FFF2-40B4-BE49-F238E27FC236}">
                  <a16:creationId xmlns:a16="http://schemas.microsoft.com/office/drawing/2014/main" id="{180BD114-1373-4D5B-B886-4F47F18E95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37676" y="3879880"/>
              <a:ext cx="2288805" cy="1129802"/>
            </a:xfrm>
            <a:prstGeom prst="roundRect">
              <a:avLst>
                <a:gd name="adj" fmla="val 16667"/>
              </a:avLst>
            </a:prstGeom>
            <a:solidFill>
              <a:srgbClr val="00FF00"/>
            </a:solidFill>
            <a:ln w="9525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id-ID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M</a:t>
              </a:r>
              <a:r>
                <a:rPr kumimoji="0" lang="id-ID" altLang="id-ID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ENGANTISIPASI </a:t>
              </a: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altLang="id-ID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MASALAH</a:t>
              </a:r>
              <a:endParaRPr kumimoji="0" lang="en-US" altLang="id-ID" sz="24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</p:grp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984247D9-F69E-4C39-8815-866DB3A47C7A}"/>
              </a:ext>
            </a:extLst>
          </p:cNvPr>
          <p:cNvCxnSpPr>
            <a:cxnSpLocks/>
            <a:stCxn id="7" idx="3"/>
            <a:endCxn id="8" idx="1"/>
          </p:cNvCxnSpPr>
          <p:nvPr/>
        </p:nvCxnSpPr>
        <p:spPr>
          <a:xfrm flipV="1">
            <a:off x="1847646" y="2583164"/>
            <a:ext cx="2090756" cy="1175180"/>
          </a:xfrm>
          <a:prstGeom prst="straightConnector1">
            <a:avLst/>
          </a:prstGeom>
          <a:ln w="508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9B2FF7E3-C72D-43BF-9D5D-F9DB522B9845}"/>
              </a:ext>
            </a:extLst>
          </p:cNvPr>
          <p:cNvCxnSpPr>
            <a:cxnSpLocks/>
            <a:endCxn id="9" idx="1"/>
          </p:cNvCxnSpPr>
          <p:nvPr/>
        </p:nvCxnSpPr>
        <p:spPr>
          <a:xfrm flipV="1">
            <a:off x="1847646" y="3730914"/>
            <a:ext cx="2090756" cy="42476"/>
          </a:xfrm>
          <a:prstGeom prst="straightConnector1">
            <a:avLst/>
          </a:prstGeom>
          <a:ln w="508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0DB73EF6-635F-439E-B2F7-185053407D19}"/>
              </a:ext>
            </a:extLst>
          </p:cNvPr>
          <p:cNvCxnSpPr>
            <a:cxnSpLocks/>
            <a:stCxn id="7" idx="3"/>
            <a:endCxn id="10" idx="1"/>
          </p:cNvCxnSpPr>
          <p:nvPr/>
        </p:nvCxnSpPr>
        <p:spPr>
          <a:xfrm>
            <a:off x="1847646" y="3758344"/>
            <a:ext cx="2090756" cy="1059704"/>
          </a:xfrm>
          <a:prstGeom prst="straightConnector1">
            <a:avLst/>
          </a:prstGeom>
          <a:ln w="508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Picture 21">
            <a:extLst>
              <a:ext uri="{FF2B5EF4-FFF2-40B4-BE49-F238E27FC236}">
                <a16:creationId xmlns:a16="http://schemas.microsoft.com/office/drawing/2014/main" id="{88A5C0FE-B5EA-4D84-A7CA-A754A71BE6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87654" y="1746912"/>
            <a:ext cx="4844954" cy="4067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93508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5EDFB1-B765-4F6F-8CA0-C078266FCD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699761"/>
          </a:xfrm>
        </p:spPr>
        <p:txBody>
          <a:bodyPr/>
          <a:lstStyle/>
          <a:p>
            <a:pPr algn="ctr"/>
            <a:r>
              <a:rPr lang="id-ID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ORIGINALITAS &amp; NOVELTY???</a:t>
            </a:r>
            <a:endParaRPr lang="id-ID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A175C561-DBD5-4A3B-97CA-AB3A48E548EF}"/>
              </a:ext>
            </a:extLst>
          </p:cNvPr>
          <p:cNvGrpSpPr/>
          <p:nvPr/>
        </p:nvGrpSpPr>
        <p:grpSpPr>
          <a:xfrm>
            <a:off x="736979" y="1717668"/>
            <a:ext cx="6012009" cy="3981621"/>
            <a:chOff x="380801" y="1332170"/>
            <a:chExt cx="4801601" cy="4725363"/>
          </a:xfrm>
        </p:grpSpPr>
        <p:sp>
          <p:nvSpPr>
            <p:cNvPr id="7" name="AutoShape 5">
              <a:extLst>
                <a:ext uri="{FF2B5EF4-FFF2-40B4-BE49-F238E27FC236}">
                  <a16:creationId xmlns:a16="http://schemas.microsoft.com/office/drawing/2014/main" id="{61862FC6-8344-4165-87FF-D4ACE196149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0801" y="1364579"/>
              <a:ext cx="887055" cy="4692954"/>
            </a:xfrm>
            <a:prstGeom prst="roundRect">
              <a:avLst>
                <a:gd name="adj" fmla="val 16667"/>
              </a:avLst>
            </a:prstGeom>
            <a:solidFill>
              <a:srgbClr val="0099CC"/>
            </a:solidFill>
            <a:ln w="9525">
              <a:solidFill>
                <a:srgbClr val="FFFF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wordArtVert"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id-ID" altLang="id-ID" sz="1800" b="1" kern="0" dirty="0">
                  <a:solidFill>
                    <a:srgbClr val="FFFFFF"/>
                  </a:solidFill>
                  <a:latin typeface="Arial" panose="020B0604020202020204" pitchFamily="34" charset="0"/>
                </a:rPr>
                <a:t>ORIGINALITAS</a:t>
              </a: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altLang="id-ID" sz="18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&amp;</a:t>
              </a: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id-ID" altLang="id-ID" sz="1800" b="1" kern="0" dirty="0">
                  <a:solidFill>
                    <a:srgbClr val="FFFFFF"/>
                  </a:solidFill>
                  <a:latin typeface="Arial" panose="020B0604020202020204" pitchFamily="34" charset="0"/>
                </a:rPr>
                <a:t>NOVELTY</a:t>
              </a:r>
              <a:endParaRPr kumimoji="0" lang="en-US" altLang="id-ID" sz="1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  <p:sp>
          <p:nvSpPr>
            <p:cNvPr id="8" name="AutoShape 6">
              <a:extLst>
                <a:ext uri="{FF2B5EF4-FFF2-40B4-BE49-F238E27FC236}">
                  <a16:creationId xmlns:a16="http://schemas.microsoft.com/office/drawing/2014/main" id="{B02C02CB-0070-493A-AD3D-8555727650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39577" y="1332170"/>
              <a:ext cx="2288804" cy="855712"/>
            </a:xfrm>
            <a:prstGeom prst="roundRect">
              <a:avLst>
                <a:gd name="adj" fmla="val 16667"/>
              </a:avLst>
            </a:prstGeom>
            <a:solidFill>
              <a:srgbClr val="A886E0"/>
            </a:solidFill>
            <a:ln w="9525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altLang="id-ID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IDE</a:t>
              </a:r>
              <a:endParaRPr kumimoji="0" lang="en-US" altLang="id-ID" sz="2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  <p:sp>
          <p:nvSpPr>
            <p:cNvPr id="9" name="AutoShape 7">
              <a:extLst>
                <a:ext uri="{FF2B5EF4-FFF2-40B4-BE49-F238E27FC236}">
                  <a16:creationId xmlns:a16="http://schemas.microsoft.com/office/drawing/2014/main" id="{1D0ECBF0-BBA9-486E-9870-8B10FC2C4C9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39576" y="3232973"/>
              <a:ext cx="2342826" cy="933171"/>
            </a:xfrm>
            <a:prstGeom prst="roundRect">
              <a:avLst>
                <a:gd name="adj" fmla="val 16667"/>
              </a:avLst>
            </a:prstGeom>
            <a:solidFill>
              <a:srgbClr val="FF0000"/>
            </a:solidFill>
            <a:ln w="9525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altLang="id-ID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DATA</a:t>
              </a:r>
              <a:endParaRPr kumimoji="0" lang="en-US" altLang="id-ID" sz="2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  <p:sp>
          <p:nvSpPr>
            <p:cNvPr id="10" name="AutoShape 8">
              <a:extLst>
                <a:ext uri="{FF2B5EF4-FFF2-40B4-BE49-F238E27FC236}">
                  <a16:creationId xmlns:a16="http://schemas.microsoft.com/office/drawing/2014/main" id="{180BD114-1373-4D5B-B886-4F47F18E95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39576" y="4927731"/>
              <a:ext cx="2288805" cy="1129802"/>
            </a:xfrm>
            <a:prstGeom prst="roundRect">
              <a:avLst>
                <a:gd name="adj" fmla="val 16667"/>
              </a:avLst>
            </a:prstGeom>
            <a:solidFill>
              <a:srgbClr val="00FF00"/>
            </a:solidFill>
            <a:ln w="9525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id-ID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M</a:t>
              </a:r>
              <a:r>
                <a:rPr kumimoji="0" lang="id-ID" altLang="id-ID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ETODE</a:t>
              </a:r>
              <a:endParaRPr kumimoji="0" lang="en-US" altLang="id-ID" sz="24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</p:grp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984247D9-F69E-4C39-8815-866DB3A47C7A}"/>
              </a:ext>
            </a:extLst>
          </p:cNvPr>
          <p:cNvCxnSpPr>
            <a:cxnSpLocks/>
            <a:stCxn id="7" idx="3"/>
            <a:endCxn id="8" idx="1"/>
          </p:cNvCxnSpPr>
          <p:nvPr/>
        </p:nvCxnSpPr>
        <p:spPr>
          <a:xfrm flipV="1">
            <a:off x="1847647" y="2078182"/>
            <a:ext cx="1967927" cy="1643951"/>
          </a:xfrm>
          <a:prstGeom prst="straightConnector1">
            <a:avLst/>
          </a:prstGeom>
          <a:ln w="508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9B2FF7E3-C72D-43BF-9D5D-F9DB522B9845}"/>
              </a:ext>
            </a:extLst>
          </p:cNvPr>
          <p:cNvCxnSpPr>
            <a:cxnSpLocks/>
            <a:endCxn id="9" idx="1"/>
          </p:cNvCxnSpPr>
          <p:nvPr/>
        </p:nvCxnSpPr>
        <p:spPr>
          <a:xfrm flipV="1">
            <a:off x="1792456" y="3712445"/>
            <a:ext cx="2023116" cy="42476"/>
          </a:xfrm>
          <a:prstGeom prst="straightConnector1">
            <a:avLst/>
          </a:prstGeom>
          <a:ln w="508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0DB73EF6-635F-439E-B2F7-185053407D19}"/>
              </a:ext>
            </a:extLst>
          </p:cNvPr>
          <p:cNvCxnSpPr>
            <a:cxnSpLocks/>
            <a:stCxn id="7" idx="3"/>
            <a:endCxn id="10" idx="1"/>
          </p:cNvCxnSpPr>
          <p:nvPr/>
        </p:nvCxnSpPr>
        <p:spPr>
          <a:xfrm>
            <a:off x="1847647" y="3722133"/>
            <a:ext cx="1967925" cy="1501167"/>
          </a:xfrm>
          <a:prstGeom prst="straightConnector1">
            <a:avLst/>
          </a:prstGeom>
          <a:ln w="508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Picture 19">
            <a:extLst>
              <a:ext uri="{FF2B5EF4-FFF2-40B4-BE49-F238E27FC236}">
                <a16:creationId xmlns:a16="http://schemas.microsoft.com/office/drawing/2014/main" id="{2839C487-75EF-4EDB-8147-B1E8C4FAD0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2245" y="1614487"/>
            <a:ext cx="4926842" cy="4144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6728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5EDFB1-B765-4F6F-8CA0-C078266FCD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7587" y="725278"/>
            <a:ext cx="10515600" cy="699761"/>
          </a:xfrm>
        </p:spPr>
        <p:txBody>
          <a:bodyPr/>
          <a:lstStyle/>
          <a:p>
            <a:pPr algn="ctr"/>
            <a:r>
              <a:rPr lang="id-ID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RESEARCH MISS CONDUCT</a:t>
            </a:r>
            <a:endParaRPr lang="id-ID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A175C561-DBD5-4A3B-97CA-AB3A48E548EF}"/>
              </a:ext>
            </a:extLst>
          </p:cNvPr>
          <p:cNvGrpSpPr/>
          <p:nvPr/>
        </p:nvGrpSpPr>
        <p:grpSpPr>
          <a:xfrm>
            <a:off x="736979" y="1717668"/>
            <a:ext cx="6012009" cy="3981621"/>
            <a:chOff x="380801" y="1332170"/>
            <a:chExt cx="4801601" cy="4725363"/>
          </a:xfrm>
        </p:grpSpPr>
        <p:sp>
          <p:nvSpPr>
            <p:cNvPr id="7" name="AutoShape 5">
              <a:extLst>
                <a:ext uri="{FF2B5EF4-FFF2-40B4-BE49-F238E27FC236}">
                  <a16:creationId xmlns:a16="http://schemas.microsoft.com/office/drawing/2014/main" id="{61862FC6-8344-4165-87FF-D4ACE196149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0801" y="1364579"/>
              <a:ext cx="887055" cy="4692954"/>
            </a:xfrm>
            <a:prstGeom prst="roundRect">
              <a:avLst>
                <a:gd name="adj" fmla="val 16667"/>
              </a:avLst>
            </a:prstGeom>
            <a:solidFill>
              <a:srgbClr val="0099CC"/>
            </a:solidFill>
            <a:ln w="9525">
              <a:solidFill>
                <a:srgbClr val="FFFF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wordArtVert"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altLang="id-ID" sz="18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RESEARCH </a:t>
              </a: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altLang="id-ID" sz="18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MISS </a:t>
              </a: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id-ID" altLang="id-ID" sz="1800" b="1" kern="0" dirty="0">
                  <a:solidFill>
                    <a:srgbClr val="FFFFFF"/>
                  </a:solidFill>
                  <a:latin typeface="Arial" panose="020B0604020202020204" pitchFamily="34" charset="0"/>
                </a:rPr>
                <a:t>CONDUCT</a:t>
              </a:r>
              <a:endParaRPr kumimoji="0" lang="en-US" altLang="id-ID" sz="1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  <p:sp>
          <p:nvSpPr>
            <p:cNvPr id="8" name="AutoShape 6">
              <a:extLst>
                <a:ext uri="{FF2B5EF4-FFF2-40B4-BE49-F238E27FC236}">
                  <a16:creationId xmlns:a16="http://schemas.microsoft.com/office/drawing/2014/main" id="{B02C02CB-0070-493A-AD3D-8555727650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39577" y="1332170"/>
              <a:ext cx="2288804" cy="855712"/>
            </a:xfrm>
            <a:prstGeom prst="roundRect">
              <a:avLst>
                <a:gd name="adj" fmla="val 16667"/>
              </a:avLst>
            </a:prstGeom>
            <a:solidFill>
              <a:srgbClr val="A886E0"/>
            </a:solidFill>
            <a:ln w="9525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altLang="id-ID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FABRICATION</a:t>
              </a:r>
              <a:endParaRPr kumimoji="0" lang="en-US" altLang="id-ID" sz="2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  <p:sp>
          <p:nvSpPr>
            <p:cNvPr id="9" name="AutoShape 7">
              <a:extLst>
                <a:ext uri="{FF2B5EF4-FFF2-40B4-BE49-F238E27FC236}">
                  <a16:creationId xmlns:a16="http://schemas.microsoft.com/office/drawing/2014/main" id="{1D0ECBF0-BBA9-486E-9870-8B10FC2C4C9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39576" y="3232973"/>
              <a:ext cx="2342826" cy="933171"/>
            </a:xfrm>
            <a:prstGeom prst="roundRect">
              <a:avLst>
                <a:gd name="adj" fmla="val 16667"/>
              </a:avLst>
            </a:prstGeom>
            <a:solidFill>
              <a:srgbClr val="FF0000"/>
            </a:solidFill>
            <a:ln w="9525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altLang="id-ID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FALSIFICATION</a:t>
              </a:r>
              <a:endParaRPr kumimoji="0" lang="en-US" altLang="id-ID" sz="2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  <p:sp>
          <p:nvSpPr>
            <p:cNvPr id="10" name="AutoShape 8">
              <a:extLst>
                <a:ext uri="{FF2B5EF4-FFF2-40B4-BE49-F238E27FC236}">
                  <a16:creationId xmlns:a16="http://schemas.microsoft.com/office/drawing/2014/main" id="{180BD114-1373-4D5B-B886-4F47F18E95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39576" y="4927731"/>
              <a:ext cx="2288805" cy="1129802"/>
            </a:xfrm>
            <a:prstGeom prst="roundRect">
              <a:avLst>
                <a:gd name="adj" fmla="val 16667"/>
              </a:avLst>
            </a:prstGeom>
            <a:solidFill>
              <a:srgbClr val="00FF00"/>
            </a:solidFill>
            <a:ln w="9525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id-ID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P</a:t>
              </a:r>
              <a:r>
                <a:rPr kumimoji="0" lang="id-ID" altLang="id-ID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LAGIARISM</a:t>
              </a:r>
              <a:endParaRPr kumimoji="0" lang="en-US" altLang="id-ID" sz="24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</p:grp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984247D9-F69E-4C39-8815-866DB3A47C7A}"/>
              </a:ext>
            </a:extLst>
          </p:cNvPr>
          <p:cNvCxnSpPr>
            <a:cxnSpLocks/>
            <a:stCxn id="7" idx="3"/>
            <a:endCxn id="8" idx="1"/>
          </p:cNvCxnSpPr>
          <p:nvPr/>
        </p:nvCxnSpPr>
        <p:spPr>
          <a:xfrm flipV="1">
            <a:off x="1847647" y="2078182"/>
            <a:ext cx="1967927" cy="1643951"/>
          </a:xfrm>
          <a:prstGeom prst="straightConnector1">
            <a:avLst/>
          </a:prstGeom>
          <a:ln w="508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9B2FF7E3-C72D-43BF-9D5D-F9DB522B9845}"/>
              </a:ext>
            </a:extLst>
          </p:cNvPr>
          <p:cNvCxnSpPr>
            <a:cxnSpLocks/>
            <a:endCxn id="9" idx="1"/>
          </p:cNvCxnSpPr>
          <p:nvPr/>
        </p:nvCxnSpPr>
        <p:spPr>
          <a:xfrm flipV="1">
            <a:off x="1792456" y="3712445"/>
            <a:ext cx="2023116" cy="42476"/>
          </a:xfrm>
          <a:prstGeom prst="straightConnector1">
            <a:avLst/>
          </a:prstGeom>
          <a:ln w="508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0DB73EF6-635F-439E-B2F7-185053407D19}"/>
              </a:ext>
            </a:extLst>
          </p:cNvPr>
          <p:cNvCxnSpPr>
            <a:cxnSpLocks/>
            <a:stCxn id="7" idx="3"/>
            <a:endCxn id="10" idx="1"/>
          </p:cNvCxnSpPr>
          <p:nvPr/>
        </p:nvCxnSpPr>
        <p:spPr>
          <a:xfrm>
            <a:off x="1847647" y="3722133"/>
            <a:ext cx="1967925" cy="1501167"/>
          </a:xfrm>
          <a:prstGeom prst="straightConnector1">
            <a:avLst/>
          </a:prstGeom>
          <a:ln w="508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9178CF58-6A99-4E29-9E11-83A13FF614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74006" y="1614487"/>
            <a:ext cx="5036024" cy="4084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34112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1783D6-BF8D-4AE2-9BDD-7BC147B08B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697387"/>
          </a:xfrm>
        </p:spPr>
        <p:txBody>
          <a:bodyPr/>
          <a:lstStyle/>
          <a:p>
            <a:pPr algn="ctr"/>
            <a:r>
              <a:rPr lang="id-ID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GAYA SELINGKUNG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CB8491-6A11-4972-874E-97A274EFC5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307" y="1273321"/>
            <a:ext cx="11729493" cy="4903642"/>
          </a:xfrm>
          <a:ln>
            <a:noFill/>
          </a:ln>
        </p:spPr>
        <p:txBody>
          <a:bodyPr/>
          <a:lstStyle/>
          <a:p>
            <a:pPr marL="0" indent="0">
              <a:buNone/>
            </a:pPr>
            <a:r>
              <a:rPr lang="id-ID" b="1" dirty="0"/>
              <a:t>#1 About the Journal</a:t>
            </a:r>
          </a:p>
          <a:p>
            <a:pPr marL="514350" indent="-514350">
              <a:buAutoNum type="alphaLcPeriod"/>
            </a:pPr>
            <a:r>
              <a:rPr lang="id-ID" dirty="0"/>
              <a:t>Tujuan &amp; Ruang Lingkup.</a:t>
            </a:r>
          </a:p>
          <a:p>
            <a:pPr marL="514350" indent="-514350">
              <a:buAutoNum type="alphaLcPeriod"/>
            </a:pPr>
            <a:r>
              <a:rPr lang="id-ID" dirty="0"/>
              <a:t>Indeksasi.</a:t>
            </a:r>
          </a:p>
          <a:p>
            <a:pPr marL="514350" indent="-514350">
              <a:buAutoNum type="alphaLcPeriod"/>
            </a:pPr>
            <a:r>
              <a:rPr lang="id-ID" dirty="0"/>
              <a:t>Jenis artikel yang diterima.</a:t>
            </a:r>
          </a:p>
          <a:p>
            <a:pPr marL="514350" indent="-514350">
              <a:buAutoNum type="alphaLcPeriod"/>
            </a:pPr>
            <a:r>
              <a:rPr lang="id-ID" dirty="0"/>
              <a:t>Pembaca dari jurnal.</a:t>
            </a:r>
          </a:p>
          <a:p>
            <a:pPr marL="514350" indent="-514350">
              <a:buAutoNum type="alphaLcPeriod"/>
            </a:pPr>
            <a:r>
              <a:rPr lang="id-ID" dirty="0"/>
              <a:t>Topik terbaru.</a:t>
            </a:r>
          </a:p>
          <a:p>
            <a:pPr marL="514350" indent="-514350">
              <a:buAutoNum type="alphaLcPeriod"/>
            </a:pPr>
            <a:r>
              <a:rPr lang="id-ID" dirty="0"/>
              <a:t>CiteScore &amp; Impact Factor</a:t>
            </a:r>
          </a:p>
          <a:p>
            <a:pPr marL="514350" indent="-514350">
              <a:buAutoNum type="alphaLcPeriod"/>
            </a:pPr>
            <a:endParaRPr lang="id-ID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94C859A-F8B7-48DD-9EE1-92EDEAA915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2124" y="1378424"/>
            <a:ext cx="3439235" cy="18697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D07066F-0C92-494C-BBC0-492CAC0CA6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97839" y="1378424"/>
            <a:ext cx="3343701" cy="1869743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2ECBD667-6A86-47FC-84AE-099E2C8B8B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22124" y="3353270"/>
            <a:ext cx="5677469" cy="2823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44651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1783D6-BF8D-4AE2-9BDD-7BC147B08B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697387"/>
          </a:xfrm>
        </p:spPr>
        <p:txBody>
          <a:bodyPr/>
          <a:lstStyle/>
          <a:p>
            <a:pPr algn="ctr"/>
            <a:r>
              <a:rPr lang="id-ID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GAYA SELINGKUNG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CB8491-6A11-4972-874E-97A274EFC5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307" y="1273321"/>
            <a:ext cx="11729493" cy="4903642"/>
          </a:xfrm>
          <a:ln>
            <a:noFill/>
          </a:ln>
        </p:spPr>
        <p:txBody>
          <a:bodyPr/>
          <a:lstStyle/>
          <a:p>
            <a:pPr marL="0" indent="0">
              <a:buNone/>
            </a:pPr>
            <a:r>
              <a:rPr lang="id-ID" b="1" dirty="0"/>
              <a:t>#2 Guide for Authors</a:t>
            </a:r>
          </a:p>
          <a:p>
            <a:pPr marL="514350" indent="-514350">
              <a:buAutoNum type="alphaLcPeriod"/>
            </a:pPr>
            <a:r>
              <a:rPr lang="id-ID" dirty="0"/>
              <a:t>Cara penulisan naskah.</a:t>
            </a:r>
          </a:p>
          <a:p>
            <a:pPr marL="514350" indent="-514350">
              <a:buAutoNum type="alphaLcPeriod"/>
            </a:pPr>
            <a:r>
              <a:rPr lang="id-ID" dirty="0"/>
              <a:t>Layout naskah.</a:t>
            </a:r>
          </a:p>
          <a:p>
            <a:pPr marL="514350" indent="-514350">
              <a:buAutoNum type="alphaLcPeriod"/>
            </a:pPr>
            <a:r>
              <a:rPr lang="id-ID" dirty="0"/>
              <a:t>Jumlah halaman naskah.</a:t>
            </a:r>
          </a:p>
          <a:p>
            <a:pPr marL="514350" indent="-514350">
              <a:buAutoNum type="alphaLcPeriod"/>
            </a:pPr>
            <a:r>
              <a:rPr lang="id-ID" dirty="0"/>
              <a:t>Sitasi &amp; Daftar Pustaka.</a:t>
            </a:r>
          </a:p>
          <a:p>
            <a:pPr marL="514350" indent="-514350">
              <a:buAutoNum type="alphaLcPeriod"/>
            </a:pPr>
            <a:r>
              <a:rPr lang="id-ID" dirty="0"/>
              <a:t>Tabel &amp; Gambar.</a:t>
            </a:r>
          </a:p>
          <a:p>
            <a:pPr marL="514350" indent="-514350">
              <a:buAutoNum type="alphaLcPeriod"/>
            </a:pPr>
            <a:endParaRPr lang="id-ID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A84F96C-3119-468A-A5CB-2BC19D513F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1875" y="1378424"/>
            <a:ext cx="7397086" cy="4408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34668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1783D6-BF8D-4AE2-9BDD-7BC147B08B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697387"/>
          </a:xfrm>
        </p:spPr>
        <p:txBody>
          <a:bodyPr/>
          <a:lstStyle/>
          <a:p>
            <a:pPr algn="ctr"/>
            <a:r>
              <a:rPr lang="id-ID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GAYA SELINGKUNG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CB8491-6A11-4972-874E-97A274EFC5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307" y="1273321"/>
            <a:ext cx="11729493" cy="4903642"/>
          </a:xfrm>
          <a:ln>
            <a:noFill/>
          </a:ln>
        </p:spPr>
        <p:txBody>
          <a:bodyPr/>
          <a:lstStyle/>
          <a:p>
            <a:pPr marL="0" indent="0">
              <a:buNone/>
            </a:pPr>
            <a:r>
              <a:rPr lang="id-ID" b="1" dirty="0"/>
              <a:t>#3 Article Structure</a:t>
            </a:r>
          </a:p>
          <a:p>
            <a:pPr marL="514350" indent="-514350">
              <a:buAutoNum type="alphaLcPeriod"/>
            </a:pPr>
            <a:r>
              <a:rPr lang="en-US" dirty="0" err="1"/>
              <a:t>Titl</a:t>
            </a:r>
            <a:r>
              <a:rPr lang="id-ID" dirty="0"/>
              <a:t>e</a:t>
            </a:r>
          </a:p>
          <a:p>
            <a:pPr marL="514350" indent="-514350">
              <a:buAutoNum type="alphaLcPeriod"/>
            </a:pPr>
            <a:r>
              <a:rPr lang="en-US" dirty="0"/>
              <a:t>Authors dan Affiliation</a:t>
            </a:r>
            <a:endParaRPr lang="id-ID" dirty="0"/>
          </a:p>
          <a:p>
            <a:pPr marL="514350" indent="-514350">
              <a:buAutoNum type="alphaLcPeriod" startAt="3"/>
            </a:pPr>
            <a:r>
              <a:rPr lang="en-US" dirty="0"/>
              <a:t>Abstract</a:t>
            </a:r>
            <a:endParaRPr lang="id-ID" dirty="0"/>
          </a:p>
          <a:p>
            <a:pPr marL="514350" indent="-514350">
              <a:buAutoNum type="alphaLcPeriod" startAt="4"/>
            </a:pPr>
            <a:r>
              <a:rPr lang="en-US" dirty="0"/>
              <a:t>Key Word</a:t>
            </a:r>
            <a:r>
              <a:rPr lang="id-ID" dirty="0"/>
              <a:t>s</a:t>
            </a:r>
          </a:p>
          <a:p>
            <a:pPr marL="514350" indent="-514350">
              <a:buAutoNum type="alphaLcPeriod" startAt="4"/>
            </a:pPr>
            <a:r>
              <a:rPr lang="en-US" dirty="0"/>
              <a:t>Main Text </a:t>
            </a:r>
            <a:r>
              <a:rPr lang="en-US" b="1" dirty="0"/>
              <a:t>(IMRAD)</a:t>
            </a:r>
            <a:endParaRPr lang="id-ID" b="1" dirty="0"/>
          </a:p>
          <a:p>
            <a:pPr marL="0" indent="0">
              <a:buNone/>
            </a:pPr>
            <a:r>
              <a:rPr lang="id-ID" dirty="0"/>
              <a:t>	</a:t>
            </a:r>
            <a:r>
              <a:rPr lang="en-US" dirty="0"/>
              <a:t>* Introduction</a:t>
            </a:r>
            <a:r>
              <a:rPr lang="id-ID" dirty="0"/>
              <a:t> (Pendahuluan)</a:t>
            </a:r>
          </a:p>
          <a:p>
            <a:pPr marL="0" indent="0">
              <a:buNone/>
            </a:pPr>
            <a:r>
              <a:rPr lang="en-US" dirty="0"/>
              <a:t>	* Method</a:t>
            </a:r>
            <a:r>
              <a:rPr lang="id-ID" dirty="0"/>
              <a:t>s</a:t>
            </a:r>
            <a:r>
              <a:rPr lang="en-US" dirty="0"/>
              <a:t> </a:t>
            </a:r>
            <a:r>
              <a:rPr lang="id-ID" dirty="0"/>
              <a:t>or </a:t>
            </a:r>
            <a:r>
              <a:rPr lang="en-US" dirty="0"/>
              <a:t>Material</a:t>
            </a:r>
            <a:r>
              <a:rPr lang="id-ID" dirty="0"/>
              <a:t>s (Metode)</a:t>
            </a:r>
          </a:p>
          <a:p>
            <a:pPr marL="0" indent="0">
              <a:buNone/>
            </a:pPr>
            <a:r>
              <a:rPr lang="en-US" dirty="0"/>
              <a:t>	* Result</a:t>
            </a:r>
            <a:r>
              <a:rPr lang="id-ID" dirty="0"/>
              <a:t> (Hasil)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7AD4DF1-1564-4671-863A-60F1C99E6F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6084" y="1378424"/>
            <a:ext cx="5472752" cy="4206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52925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1783D6-BF8D-4AE2-9BDD-7BC147B08B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697387"/>
          </a:xfrm>
        </p:spPr>
        <p:txBody>
          <a:bodyPr/>
          <a:lstStyle/>
          <a:p>
            <a:pPr algn="ctr"/>
            <a:r>
              <a:rPr lang="id-ID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GAYA SELINGKUNG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CB8491-6A11-4972-874E-97A274EFC5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307" y="1273321"/>
            <a:ext cx="11729493" cy="4903642"/>
          </a:xfrm>
          <a:ln>
            <a:noFill/>
          </a:ln>
        </p:spPr>
        <p:txBody>
          <a:bodyPr/>
          <a:lstStyle/>
          <a:p>
            <a:pPr marL="0" indent="0">
              <a:buNone/>
            </a:pPr>
            <a:r>
              <a:rPr lang="en-US" dirty="0"/>
              <a:t>	* Discussion</a:t>
            </a:r>
            <a:r>
              <a:rPr lang="id-ID" dirty="0"/>
              <a:t> (Pembahasan) &gt;&gt;&gt;&gt;&gt; Makna dari temuan</a:t>
            </a:r>
          </a:p>
          <a:p>
            <a:pPr marL="0" indent="0">
              <a:buNone/>
              <a:tabLst>
                <a:tab pos="900113" algn="l"/>
              </a:tabLst>
            </a:pPr>
            <a:r>
              <a:rPr lang="id-ID" dirty="0"/>
              <a:t>	</a:t>
            </a:r>
            <a:r>
              <a:rPr lang="en-US" dirty="0"/>
              <a:t>* Conclusions</a:t>
            </a:r>
            <a:r>
              <a:rPr lang="id-ID" dirty="0"/>
              <a:t> (Simpulan) &gt;&gt;&gt;&gt;&gt;Jawaban pertanyaan penelitian</a:t>
            </a:r>
          </a:p>
          <a:p>
            <a:pPr marL="0" indent="0">
              <a:buNone/>
              <a:tabLst>
                <a:tab pos="900113" algn="l"/>
              </a:tabLst>
            </a:pPr>
            <a:r>
              <a:rPr lang="en-US" dirty="0"/>
              <a:t>	* </a:t>
            </a:r>
            <a:r>
              <a:rPr lang="en-US" dirty="0" err="1"/>
              <a:t>Acknowledg</a:t>
            </a:r>
            <a:r>
              <a:rPr lang="id-ID" dirty="0"/>
              <a:t>e</a:t>
            </a:r>
            <a:r>
              <a:rPr lang="en-US" dirty="0" err="1"/>
              <a:t>ments</a:t>
            </a:r>
            <a:r>
              <a:rPr lang="id-ID" dirty="0"/>
              <a:t> (Ucapan Terimakasih)</a:t>
            </a:r>
          </a:p>
          <a:p>
            <a:pPr marL="0" indent="0">
              <a:buNone/>
              <a:tabLst>
                <a:tab pos="900113" algn="l"/>
              </a:tabLst>
            </a:pPr>
            <a:r>
              <a:rPr lang="en-US" dirty="0"/>
              <a:t>		* References</a:t>
            </a:r>
            <a:r>
              <a:rPr lang="id-ID" dirty="0"/>
              <a:t> (Daftar Pustaka)</a:t>
            </a:r>
          </a:p>
          <a:p>
            <a:pPr marL="0" indent="0">
              <a:buNone/>
              <a:tabLst>
                <a:tab pos="900113" algn="l"/>
              </a:tabLst>
            </a:pPr>
            <a:r>
              <a:rPr lang="en-US" dirty="0"/>
              <a:t>		* Supplementary Material</a:t>
            </a:r>
            <a:r>
              <a:rPr lang="id-ID" dirty="0"/>
              <a:t> (Lampiran)</a:t>
            </a:r>
          </a:p>
          <a:p>
            <a:pPr marL="0" indent="0">
              <a:buNone/>
              <a:tabLst>
                <a:tab pos="900113" algn="l"/>
              </a:tabLst>
            </a:pPr>
            <a:r>
              <a:rPr lang="id-ID" b="1" i="1" dirty="0"/>
              <a:t>Contoh Artikel IMRAD</a:t>
            </a:r>
          </a:p>
          <a:p>
            <a:pPr marL="0" indent="0">
              <a:buNone/>
              <a:tabLst>
                <a:tab pos="900113" algn="l"/>
              </a:tabLst>
            </a:pPr>
            <a:r>
              <a:rPr lang="en-US" dirty="0">
                <a:hlinkClick r:id="rId2"/>
              </a:rPr>
              <a:t>https://www.emerald.com/insight/content/doi/10.1108/01443581211259482/full/pdf?title=competition-among-asean-members-in-the-east-asia-market-an-extension-to-shiftshare-analysis</a:t>
            </a:r>
            <a:endParaRPr lang="id-ID" dirty="0"/>
          </a:p>
          <a:p>
            <a:pPr marL="0" indent="0">
              <a:buNone/>
              <a:tabLst>
                <a:tab pos="900113" algn="l"/>
              </a:tabLst>
            </a:pPr>
            <a:endParaRPr lang="id-ID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B7EA4EF-EFFA-467A-BD9E-8A83BF7DDB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3438" y="2347415"/>
            <a:ext cx="4549255" cy="3534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57288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1783D6-BF8D-4AE2-9BDD-7BC147B08B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697387"/>
          </a:xfrm>
        </p:spPr>
        <p:txBody>
          <a:bodyPr/>
          <a:lstStyle/>
          <a:p>
            <a:pPr algn="ctr"/>
            <a:r>
              <a:rPr lang="id-ID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GAYA SELINGKUNG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45F35F5D-47BE-4F2B-8134-AA643CFB81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0501" y="1378424"/>
            <a:ext cx="10753299" cy="387540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EC1656A-567F-4CC8-B808-18F25CD7F587}"/>
              </a:ext>
            </a:extLst>
          </p:cNvPr>
          <p:cNvSpPr txBox="1"/>
          <p:nvPr/>
        </p:nvSpPr>
        <p:spPr>
          <a:xfrm>
            <a:off x="1316906" y="5540991"/>
            <a:ext cx="9000801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400" dirty="0"/>
              <a:t>Wu, Jianguo, (2011), </a:t>
            </a:r>
            <a:r>
              <a:rPr lang="en-US" sz="1400" dirty="0"/>
              <a:t>Improving the writing of research papers: IMRAD and beyond</a:t>
            </a:r>
            <a:r>
              <a:rPr lang="id-ID" sz="1400" dirty="0"/>
              <a:t>, </a:t>
            </a:r>
            <a:r>
              <a:rPr lang="id-ID" sz="1400" i="1" dirty="0"/>
              <a:t>Landscape Ecol </a:t>
            </a:r>
            <a:r>
              <a:rPr lang="id-ID" sz="1400" dirty="0"/>
              <a:t>(2011) 26:1345–1349</a:t>
            </a:r>
            <a:endParaRPr lang="en-US" sz="1400" dirty="0"/>
          </a:p>
          <a:p>
            <a:pPr algn="ctr"/>
            <a:endParaRPr lang="id-ID" sz="1200" dirty="0"/>
          </a:p>
        </p:txBody>
      </p:sp>
    </p:spTree>
    <p:extLst>
      <p:ext uri="{BB962C8B-B14F-4D97-AF65-F5344CB8AC3E}">
        <p14:creationId xmlns:p14="http://schemas.microsoft.com/office/powerpoint/2010/main" val="3850741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1783D6-BF8D-4AE2-9BDD-7BC147B08B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697387"/>
          </a:xfrm>
        </p:spPr>
        <p:txBody>
          <a:bodyPr/>
          <a:lstStyle/>
          <a:p>
            <a:pPr algn="ctr"/>
            <a:r>
              <a:rPr lang="id-ID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GAYA SELINGKUNG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CB8491-6A11-4972-874E-97A274EFC5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307" y="1273321"/>
            <a:ext cx="11729493" cy="4903642"/>
          </a:xfrm>
          <a:ln>
            <a:noFill/>
          </a:ln>
        </p:spPr>
        <p:txBody>
          <a:bodyPr/>
          <a:lstStyle/>
          <a:p>
            <a:pPr marL="514350" indent="-514350">
              <a:buAutoNum type="alphaLcPeriod"/>
            </a:pPr>
            <a:r>
              <a:rPr lang="en-US" dirty="0"/>
              <a:t>T</a:t>
            </a:r>
            <a:r>
              <a:rPr lang="id-ID" dirty="0"/>
              <a:t>itle</a:t>
            </a:r>
          </a:p>
          <a:p>
            <a:pPr marL="514350" indent="-514350">
              <a:buAutoNum type="alphaLcPeriod" startAt="2"/>
            </a:pPr>
            <a:r>
              <a:rPr lang="id-ID" dirty="0"/>
              <a:t>Authors</a:t>
            </a:r>
            <a:r>
              <a:rPr lang="en-US" dirty="0"/>
              <a:t> dan </a:t>
            </a:r>
            <a:r>
              <a:rPr lang="en-US" dirty="0" err="1"/>
              <a:t>Af</a:t>
            </a:r>
            <a:r>
              <a:rPr lang="id-ID" dirty="0"/>
              <a:t>filiation</a:t>
            </a:r>
          </a:p>
          <a:p>
            <a:pPr marL="514350" indent="-514350">
              <a:buAutoNum type="alphaLcPeriod" startAt="3"/>
            </a:pPr>
            <a:r>
              <a:rPr lang="en-US" dirty="0" err="1"/>
              <a:t>Abstra</a:t>
            </a:r>
            <a:r>
              <a:rPr lang="id-ID" dirty="0"/>
              <a:t>ct</a:t>
            </a:r>
          </a:p>
          <a:p>
            <a:pPr marL="514350" indent="-514350">
              <a:buAutoNum type="alphaLcPeriod" startAt="4"/>
            </a:pPr>
            <a:r>
              <a:rPr lang="id-ID" dirty="0"/>
              <a:t>Key Words</a:t>
            </a:r>
            <a:endParaRPr lang="en-US" dirty="0"/>
          </a:p>
          <a:p>
            <a:pPr marL="514350" indent="-514350">
              <a:buAutoNum type="alphaLcPeriod" startAt="5"/>
            </a:pPr>
            <a:r>
              <a:rPr lang="id-ID" dirty="0"/>
              <a:t>Main Text </a:t>
            </a:r>
            <a:r>
              <a:rPr lang="en-US" b="1" dirty="0"/>
              <a:t>(NON IMRAD)</a:t>
            </a:r>
            <a:endParaRPr lang="id-ID" b="1" dirty="0"/>
          </a:p>
          <a:p>
            <a:pPr marL="0" indent="0">
              <a:buNone/>
            </a:pPr>
            <a:r>
              <a:rPr lang="en-US" dirty="0"/>
              <a:t>	* </a:t>
            </a:r>
            <a:r>
              <a:rPr lang="id-ID" dirty="0"/>
              <a:t>Introduction &gt;&gt;&gt;&gt;&gt; Pertanyaan penelitian</a:t>
            </a:r>
            <a:endParaRPr lang="en-US" dirty="0"/>
          </a:p>
          <a:p>
            <a:pPr marL="0" indent="0">
              <a:buNone/>
              <a:tabLst>
                <a:tab pos="900113" algn="l"/>
              </a:tabLst>
            </a:pPr>
            <a:r>
              <a:rPr lang="en-US" dirty="0"/>
              <a:t>	* </a:t>
            </a:r>
            <a:r>
              <a:rPr lang="id-ID" dirty="0"/>
              <a:t>Body of Paper&gt;&gt;&gt;&gt;&gt; Cara, temuan dan makna dari temuan</a:t>
            </a:r>
            <a:endParaRPr lang="en-US" dirty="0"/>
          </a:p>
          <a:p>
            <a:pPr marL="0" indent="0">
              <a:buNone/>
              <a:tabLst>
                <a:tab pos="900113" algn="l"/>
              </a:tabLst>
            </a:pPr>
            <a:r>
              <a:rPr lang="en-US" dirty="0"/>
              <a:t>	* </a:t>
            </a:r>
            <a:r>
              <a:rPr lang="id-ID" dirty="0"/>
              <a:t>Conclusion &gt;&gt;&gt;&gt;&gt; Jawaban dari pertanyaan penelitian</a:t>
            </a:r>
          </a:p>
          <a:p>
            <a:pPr marL="514350" indent="-514350">
              <a:buAutoNum type="alphaLcPeriod" startAt="6"/>
              <a:tabLst>
                <a:tab pos="900113" algn="l"/>
              </a:tabLst>
            </a:pPr>
            <a:r>
              <a:rPr lang="id-ID" dirty="0"/>
              <a:t>Acknowledgement</a:t>
            </a:r>
          </a:p>
          <a:p>
            <a:pPr marL="0" indent="0">
              <a:buNone/>
            </a:pP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0223998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1783D6-BF8D-4AE2-9BDD-7BC147B08B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697387"/>
          </a:xfrm>
        </p:spPr>
        <p:txBody>
          <a:bodyPr/>
          <a:lstStyle/>
          <a:p>
            <a:pPr algn="ctr"/>
            <a:r>
              <a:rPr lang="id-ID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GAYA SELINGKUNG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CB8491-6A11-4972-874E-97A274EFC5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307" y="1273321"/>
            <a:ext cx="11729493" cy="4903642"/>
          </a:xfrm>
          <a:ln>
            <a:noFill/>
          </a:ln>
        </p:spPr>
        <p:txBody>
          <a:bodyPr/>
          <a:lstStyle/>
          <a:p>
            <a:pPr marL="514350" indent="-514350">
              <a:buAutoNum type="alphaLcPeriod" startAt="7"/>
              <a:tabLst>
                <a:tab pos="900113" algn="l"/>
              </a:tabLst>
            </a:pPr>
            <a:r>
              <a:rPr lang="id-ID" dirty="0"/>
              <a:t>Refferences</a:t>
            </a:r>
          </a:p>
          <a:p>
            <a:pPr marL="514350" indent="-514350">
              <a:buAutoNum type="alphaLcPeriod" startAt="8"/>
            </a:pPr>
            <a:r>
              <a:rPr lang="id-ID" dirty="0"/>
              <a:t>Supplementary Material</a:t>
            </a:r>
          </a:p>
          <a:p>
            <a:pPr marL="0" indent="0">
              <a:buNone/>
            </a:pPr>
            <a:r>
              <a:rPr lang="id-ID" b="1" i="1" dirty="0"/>
              <a:t>Contoh Artikel NON IMRAD</a:t>
            </a:r>
          </a:p>
          <a:p>
            <a:pPr marL="0" indent="0">
              <a:buNone/>
            </a:pPr>
            <a:r>
              <a:rPr lang="id-ID" dirty="0">
                <a:hlinkClick r:id="rId2"/>
              </a:rPr>
              <a:t>https://reader.elsevier.com/reader/sd/pii/S0148296320303192?token=BDDC050FB192E3DA004CF8CC866654193E2A39B0B55634C9616BBE1052E795CE2DD289543B2B84E76151BC3F9F4C5E05</a:t>
            </a:r>
            <a:endParaRPr lang="id-ID" dirty="0"/>
          </a:p>
          <a:p>
            <a:pPr marL="0" indent="0">
              <a:buNone/>
            </a:pPr>
            <a:endParaRPr lang="id-ID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35480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1783D6-BF8D-4AE2-9BDD-7BC147B08B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697387"/>
          </a:xfrm>
        </p:spPr>
        <p:txBody>
          <a:bodyPr/>
          <a:lstStyle/>
          <a:p>
            <a:pPr algn="ctr"/>
            <a:r>
              <a:rPr lang="id-ID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BAHASA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CB8491-6A11-4972-874E-97A274EFC5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307" y="1273321"/>
            <a:ext cx="11729493" cy="4903642"/>
          </a:xfrm>
          <a:ln>
            <a:noFill/>
          </a:ln>
        </p:spPr>
        <p:txBody>
          <a:bodyPr/>
          <a:lstStyle/>
          <a:p>
            <a:pPr marL="514350" indent="-514350">
              <a:buAutoNum type="alphaLcPeriod"/>
              <a:tabLst>
                <a:tab pos="900113" algn="l"/>
              </a:tabLst>
            </a:pPr>
            <a:r>
              <a:rPr lang="id-ID" dirty="0"/>
              <a:t>Struktur Kalimat.</a:t>
            </a:r>
          </a:p>
          <a:p>
            <a:pPr marL="514350" indent="-514350">
              <a:buAutoNum type="alphaLcPeriod" startAt="2"/>
              <a:tabLst>
                <a:tab pos="900113" algn="l"/>
              </a:tabLst>
            </a:pPr>
            <a:r>
              <a:rPr lang="id-ID" dirty="0"/>
              <a:t>Bentuk kata yang digunakan.</a:t>
            </a:r>
          </a:p>
          <a:p>
            <a:pPr marL="514350" indent="-514350">
              <a:buAutoNum type="alphaLcPeriod" startAt="2"/>
              <a:tabLst>
                <a:tab pos="900113" algn="l"/>
              </a:tabLst>
            </a:pPr>
            <a:r>
              <a:rPr lang="id-ID" dirty="0"/>
              <a:t>Tata Bahasa.</a:t>
            </a:r>
          </a:p>
          <a:p>
            <a:pPr marL="514350" indent="-514350">
              <a:buAutoNum type="alphaLcPeriod" startAt="2"/>
              <a:tabLst>
                <a:tab pos="900113" algn="l"/>
              </a:tabLst>
            </a:pPr>
            <a:r>
              <a:rPr lang="id-ID" dirty="0"/>
              <a:t>Menggunakan bahasa campuran.</a:t>
            </a:r>
          </a:p>
          <a:p>
            <a:pPr marL="0" indent="0">
              <a:buNone/>
              <a:tabLst>
                <a:tab pos="900113" algn="l"/>
              </a:tabLst>
            </a:pPr>
            <a:r>
              <a:rPr lang="id-ID" sz="4400" b="1" dirty="0">
                <a:solidFill>
                  <a:srgbClr val="00B050"/>
                </a:solidFill>
              </a:rPr>
              <a:t>APA YANG HARUS DILAKUKAN?????</a:t>
            </a:r>
          </a:p>
          <a:p>
            <a:pPr marL="0" indent="0">
              <a:buNone/>
              <a:tabLst>
                <a:tab pos="900113" algn="l"/>
              </a:tabLst>
            </a:pPr>
            <a:endParaRPr lang="id-ID" b="1" i="1" dirty="0"/>
          </a:p>
          <a:p>
            <a:pPr marL="514350" indent="-514350">
              <a:buAutoNum type="alphaLcPeriod" startAt="2"/>
              <a:tabLst>
                <a:tab pos="900113" algn="l"/>
              </a:tabLst>
            </a:pPr>
            <a:endParaRPr lang="id-ID" dirty="0"/>
          </a:p>
          <a:p>
            <a:pPr marL="0" indent="0">
              <a:buNone/>
            </a:pPr>
            <a:endParaRPr lang="id-ID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CCA169F-E68A-455E-94B2-20449A1AA0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07272" y="1378424"/>
            <a:ext cx="3281528" cy="443182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7BFEC6D-5090-473C-AB94-F1F3E689DD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857" y="3971499"/>
            <a:ext cx="8235233" cy="2374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19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1783D6-BF8D-4AE2-9BDD-7BC147B08B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697387"/>
          </a:xfrm>
        </p:spPr>
        <p:txBody>
          <a:bodyPr/>
          <a:lstStyle/>
          <a:p>
            <a:pPr algn="ctr"/>
            <a:r>
              <a:rPr lang="id-ID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MENYIAPKAN MANUSKRIP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CB8491-6A11-4972-874E-97A274EFC5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307" y="1273321"/>
            <a:ext cx="11729493" cy="4903642"/>
          </a:xfrm>
          <a:ln>
            <a:noFill/>
          </a:ln>
        </p:spPr>
        <p:txBody>
          <a:bodyPr/>
          <a:lstStyle/>
          <a:p>
            <a:pPr marL="0" indent="0">
              <a:buNone/>
              <a:tabLst>
                <a:tab pos="900113" algn="l"/>
              </a:tabLst>
            </a:pPr>
            <a:endParaRPr lang="id-ID" dirty="0"/>
          </a:p>
          <a:p>
            <a:pPr marL="0" indent="0">
              <a:buNone/>
              <a:tabLst>
                <a:tab pos="900113" algn="l"/>
              </a:tabLst>
            </a:pPr>
            <a:endParaRPr lang="id-ID" dirty="0"/>
          </a:p>
          <a:p>
            <a:pPr marL="0" indent="0">
              <a:buNone/>
            </a:pPr>
            <a:endParaRPr lang="id-ID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B222E8F-E476-4E3D-9A8B-80DB9B68D1FB}"/>
              </a:ext>
            </a:extLst>
          </p:cNvPr>
          <p:cNvSpPr/>
          <p:nvPr/>
        </p:nvSpPr>
        <p:spPr>
          <a:xfrm>
            <a:off x="838201" y="3853937"/>
            <a:ext cx="1008000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defRPr/>
            </a:pPr>
            <a:r>
              <a:rPr lang="en-US" altLang="id-ID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CARA ILMIAH UNTUK MENDAPATKAN DATA</a:t>
            </a:r>
            <a:r>
              <a:rPr lang="id-ID" altLang="id-ID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 </a:t>
            </a:r>
            <a:r>
              <a:rPr lang="en-US" altLang="id-ID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/</a:t>
            </a:r>
            <a:r>
              <a:rPr lang="id-ID" altLang="id-ID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 </a:t>
            </a:r>
            <a:r>
              <a:rPr lang="en-US" altLang="id-ID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INFORMASI SEBAGAIMANA</a:t>
            </a:r>
            <a:r>
              <a:rPr lang="en-US" altLang="id-ID" sz="36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 </a:t>
            </a:r>
            <a:r>
              <a:rPr lang="en-US" altLang="id-ID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ADANYA</a:t>
            </a:r>
            <a:r>
              <a:rPr lang="en-US" altLang="id-ID" sz="36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 </a:t>
            </a:r>
            <a:r>
              <a:rPr lang="en-US" altLang="id-ID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DAN BUKAN SEBAGAIMANA </a:t>
            </a:r>
            <a:r>
              <a:rPr lang="en-US" altLang="id-ID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SEHARUSNYA,</a:t>
            </a:r>
            <a:r>
              <a:rPr lang="en-US" altLang="id-ID" sz="36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 </a:t>
            </a:r>
            <a:r>
              <a:rPr lang="en-US" altLang="id-ID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DENGAN TUJUAN DAN KEGUNAAN TERTENTU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648CE8E-3F4B-43EA-B700-7B60A0C4DC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55392" y="1528549"/>
            <a:ext cx="5041712" cy="241728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5256740-AFCA-4EE3-8DC0-28EC68077D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896" y="1528549"/>
            <a:ext cx="5528483" cy="2417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70199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1783D6-BF8D-4AE2-9BDD-7BC147B08B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697387"/>
          </a:xfrm>
        </p:spPr>
        <p:txBody>
          <a:bodyPr/>
          <a:lstStyle/>
          <a:p>
            <a:pPr algn="ctr"/>
            <a:r>
              <a:rPr lang="id-ID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MENYIAPKAN MANUSKRIP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CB8491-6A11-4972-874E-97A274EFC5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307" y="1273321"/>
            <a:ext cx="11729493" cy="4903642"/>
          </a:xfrm>
          <a:ln>
            <a:noFill/>
          </a:ln>
        </p:spPr>
        <p:txBody>
          <a:bodyPr/>
          <a:lstStyle/>
          <a:p>
            <a:pPr marL="0" indent="0">
              <a:buNone/>
              <a:tabLst>
                <a:tab pos="900113" algn="l"/>
              </a:tabLst>
            </a:pPr>
            <a:endParaRPr lang="id-ID" dirty="0"/>
          </a:p>
          <a:p>
            <a:pPr marL="0" indent="0">
              <a:buNone/>
              <a:tabLst>
                <a:tab pos="900113" algn="l"/>
              </a:tabLst>
            </a:pPr>
            <a:endParaRPr lang="id-ID" dirty="0"/>
          </a:p>
          <a:p>
            <a:pPr marL="0" indent="0">
              <a:buNone/>
            </a:pPr>
            <a:endParaRPr lang="id-ID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5256740-AFCA-4EE3-8DC0-28EC68077D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92457" y="1528549"/>
            <a:ext cx="3130985" cy="24172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67CA850-5DAC-4DE4-B3A6-AB27041CBD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2186" y="1528549"/>
            <a:ext cx="3130986" cy="2417290"/>
          </a:xfrm>
          <a:prstGeom prst="rect">
            <a:avLst/>
          </a:prstGeom>
        </p:spPr>
      </p:pic>
      <p:sp>
        <p:nvSpPr>
          <p:cNvPr id="5" name="Arrow: Right 4">
            <a:extLst>
              <a:ext uri="{FF2B5EF4-FFF2-40B4-BE49-F238E27FC236}">
                <a16:creationId xmlns:a16="http://schemas.microsoft.com/office/drawing/2014/main" id="{7DDE8B7F-8970-41BE-A7B7-369597A0FE8A}"/>
              </a:ext>
            </a:extLst>
          </p:cNvPr>
          <p:cNvSpPr/>
          <p:nvPr/>
        </p:nvSpPr>
        <p:spPr>
          <a:xfrm>
            <a:off x="7380621" y="2402004"/>
            <a:ext cx="1141863" cy="902103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4F73702-A320-44FA-8D79-44D7AF9E09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7371" y="1582060"/>
            <a:ext cx="4344230" cy="236377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0F2A3B1-9B5B-4FB2-AA90-3650A63D3753}"/>
              </a:ext>
            </a:extLst>
          </p:cNvPr>
          <p:cNvSpPr txBox="1"/>
          <p:nvPr/>
        </p:nvSpPr>
        <p:spPr>
          <a:xfrm>
            <a:off x="140682" y="4669336"/>
            <a:ext cx="4001504" cy="1323439"/>
          </a:xfrm>
          <a:prstGeom prst="rect">
            <a:avLst/>
          </a:prstGeom>
          <a:solidFill>
            <a:srgbClr val="00B0F0"/>
          </a:solidFill>
          <a:ln w="508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d-ID" sz="4000" b="1" dirty="0">
                <a:solidFill>
                  <a:srgbClr val="FF0000"/>
                </a:solidFill>
                <a:latin typeface="Arial" panose="020B0604020202020204" pitchFamily="34" charset="0"/>
              </a:rPr>
              <a:t>PROBLEM</a:t>
            </a:r>
          </a:p>
          <a:p>
            <a:pPr algn="ctr"/>
            <a:r>
              <a:rPr lang="id-ID" sz="4000" b="1" dirty="0">
                <a:solidFill>
                  <a:srgbClr val="FF0000"/>
                </a:solidFill>
                <a:latin typeface="Arial" panose="020B0604020202020204" pitchFamily="34" charset="0"/>
              </a:rPr>
              <a:t>STATEMENT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B4D75B4-18DA-4AE7-8CA7-E7EB36C9EC53}"/>
              </a:ext>
            </a:extLst>
          </p:cNvPr>
          <p:cNvSpPr txBox="1"/>
          <p:nvPr/>
        </p:nvSpPr>
        <p:spPr>
          <a:xfrm>
            <a:off x="4260811" y="4669336"/>
            <a:ext cx="4001504" cy="1323439"/>
          </a:xfrm>
          <a:prstGeom prst="rect">
            <a:avLst/>
          </a:prstGeom>
          <a:solidFill>
            <a:srgbClr val="00B0F0"/>
          </a:solidFill>
          <a:ln w="508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d-ID" sz="4000" b="1" dirty="0">
                <a:solidFill>
                  <a:srgbClr val="FF0000"/>
                </a:solidFill>
                <a:latin typeface="Arial" panose="020B0604020202020204" pitchFamily="34" charset="0"/>
              </a:rPr>
              <a:t>RESEARCH</a:t>
            </a:r>
          </a:p>
          <a:p>
            <a:pPr algn="ctr"/>
            <a:r>
              <a:rPr lang="id-ID" sz="4000" b="1" dirty="0">
                <a:solidFill>
                  <a:srgbClr val="FF0000"/>
                </a:solidFill>
                <a:latin typeface="Arial" panose="020B0604020202020204" pitchFamily="34" charset="0"/>
              </a:rPr>
              <a:t>PROBLEM</a:t>
            </a:r>
          </a:p>
        </p:txBody>
      </p:sp>
    </p:spTree>
    <p:extLst>
      <p:ext uri="{BB962C8B-B14F-4D97-AF65-F5344CB8AC3E}">
        <p14:creationId xmlns:p14="http://schemas.microsoft.com/office/powerpoint/2010/main" val="12261686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1783D6-BF8D-4AE2-9BDD-7BC147B08B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697387"/>
          </a:xfrm>
        </p:spPr>
        <p:txBody>
          <a:bodyPr/>
          <a:lstStyle/>
          <a:p>
            <a:pPr algn="ctr"/>
            <a:r>
              <a:rPr lang="id-ID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MENYIAPKAN MANUSKRIP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CB8491-6A11-4972-874E-97A274EFC5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307" y="1273321"/>
            <a:ext cx="11729493" cy="4903642"/>
          </a:xfrm>
          <a:ln>
            <a:noFill/>
          </a:ln>
        </p:spPr>
        <p:txBody>
          <a:bodyPr/>
          <a:lstStyle/>
          <a:p>
            <a:pPr marL="0" indent="0">
              <a:buNone/>
              <a:tabLst>
                <a:tab pos="900113" algn="l"/>
              </a:tabLst>
            </a:pPr>
            <a:endParaRPr lang="id-ID" dirty="0"/>
          </a:p>
          <a:p>
            <a:pPr marL="0" indent="0">
              <a:buNone/>
              <a:tabLst>
                <a:tab pos="900113" algn="l"/>
              </a:tabLst>
            </a:pPr>
            <a:endParaRPr lang="id-ID" dirty="0"/>
          </a:p>
          <a:p>
            <a:pPr marL="0" indent="0">
              <a:buNone/>
            </a:pPr>
            <a:endParaRPr lang="id-ID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8168454-70CA-4D85-A9C2-DDF0B5C935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308" y="1378424"/>
            <a:ext cx="3780430" cy="4572000"/>
          </a:xfrm>
          <a:prstGeom prst="rect">
            <a:avLst/>
          </a:pr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781E75C4-78A0-4D1B-9C07-A67A2CA947D8}"/>
              </a:ext>
            </a:extLst>
          </p:cNvPr>
          <p:cNvGrpSpPr/>
          <p:nvPr/>
        </p:nvGrpSpPr>
        <p:grpSpPr>
          <a:xfrm>
            <a:off x="5341971" y="2047165"/>
            <a:ext cx="6034218" cy="3219574"/>
            <a:chOff x="838201" y="2047165"/>
            <a:chExt cx="6034218" cy="3219574"/>
          </a:xfrm>
        </p:grpSpPr>
        <p:sp>
          <p:nvSpPr>
            <p:cNvPr id="14" name="AutoShape 5">
              <a:extLst>
                <a:ext uri="{FF2B5EF4-FFF2-40B4-BE49-F238E27FC236}">
                  <a16:creationId xmlns:a16="http://schemas.microsoft.com/office/drawing/2014/main" id="{FAD9635F-67EF-401B-BD7E-7BA3755576D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38201" y="2047165"/>
              <a:ext cx="944340" cy="3219574"/>
            </a:xfrm>
            <a:prstGeom prst="roundRect">
              <a:avLst>
                <a:gd name="adj" fmla="val 16667"/>
              </a:avLst>
            </a:prstGeom>
            <a:solidFill>
              <a:srgbClr val="0099CC"/>
            </a:solidFill>
            <a:ln w="9525">
              <a:solidFill>
                <a:srgbClr val="FFFF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wordArtVert"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id-ID" altLang="id-ID" sz="2400" b="1" kern="0" dirty="0">
                  <a:solidFill>
                    <a:srgbClr val="FFFFFF"/>
                  </a:solidFill>
                  <a:latin typeface="Arial" panose="020B0604020202020204" pitchFamily="34" charset="0"/>
                </a:rPr>
                <a:t>SUMBER</a:t>
              </a:r>
              <a:endParaRPr kumimoji="0" lang="en-US" altLang="id-ID" sz="2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  <p:sp>
          <p:nvSpPr>
            <p:cNvPr id="15" name="AutoShape 6">
              <a:extLst>
                <a:ext uri="{FF2B5EF4-FFF2-40B4-BE49-F238E27FC236}">
                  <a16:creationId xmlns:a16="http://schemas.microsoft.com/office/drawing/2014/main" id="{DEDBDD15-B240-4C7C-BE7C-666F52D8681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29544" y="2047165"/>
              <a:ext cx="2942874" cy="755816"/>
            </a:xfrm>
            <a:prstGeom prst="roundRect">
              <a:avLst>
                <a:gd name="adj" fmla="val 16667"/>
              </a:avLst>
            </a:prstGeom>
            <a:solidFill>
              <a:srgbClr val="A886E0"/>
            </a:solidFill>
            <a:ln w="9525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altLang="id-ID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EMPIRICAL GAP</a:t>
              </a:r>
              <a:endParaRPr kumimoji="0" lang="en-US" altLang="id-ID" sz="2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  <p:sp>
          <p:nvSpPr>
            <p:cNvPr id="16" name="AutoShape 7">
              <a:extLst>
                <a:ext uri="{FF2B5EF4-FFF2-40B4-BE49-F238E27FC236}">
                  <a16:creationId xmlns:a16="http://schemas.microsoft.com/office/drawing/2014/main" id="{27E61489-2845-4CF0-BF35-6EC6F1CCDCC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35501" y="3212547"/>
              <a:ext cx="2936918" cy="824233"/>
            </a:xfrm>
            <a:prstGeom prst="roundRect">
              <a:avLst>
                <a:gd name="adj" fmla="val 16667"/>
              </a:avLst>
            </a:prstGeom>
            <a:solidFill>
              <a:srgbClr val="FF0000"/>
            </a:solidFill>
            <a:ln w="9525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altLang="id-ID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RESEARCH GAP</a:t>
              </a:r>
              <a:endParaRPr kumimoji="0" lang="en-US" altLang="id-ID" sz="2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  <p:sp>
          <p:nvSpPr>
            <p:cNvPr id="17" name="AutoShape 8">
              <a:extLst>
                <a:ext uri="{FF2B5EF4-FFF2-40B4-BE49-F238E27FC236}">
                  <a16:creationId xmlns:a16="http://schemas.microsoft.com/office/drawing/2014/main" id="{D99D50F1-B9DD-4E64-9F22-BBA299A63FF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29544" y="4268830"/>
              <a:ext cx="2942875" cy="997909"/>
            </a:xfrm>
            <a:prstGeom prst="roundRect">
              <a:avLst>
                <a:gd name="adj" fmla="val 16667"/>
              </a:avLst>
            </a:prstGeom>
            <a:solidFill>
              <a:srgbClr val="00FF00"/>
            </a:solidFill>
            <a:ln w="9525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id-ID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T</a:t>
              </a:r>
              <a:r>
                <a:rPr lang="id-ID" altLang="id-ID" sz="2400" b="1" kern="0" dirty="0">
                  <a:solidFill>
                    <a:srgbClr val="C00000"/>
                  </a:solidFill>
                  <a:latin typeface="Arial" panose="020B0604020202020204" pitchFamily="34" charset="0"/>
                </a:rPr>
                <a:t>HEORITICAL GAP</a:t>
              </a:r>
              <a:endParaRPr kumimoji="0" lang="en-US" altLang="id-ID" sz="24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  <p:cxnSp>
          <p:nvCxnSpPr>
            <p:cNvPr id="18" name="Straight Arrow Connector 17">
              <a:extLst>
                <a:ext uri="{FF2B5EF4-FFF2-40B4-BE49-F238E27FC236}">
                  <a16:creationId xmlns:a16="http://schemas.microsoft.com/office/drawing/2014/main" id="{3CEB859D-189C-4305-B8DB-A95781EF3881}"/>
                </a:ext>
              </a:extLst>
            </p:cNvPr>
            <p:cNvCxnSpPr>
              <a:cxnSpLocks/>
              <a:stCxn id="14" idx="3"/>
              <a:endCxn id="15" idx="1"/>
            </p:cNvCxnSpPr>
            <p:nvPr/>
          </p:nvCxnSpPr>
          <p:spPr>
            <a:xfrm flipV="1">
              <a:off x="1782541" y="2425073"/>
              <a:ext cx="2147003" cy="1231879"/>
            </a:xfrm>
            <a:prstGeom prst="straightConnector1">
              <a:avLst/>
            </a:prstGeom>
            <a:ln w="508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18">
              <a:extLst>
                <a:ext uri="{FF2B5EF4-FFF2-40B4-BE49-F238E27FC236}">
                  <a16:creationId xmlns:a16="http://schemas.microsoft.com/office/drawing/2014/main" id="{FA8DF0B8-B82D-44AE-AF13-27468C093B76}"/>
                </a:ext>
              </a:extLst>
            </p:cNvPr>
            <p:cNvCxnSpPr>
              <a:cxnSpLocks/>
              <a:stCxn id="14" idx="3"/>
              <a:endCxn id="16" idx="1"/>
            </p:cNvCxnSpPr>
            <p:nvPr/>
          </p:nvCxnSpPr>
          <p:spPr>
            <a:xfrm flipV="1">
              <a:off x="1782541" y="3624664"/>
              <a:ext cx="2152960" cy="32288"/>
            </a:xfrm>
            <a:prstGeom prst="straightConnector1">
              <a:avLst/>
            </a:prstGeom>
            <a:ln w="508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Arrow Connector 19">
              <a:extLst>
                <a:ext uri="{FF2B5EF4-FFF2-40B4-BE49-F238E27FC236}">
                  <a16:creationId xmlns:a16="http://schemas.microsoft.com/office/drawing/2014/main" id="{B398C9B2-02C9-4C5D-9430-818261E51267}"/>
                </a:ext>
              </a:extLst>
            </p:cNvPr>
            <p:cNvCxnSpPr>
              <a:cxnSpLocks/>
              <a:stCxn id="14" idx="3"/>
              <a:endCxn id="17" idx="1"/>
            </p:cNvCxnSpPr>
            <p:nvPr/>
          </p:nvCxnSpPr>
          <p:spPr>
            <a:xfrm>
              <a:off x="1782541" y="3656952"/>
              <a:ext cx="2147003" cy="1110833"/>
            </a:xfrm>
            <a:prstGeom prst="straightConnector1">
              <a:avLst/>
            </a:prstGeom>
            <a:ln w="508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Arrow: Right 20">
            <a:extLst>
              <a:ext uri="{FF2B5EF4-FFF2-40B4-BE49-F238E27FC236}">
                <a16:creationId xmlns:a16="http://schemas.microsoft.com/office/drawing/2014/main" id="{67A1C2ED-325D-4562-A92C-689283501AAC}"/>
              </a:ext>
            </a:extLst>
          </p:cNvPr>
          <p:cNvSpPr/>
          <p:nvPr/>
        </p:nvSpPr>
        <p:spPr>
          <a:xfrm rot="10800000">
            <a:off x="4039738" y="3212547"/>
            <a:ext cx="1160059" cy="1056283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716693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1783D6-BF8D-4AE2-9BDD-7BC147B08B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697387"/>
          </a:xfrm>
        </p:spPr>
        <p:txBody>
          <a:bodyPr/>
          <a:lstStyle/>
          <a:p>
            <a:pPr algn="ctr"/>
            <a:r>
              <a:rPr lang="id-ID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MENYIAPKAN MANUSKRIP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CB8491-6A11-4972-874E-97A274EFC5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307" y="1273321"/>
            <a:ext cx="11729493" cy="4903642"/>
          </a:xfrm>
          <a:ln>
            <a:noFill/>
          </a:ln>
        </p:spPr>
        <p:txBody>
          <a:bodyPr/>
          <a:lstStyle/>
          <a:p>
            <a:pPr marL="0" indent="0">
              <a:buNone/>
              <a:tabLst>
                <a:tab pos="900113" algn="l"/>
              </a:tabLst>
            </a:pPr>
            <a:endParaRPr lang="id-ID" dirty="0"/>
          </a:p>
          <a:p>
            <a:pPr marL="0" indent="0">
              <a:buNone/>
              <a:tabLst>
                <a:tab pos="900113" algn="l"/>
              </a:tabLst>
            </a:pPr>
            <a:endParaRPr lang="id-ID" dirty="0"/>
          </a:p>
          <a:p>
            <a:pPr marL="0" indent="0">
              <a:buNone/>
            </a:pPr>
            <a:endParaRPr lang="id-ID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2" name="Subtitle 2">
            <a:extLst>
              <a:ext uri="{FF2B5EF4-FFF2-40B4-BE49-F238E27FC236}">
                <a16:creationId xmlns:a16="http://schemas.microsoft.com/office/drawing/2014/main" id="{5D140D69-4218-4312-8489-34FA043B681A}"/>
              </a:ext>
            </a:extLst>
          </p:cNvPr>
          <p:cNvSpPr txBox="1">
            <a:spLocks/>
          </p:cNvSpPr>
          <p:nvPr/>
        </p:nvSpPr>
        <p:spPr bwMode="auto">
          <a:xfrm>
            <a:off x="508000" y="1219200"/>
            <a:ext cx="8518338" cy="4746171"/>
          </a:xfrm>
          <a:prstGeom prst="rect">
            <a:avLst/>
          </a:prstGeom>
          <a:noFill/>
          <a:ln w="50800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286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id-ID" sz="2400" b="1" dirty="0">
                <a:solidFill>
                  <a:srgbClr val="FF0000"/>
                </a:solidFill>
              </a:rPr>
              <a:t>EMPIRICAL GAP</a:t>
            </a:r>
          </a:p>
          <a:p>
            <a:pPr algn="just"/>
            <a:endParaRPr lang="id-ID" sz="2400" b="1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64DD8E7-11BB-4B34-B59A-1A759ECA73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399" y="1680217"/>
            <a:ext cx="3885658" cy="236545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341F48F-9BC5-48C0-9143-0D58C37BDF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79193" y="1680217"/>
            <a:ext cx="4360008" cy="236545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1A83D86-263B-4F94-B549-28BC3BAA6C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26337" y="1680217"/>
            <a:ext cx="2864071" cy="236545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511CCD8-6DE6-45C6-904C-3B65C240ECB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6400" y="4157962"/>
            <a:ext cx="3885657" cy="205453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D1EED09-DD18-45D7-A917-471B4327748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79192" y="4157962"/>
            <a:ext cx="6000122" cy="2054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143827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1783D6-BF8D-4AE2-9BDD-7BC147B08B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697387"/>
          </a:xfrm>
        </p:spPr>
        <p:txBody>
          <a:bodyPr/>
          <a:lstStyle/>
          <a:p>
            <a:pPr algn="ctr"/>
            <a:r>
              <a:rPr lang="id-ID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MENYIAPKAN MANUSKRIP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CB8491-6A11-4972-874E-97A274EFC5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307" y="1273321"/>
            <a:ext cx="11729493" cy="4903642"/>
          </a:xfrm>
          <a:ln>
            <a:noFill/>
          </a:ln>
        </p:spPr>
        <p:txBody>
          <a:bodyPr/>
          <a:lstStyle/>
          <a:p>
            <a:pPr marL="0" indent="0">
              <a:buNone/>
              <a:tabLst>
                <a:tab pos="900113" algn="l"/>
              </a:tabLst>
            </a:pPr>
            <a:endParaRPr lang="id-ID" dirty="0"/>
          </a:p>
          <a:p>
            <a:pPr marL="0" indent="0">
              <a:buNone/>
              <a:tabLst>
                <a:tab pos="900113" algn="l"/>
              </a:tabLst>
            </a:pPr>
            <a:endParaRPr lang="id-ID" dirty="0"/>
          </a:p>
          <a:p>
            <a:pPr marL="0" indent="0">
              <a:buNone/>
            </a:pPr>
            <a:endParaRPr lang="id-ID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2" name="Subtitle 2">
            <a:extLst>
              <a:ext uri="{FF2B5EF4-FFF2-40B4-BE49-F238E27FC236}">
                <a16:creationId xmlns:a16="http://schemas.microsoft.com/office/drawing/2014/main" id="{5D140D69-4218-4312-8489-34FA043B681A}"/>
              </a:ext>
            </a:extLst>
          </p:cNvPr>
          <p:cNvSpPr txBox="1">
            <a:spLocks/>
          </p:cNvSpPr>
          <p:nvPr/>
        </p:nvSpPr>
        <p:spPr bwMode="auto">
          <a:xfrm>
            <a:off x="508000" y="1219200"/>
            <a:ext cx="8518338" cy="4746171"/>
          </a:xfrm>
          <a:prstGeom prst="rect">
            <a:avLst/>
          </a:prstGeom>
          <a:noFill/>
          <a:ln w="50800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286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id-ID" sz="2400" b="1" dirty="0">
                <a:solidFill>
                  <a:srgbClr val="FF0000"/>
                </a:solidFill>
              </a:rPr>
              <a:t>RESEARCH GAP</a:t>
            </a:r>
          </a:p>
          <a:p>
            <a:pPr algn="just"/>
            <a:endParaRPr lang="id-ID" sz="2400" b="1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14EEE87-E745-4BD3-AF53-B4A663403C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687" y="1628774"/>
            <a:ext cx="3810000" cy="439071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72585FA-11F2-4ED8-B198-BD57E7226769}"/>
              </a:ext>
            </a:extLst>
          </p:cNvPr>
          <p:cNvSpPr txBox="1"/>
          <p:nvPr/>
        </p:nvSpPr>
        <p:spPr>
          <a:xfrm>
            <a:off x="6181638" y="1634704"/>
            <a:ext cx="2306721" cy="432000"/>
          </a:xfrm>
          <a:prstGeom prst="rect">
            <a:avLst/>
          </a:prstGeom>
          <a:solidFill>
            <a:srgbClr val="92D050"/>
          </a:solidFill>
          <a:ln w="38100">
            <a:solidFill>
              <a:srgbClr val="00B0F0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 wrap="none" rtlCol="0" anchor="ctr" anchorCtr="0">
            <a:spAutoFit/>
          </a:bodyPr>
          <a:lstStyle/>
          <a:p>
            <a:pPr algn="ctr"/>
            <a:r>
              <a:rPr lang="id-ID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LEVEL 1: BUKU TEKS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A156060-D71A-4513-B437-2C7B2E31A7E4}"/>
              </a:ext>
            </a:extLst>
          </p:cNvPr>
          <p:cNvSpPr txBox="1"/>
          <p:nvPr/>
        </p:nvSpPr>
        <p:spPr>
          <a:xfrm>
            <a:off x="4804504" y="2462869"/>
            <a:ext cx="5061001" cy="432000"/>
          </a:xfrm>
          <a:prstGeom prst="rect">
            <a:avLst/>
          </a:prstGeom>
          <a:solidFill>
            <a:srgbClr val="92D050"/>
          </a:solidFill>
          <a:ln w="38100">
            <a:solidFill>
              <a:srgbClr val="00B0F0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 wrap="none" rtlCol="0" anchor="ctr" anchorCtr="0">
            <a:spAutoFit/>
          </a:bodyPr>
          <a:lstStyle/>
          <a:p>
            <a:pPr algn="ctr"/>
            <a:r>
              <a:rPr lang="id-ID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LEVEL 2: LAPORAN PENELITIAN UNPUBLISHED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A4C15E3-F9F8-477F-8E2C-9F3E180D9EC2}"/>
              </a:ext>
            </a:extLst>
          </p:cNvPr>
          <p:cNvSpPr txBox="1"/>
          <p:nvPr/>
        </p:nvSpPr>
        <p:spPr>
          <a:xfrm>
            <a:off x="6013977" y="3302690"/>
            <a:ext cx="2520948" cy="432000"/>
          </a:xfrm>
          <a:prstGeom prst="rect">
            <a:avLst/>
          </a:prstGeom>
          <a:solidFill>
            <a:srgbClr val="92D050"/>
          </a:solidFill>
          <a:ln w="38100">
            <a:solidFill>
              <a:srgbClr val="00B0F0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 wrap="none" rtlCol="0" anchor="ctr" anchorCtr="0">
            <a:spAutoFit/>
          </a:bodyPr>
          <a:lstStyle/>
          <a:p>
            <a:pPr algn="ctr"/>
            <a:r>
              <a:rPr lang="id-ID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LEVEL 3: PROCEEDING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77534F6-6377-4DAB-8DA8-66AAD2FC2FE5}"/>
              </a:ext>
            </a:extLst>
          </p:cNvPr>
          <p:cNvSpPr txBox="1"/>
          <p:nvPr/>
        </p:nvSpPr>
        <p:spPr>
          <a:xfrm>
            <a:off x="5577405" y="4127992"/>
            <a:ext cx="3300968" cy="432000"/>
          </a:xfrm>
          <a:prstGeom prst="rect">
            <a:avLst/>
          </a:prstGeom>
          <a:solidFill>
            <a:srgbClr val="92D050"/>
          </a:solidFill>
          <a:ln w="38100">
            <a:solidFill>
              <a:srgbClr val="00B0F0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 wrap="none" rtlCol="0" anchor="ctr" anchorCtr="0">
            <a:spAutoFit/>
          </a:bodyPr>
          <a:lstStyle/>
          <a:p>
            <a:pPr algn="ctr"/>
            <a:r>
              <a:rPr lang="id-ID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LEVEL 4: SCIENTIFIC READING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F348D33-E580-42BB-AB3E-E0EA53FB2F87}"/>
              </a:ext>
            </a:extLst>
          </p:cNvPr>
          <p:cNvSpPr txBox="1"/>
          <p:nvPr/>
        </p:nvSpPr>
        <p:spPr>
          <a:xfrm>
            <a:off x="5257388" y="4963873"/>
            <a:ext cx="3941015" cy="432000"/>
          </a:xfrm>
          <a:prstGeom prst="rect">
            <a:avLst/>
          </a:prstGeom>
          <a:solidFill>
            <a:srgbClr val="92D050"/>
          </a:solidFill>
          <a:ln w="38100">
            <a:solidFill>
              <a:srgbClr val="00B0F0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 wrap="none" rtlCol="0" anchor="ctr" anchorCtr="0">
            <a:spAutoFit/>
          </a:bodyPr>
          <a:lstStyle/>
          <a:p>
            <a:pPr algn="ctr"/>
            <a:r>
              <a:rPr lang="id-ID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LEVEL 5: SKRIPSI/THESIS/DISERTASI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BDA8D28-AD84-4A4C-B555-543F875CEA1B}"/>
              </a:ext>
            </a:extLst>
          </p:cNvPr>
          <p:cNvSpPr txBox="1"/>
          <p:nvPr/>
        </p:nvSpPr>
        <p:spPr>
          <a:xfrm>
            <a:off x="6166547" y="5734315"/>
            <a:ext cx="2122697" cy="432000"/>
          </a:xfrm>
          <a:prstGeom prst="rect">
            <a:avLst/>
          </a:prstGeom>
          <a:solidFill>
            <a:srgbClr val="92D050"/>
          </a:solidFill>
          <a:ln w="38100">
            <a:solidFill>
              <a:srgbClr val="00B0F0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 wrap="none" rtlCol="0" anchor="ctr" anchorCtr="0">
            <a:spAutoFit/>
          </a:bodyPr>
          <a:lstStyle/>
          <a:p>
            <a:pPr algn="ctr"/>
            <a:r>
              <a:rPr lang="id-ID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LEVEL 6: JOURNAL</a:t>
            </a:r>
          </a:p>
        </p:txBody>
      </p:sp>
      <p:sp>
        <p:nvSpPr>
          <p:cNvPr id="11" name="Arrow: Right 10">
            <a:extLst>
              <a:ext uri="{FF2B5EF4-FFF2-40B4-BE49-F238E27FC236}">
                <a16:creationId xmlns:a16="http://schemas.microsoft.com/office/drawing/2014/main" id="{08D16F2F-3E80-4B68-926A-6CA5FE383B52}"/>
              </a:ext>
            </a:extLst>
          </p:cNvPr>
          <p:cNvSpPr/>
          <p:nvPr/>
        </p:nvSpPr>
        <p:spPr>
          <a:xfrm rot="10800000">
            <a:off x="4182066" y="3291033"/>
            <a:ext cx="1075321" cy="972715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5006912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1783D6-BF8D-4AE2-9BDD-7BC147B08B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697387"/>
          </a:xfrm>
        </p:spPr>
        <p:txBody>
          <a:bodyPr/>
          <a:lstStyle/>
          <a:p>
            <a:pPr algn="ctr"/>
            <a:r>
              <a:rPr lang="id-ID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MENYIAPKAN MANUSKRIP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CB8491-6A11-4972-874E-97A274EFC5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307" y="1273321"/>
            <a:ext cx="11729493" cy="4903642"/>
          </a:xfrm>
          <a:ln>
            <a:noFill/>
          </a:ln>
        </p:spPr>
        <p:txBody>
          <a:bodyPr/>
          <a:lstStyle/>
          <a:p>
            <a:pPr marL="0" indent="0">
              <a:buNone/>
              <a:tabLst>
                <a:tab pos="900113" algn="l"/>
              </a:tabLst>
            </a:pPr>
            <a:endParaRPr lang="id-ID" dirty="0"/>
          </a:p>
          <a:p>
            <a:pPr marL="0" indent="0">
              <a:buNone/>
              <a:tabLst>
                <a:tab pos="900113" algn="l"/>
              </a:tabLst>
            </a:pPr>
            <a:endParaRPr lang="id-ID" dirty="0"/>
          </a:p>
          <a:p>
            <a:pPr marL="0" indent="0">
              <a:buNone/>
            </a:pPr>
            <a:endParaRPr lang="id-ID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2" name="Subtitle 2">
            <a:extLst>
              <a:ext uri="{FF2B5EF4-FFF2-40B4-BE49-F238E27FC236}">
                <a16:creationId xmlns:a16="http://schemas.microsoft.com/office/drawing/2014/main" id="{5D140D69-4218-4312-8489-34FA043B681A}"/>
              </a:ext>
            </a:extLst>
          </p:cNvPr>
          <p:cNvSpPr txBox="1">
            <a:spLocks/>
          </p:cNvSpPr>
          <p:nvPr/>
        </p:nvSpPr>
        <p:spPr bwMode="auto">
          <a:xfrm>
            <a:off x="508000" y="1219200"/>
            <a:ext cx="8518338" cy="4746171"/>
          </a:xfrm>
          <a:prstGeom prst="rect">
            <a:avLst/>
          </a:prstGeom>
          <a:noFill/>
          <a:ln w="50800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286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id-ID" sz="2400" b="1" dirty="0">
                <a:solidFill>
                  <a:srgbClr val="FF0000"/>
                </a:solidFill>
              </a:rPr>
              <a:t>THEORITICAL GAP</a:t>
            </a:r>
          </a:p>
          <a:p>
            <a:pPr algn="just"/>
            <a:endParaRPr lang="id-ID" sz="2400" b="1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DA82E43-AF3C-4CBA-B9A1-3EAAB686E1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000" y="1654629"/>
            <a:ext cx="4905829" cy="431074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0F7956F-14A1-4678-9698-27D1E72733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62521" y="1654629"/>
            <a:ext cx="6021479" cy="4186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283566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1783D6-BF8D-4AE2-9BDD-7BC147B08B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697387"/>
          </a:xfrm>
        </p:spPr>
        <p:txBody>
          <a:bodyPr/>
          <a:lstStyle/>
          <a:p>
            <a:pPr algn="ctr"/>
            <a:r>
              <a:rPr lang="id-ID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MENYIAPKAN MANUSKRIP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CB8491-6A11-4972-874E-97A274EFC5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307" y="1273321"/>
            <a:ext cx="11729493" cy="4903642"/>
          </a:xfrm>
          <a:ln>
            <a:noFill/>
          </a:ln>
        </p:spPr>
        <p:txBody>
          <a:bodyPr/>
          <a:lstStyle/>
          <a:p>
            <a:pPr marL="0" indent="0">
              <a:buNone/>
              <a:tabLst>
                <a:tab pos="900113" algn="l"/>
              </a:tabLst>
            </a:pPr>
            <a:endParaRPr lang="id-ID" dirty="0"/>
          </a:p>
          <a:p>
            <a:pPr marL="0" indent="0">
              <a:buNone/>
              <a:tabLst>
                <a:tab pos="900113" algn="l"/>
              </a:tabLst>
            </a:pPr>
            <a:endParaRPr lang="id-ID" dirty="0"/>
          </a:p>
          <a:p>
            <a:pPr marL="0" indent="0">
              <a:buNone/>
            </a:pPr>
            <a:endParaRPr lang="id-ID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2" name="Subtitle 2">
            <a:extLst>
              <a:ext uri="{FF2B5EF4-FFF2-40B4-BE49-F238E27FC236}">
                <a16:creationId xmlns:a16="http://schemas.microsoft.com/office/drawing/2014/main" id="{5D140D69-4218-4312-8489-34FA043B681A}"/>
              </a:ext>
            </a:extLst>
          </p:cNvPr>
          <p:cNvSpPr txBox="1">
            <a:spLocks/>
          </p:cNvSpPr>
          <p:nvPr/>
        </p:nvSpPr>
        <p:spPr bwMode="auto">
          <a:xfrm>
            <a:off x="355600" y="1197426"/>
            <a:ext cx="11176000" cy="4746171"/>
          </a:xfrm>
          <a:prstGeom prst="rect">
            <a:avLst/>
          </a:prstGeom>
          <a:noFill/>
          <a:ln w="50800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286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endParaRPr lang="id-ID" sz="2400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311CCFA-0F73-4961-A1BD-C178A5B399DB}"/>
              </a:ext>
            </a:extLst>
          </p:cNvPr>
          <p:cNvSpPr txBox="1"/>
          <p:nvPr/>
        </p:nvSpPr>
        <p:spPr>
          <a:xfrm>
            <a:off x="4146626" y="1577795"/>
            <a:ext cx="4001504" cy="954107"/>
          </a:xfrm>
          <a:prstGeom prst="rect">
            <a:avLst/>
          </a:prstGeom>
          <a:solidFill>
            <a:srgbClr val="92D050"/>
          </a:solidFill>
          <a:ln w="50800">
            <a:solidFill>
              <a:schemeClr val="accent1">
                <a:shade val="5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>
            <a:spAutoFit/>
          </a:bodyPr>
          <a:lstStyle/>
          <a:p>
            <a:pPr algn="ctr"/>
            <a:r>
              <a:rPr lang="id-ID" sz="2800" b="1" dirty="0">
                <a:latin typeface="Arial" panose="020B0604020202020204" pitchFamily="34" charset="0"/>
              </a:rPr>
              <a:t>PROBLEM</a:t>
            </a:r>
          </a:p>
          <a:p>
            <a:pPr algn="ctr"/>
            <a:r>
              <a:rPr lang="id-ID" sz="2800" b="1" dirty="0">
                <a:latin typeface="Arial" panose="020B0604020202020204" pitchFamily="34" charset="0"/>
              </a:rPr>
              <a:t>STATEMENT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CE05A28-38AB-4986-A743-AA4B13573593}"/>
              </a:ext>
            </a:extLst>
          </p:cNvPr>
          <p:cNvSpPr txBox="1"/>
          <p:nvPr/>
        </p:nvSpPr>
        <p:spPr>
          <a:xfrm>
            <a:off x="4115671" y="3029223"/>
            <a:ext cx="4001504" cy="954107"/>
          </a:xfrm>
          <a:prstGeom prst="rect">
            <a:avLst/>
          </a:prstGeom>
          <a:solidFill>
            <a:srgbClr val="FFC000"/>
          </a:solidFill>
          <a:ln w="50800">
            <a:solidFill>
              <a:schemeClr val="accent1">
                <a:shade val="5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>
            <a:spAutoFit/>
          </a:bodyPr>
          <a:lstStyle/>
          <a:p>
            <a:pPr algn="ctr"/>
            <a:r>
              <a:rPr lang="id-ID" sz="2800" b="1" dirty="0">
                <a:solidFill>
                  <a:srgbClr val="002060"/>
                </a:solidFill>
                <a:latin typeface="Arial" panose="020B0604020202020204" pitchFamily="34" charset="0"/>
              </a:rPr>
              <a:t>RESEARCH</a:t>
            </a:r>
          </a:p>
          <a:p>
            <a:pPr algn="ctr"/>
            <a:r>
              <a:rPr lang="id-ID" sz="2800" b="1" dirty="0">
                <a:solidFill>
                  <a:srgbClr val="002060"/>
                </a:solidFill>
                <a:latin typeface="Arial" panose="020B0604020202020204" pitchFamily="34" charset="0"/>
              </a:rPr>
              <a:t>PROBLEM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FD0E124-856E-4338-944F-096E52D54FFB}"/>
              </a:ext>
            </a:extLst>
          </p:cNvPr>
          <p:cNvSpPr txBox="1"/>
          <p:nvPr/>
        </p:nvSpPr>
        <p:spPr>
          <a:xfrm>
            <a:off x="259307" y="4851599"/>
            <a:ext cx="4001504" cy="95410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50800">
            <a:solidFill>
              <a:schemeClr val="accent1">
                <a:shade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id-ID" sz="2800" b="1" dirty="0">
                <a:solidFill>
                  <a:srgbClr val="7030A0"/>
                </a:solidFill>
                <a:latin typeface="Arial" panose="020B0604020202020204" pitchFamily="34" charset="0"/>
              </a:rPr>
              <a:t>RESEARCH</a:t>
            </a:r>
          </a:p>
          <a:p>
            <a:pPr algn="ctr"/>
            <a:r>
              <a:rPr lang="id-ID" sz="2800" b="1" dirty="0">
                <a:solidFill>
                  <a:srgbClr val="7030A0"/>
                </a:solidFill>
                <a:latin typeface="Arial" panose="020B0604020202020204" pitchFamily="34" charset="0"/>
              </a:rPr>
              <a:t>QUESTIONS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F7B3543-222A-43B6-AE5F-ACDBD5D86CFE}"/>
              </a:ext>
            </a:extLst>
          </p:cNvPr>
          <p:cNvSpPr txBox="1"/>
          <p:nvPr/>
        </p:nvSpPr>
        <p:spPr>
          <a:xfrm>
            <a:off x="7834896" y="4803151"/>
            <a:ext cx="4001504" cy="954107"/>
          </a:xfrm>
          <a:prstGeom prst="rect">
            <a:avLst/>
          </a:prstGeom>
          <a:solidFill>
            <a:schemeClr val="accent3"/>
          </a:solidFill>
          <a:ln w="50800">
            <a:solidFill>
              <a:schemeClr val="accent1">
                <a:shade val="5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>
            <a:spAutoFit/>
          </a:bodyPr>
          <a:lstStyle/>
          <a:p>
            <a:pPr algn="ctr"/>
            <a:r>
              <a:rPr lang="id-ID" sz="2800" b="1" dirty="0">
                <a:solidFill>
                  <a:srgbClr val="7030A0"/>
                </a:solidFill>
                <a:latin typeface="Arial" panose="020B0604020202020204" pitchFamily="34" charset="0"/>
              </a:rPr>
              <a:t>RESEARCH</a:t>
            </a:r>
          </a:p>
          <a:p>
            <a:pPr algn="ctr"/>
            <a:r>
              <a:rPr lang="id-ID" sz="2800" b="1" dirty="0">
                <a:solidFill>
                  <a:srgbClr val="7030A0"/>
                </a:solidFill>
                <a:latin typeface="Arial" panose="020B0604020202020204" pitchFamily="34" charset="0"/>
              </a:rPr>
              <a:t>HYPOTHESIS</a:t>
            </a:r>
          </a:p>
        </p:txBody>
      </p:sp>
      <p:sp>
        <p:nvSpPr>
          <p:cNvPr id="12" name="Arrow: Bent-Up 11">
            <a:extLst>
              <a:ext uri="{FF2B5EF4-FFF2-40B4-BE49-F238E27FC236}">
                <a16:creationId xmlns:a16="http://schemas.microsoft.com/office/drawing/2014/main" id="{39525F41-FD0B-40E9-A00A-382428D267DB}"/>
              </a:ext>
            </a:extLst>
          </p:cNvPr>
          <p:cNvSpPr/>
          <p:nvPr/>
        </p:nvSpPr>
        <p:spPr>
          <a:xfrm rot="10800000">
            <a:off x="2685141" y="3570512"/>
            <a:ext cx="1277258" cy="1232638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3" name="Arrow: Bent 12">
            <a:extLst>
              <a:ext uri="{FF2B5EF4-FFF2-40B4-BE49-F238E27FC236}">
                <a16:creationId xmlns:a16="http://schemas.microsoft.com/office/drawing/2014/main" id="{A1FEE515-2636-4195-971B-61EF991BC327}"/>
              </a:ext>
            </a:extLst>
          </p:cNvPr>
          <p:cNvSpPr/>
          <p:nvPr/>
        </p:nvSpPr>
        <p:spPr>
          <a:xfrm rot="5400000">
            <a:off x="8217367" y="3585029"/>
            <a:ext cx="1173376" cy="1144346"/>
          </a:xfrm>
          <a:prstGeom prst="bentArrow">
            <a:avLst>
              <a:gd name="adj1" fmla="val 25000"/>
              <a:gd name="adj2" fmla="val 25000"/>
              <a:gd name="adj3" fmla="val 25000"/>
              <a:gd name="adj4" fmla="val 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chemeClr val="tx1"/>
              </a:solidFill>
            </a:endParaRPr>
          </a:p>
        </p:txBody>
      </p:sp>
      <p:sp>
        <p:nvSpPr>
          <p:cNvPr id="14" name="Arrow: Down 13">
            <a:extLst>
              <a:ext uri="{FF2B5EF4-FFF2-40B4-BE49-F238E27FC236}">
                <a16:creationId xmlns:a16="http://schemas.microsoft.com/office/drawing/2014/main" id="{65E65E15-F086-49D8-AA95-864FDEDE1DA0}"/>
              </a:ext>
            </a:extLst>
          </p:cNvPr>
          <p:cNvSpPr/>
          <p:nvPr/>
        </p:nvSpPr>
        <p:spPr>
          <a:xfrm>
            <a:off x="5776686" y="2531902"/>
            <a:ext cx="698862" cy="49732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1355107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1783D6-BF8D-4AE2-9BDD-7BC147B08B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697387"/>
          </a:xfrm>
        </p:spPr>
        <p:txBody>
          <a:bodyPr/>
          <a:lstStyle/>
          <a:p>
            <a:pPr algn="ctr"/>
            <a:r>
              <a:rPr lang="id-ID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MENYIAPKAN MANUSKRIP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CB8491-6A11-4972-874E-97A274EFC5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307" y="1273321"/>
            <a:ext cx="11729493" cy="4903642"/>
          </a:xfrm>
          <a:ln>
            <a:noFill/>
          </a:ln>
        </p:spPr>
        <p:txBody>
          <a:bodyPr/>
          <a:lstStyle/>
          <a:p>
            <a:pPr marL="0" indent="0">
              <a:buNone/>
              <a:tabLst>
                <a:tab pos="900113" algn="l"/>
              </a:tabLst>
            </a:pPr>
            <a:endParaRPr lang="id-ID" dirty="0"/>
          </a:p>
          <a:p>
            <a:pPr marL="0" indent="0">
              <a:buNone/>
              <a:tabLst>
                <a:tab pos="900113" algn="l"/>
              </a:tabLst>
            </a:pPr>
            <a:endParaRPr lang="id-ID" dirty="0"/>
          </a:p>
          <a:p>
            <a:pPr marL="0" indent="0">
              <a:buNone/>
            </a:pPr>
            <a:endParaRPr lang="id-ID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2" name="Subtitle 2">
            <a:extLst>
              <a:ext uri="{FF2B5EF4-FFF2-40B4-BE49-F238E27FC236}">
                <a16:creationId xmlns:a16="http://schemas.microsoft.com/office/drawing/2014/main" id="{5D140D69-4218-4312-8489-34FA043B681A}"/>
              </a:ext>
            </a:extLst>
          </p:cNvPr>
          <p:cNvSpPr txBox="1">
            <a:spLocks/>
          </p:cNvSpPr>
          <p:nvPr/>
        </p:nvSpPr>
        <p:spPr bwMode="auto">
          <a:xfrm>
            <a:off x="224190" y="1273321"/>
            <a:ext cx="11176000" cy="4746171"/>
          </a:xfrm>
          <a:prstGeom prst="rect">
            <a:avLst/>
          </a:prstGeom>
          <a:noFill/>
          <a:ln w="50800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286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endParaRPr lang="id-ID" sz="2400" b="1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B57ECF8-0266-4DE1-BEE6-CDDEA5583482}"/>
              </a:ext>
            </a:extLst>
          </p:cNvPr>
          <p:cNvSpPr/>
          <p:nvPr/>
        </p:nvSpPr>
        <p:spPr>
          <a:xfrm>
            <a:off x="272573" y="1403328"/>
            <a:ext cx="2793137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accent1">
                <a:shade val="50000"/>
                <a:alpha val="97000"/>
              </a:schemeClr>
            </a:solidFill>
          </a:ln>
        </p:spPr>
        <p:txBody>
          <a:bodyPr wrap="none" anchor="ctr" anchorCtr="0">
            <a:spAutoFit/>
          </a:bodyPr>
          <a:lstStyle/>
          <a:p>
            <a:pPr algn="just"/>
            <a:r>
              <a:rPr lang="id-ID" b="1" dirty="0"/>
              <a:t>CONTOH “EMPIRICAL GAP”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EB4010D-AD85-4FD8-9FC7-A81286D35B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752" y="1860740"/>
            <a:ext cx="5014477" cy="421286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9E8004D-6742-4683-BE3F-9E79DABB31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22381" y="1304656"/>
            <a:ext cx="1633870" cy="70719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7908726-AFD1-400E-B159-A885ADB9CD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43359" y="2235205"/>
            <a:ext cx="1347333" cy="94476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28F4C881-7ED5-47E1-812D-E4A04072220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11404" y="2096100"/>
            <a:ext cx="3084843" cy="135952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A0CC3DF-92F3-408A-B5C2-66FCD93FA1A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82074" y="3429001"/>
            <a:ext cx="914479" cy="80268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52B8076-2747-431F-B479-5109A0C061E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13182" y="4252799"/>
            <a:ext cx="2481287" cy="79254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B3E87C3-7C6A-4A12-A5FE-86A25AB2318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90229" y="5108834"/>
            <a:ext cx="5163961" cy="1255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534014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1783D6-BF8D-4AE2-9BDD-7BC147B08B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697387"/>
          </a:xfrm>
        </p:spPr>
        <p:txBody>
          <a:bodyPr/>
          <a:lstStyle/>
          <a:p>
            <a:pPr algn="ctr"/>
            <a:r>
              <a:rPr lang="id-ID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MENYIAPKAN MANUSKRIP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CB8491-6A11-4972-874E-97A274EFC5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307" y="1273321"/>
            <a:ext cx="11729493" cy="4903642"/>
          </a:xfrm>
          <a:ln>
            <a:noFill/>
          </a:ln>
        </p:spPr>
        <p:txBody>
          <a:bodyPr/>
          <a:lstStyle/>
          <a:p>
            <a:pPr marL="0" indent="0">
              <a:buNone/>
              <a:tabLst>
                <a:tab pos="900113" algn="l"/>
              </a:tabLst>
            </a:pPr>
            <a:endParaRPr lang="id-ID" dirty="0"/>
          </a:p>
          <a:p>
            <a:pPr marL="0" indent="0">
              <a:buNone/>
              <a:tabLst>
                <a:tab pos="900113" algn="l"/>
              </a:tabLst>
            </a:pPr>
            <a:endParaRPr lang="id-ID" dirty="0"/>
          </a:p>
          <a:p>
            <a:pPr marL="0" indent="0">
              <a:buNone/>
            </a:pPr>
            <a:endParaRPr lang="id-ID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2" name="Subtitle 2">
            <a:extLst>
              <a:ext uri="{FF2B5EF4-FFF2-40B4-BE49-F238E27FC236}">
                <a16:creationId xmlns:a16="http://schemas.microsoft.com/office/drawing/2014/main" id="{5D140D69-4218-4312-8489-34FA043B681A}"/>
              </a:ext>
            </a:extLst>
          </p:cNvPr>
          <p:cNvSpPr txBox="1">
            <a:spLocks/>
          </p:cNvSpPr>
          <p:nvPr/>
        </p:nvSpPr>
        <p:spPr bwMode="auto">
          <a:xfrm>
            <a:off x="355600" y="1197426"/>
            <a:ext cx="11176000" cy="5088036"/>
          </a:xfrm>
          <a:prstGeom prst="rect">
            <a:avLst/>
          </a:prstGeom>
          <a:noFill/>
          <a:ln w="50800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286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endParaRPr lang="id-ID" sz="2400" b="1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B57ECF8-0266-4DE1-BEE6-CDDEA5583482}"/>
              </a:ext>
            </a:extLst>
          </p:cNvPr>
          <p:cNvSpPr/>
          <p:nvPr/>
        </p:nvSpPr>
        <p:spPr>
          <a:xfrm>
            <a:off x="299986" y="1403328"/>
            <a:ext cx="2738314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accent1">
                <a:shade val="50000"/>
                <a:alpha val="97000"/>
              </a:schemeClr>
            </a:solidFill>
          </a:ln>
        </p:spPr>
        <p:txBody>
          <a:bodyPr wrap="none" anchor="ctr" anchorCtr="0">
            <a:spAutoFit/>
          </a:bodyPr>
          <a:lstStyle/>
          <a:p>
            <a:pPr algn="just"/>
            <a:r>
              <a:rPr lang="id-ID" b="1" dirty="0"/>
              <a:t>CONTOH “RESEARCH GAP”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9E8004D-6742-4683-BE3F-9E79DABB31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3009" y="1304656"/>
            <a:ext cx="1633870" cy="70719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7908726-AFD1-400E-B159-A885ADB9CD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0493" y="2235205"/>
            <a:ext cx="1263400" cy="94476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A0CC3DF-92F3-408A-B5C2-66FCD93FA1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85274" y="3381077"/>
            <a:ext cx="914479" cy="79254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52B8076-2747-431F-B479-5109A0C061E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16380" y="4304419"/>
            <a:ext cx="2481287" cy="69738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5126C6B-D020-4DB5-9AD8-A099662C187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2532" y="1871809"/>
            <a:ext cx="4971186" cy="407178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A7D5C10-CAC2-4132-8BE9-48AD04D8913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67430" y="2085943"/>
            <a:ext cx="3237257" cy="117663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57028D3-18BC-49D2-AF23-E8C4E1A1574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99314" y="5108832"/>
            <a:ext cx="5072958" cy="1176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21991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1783D6-BF8D-4AE2-9BDD-7BC147B08B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697387"/>
          </a:xfrm>
        </p:spPr>
        <p:txBody>
          <a:bodyPr/>
          <a:lstStyle/>
          <a:p>
            <a:pPr algn="ctr"/>
            <a:r>
              <a:rPr lang="id-ID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MENYIAPKAN MANUSKRIP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CB8491-6A11-4972-874E-97A274EFC5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307" y="1273321"/>
            <a:ext cx="11729493" cy="4903642"/>
          </a:xfrm>
          <a:ln>
            <a:noFill/>
          </a:ln>
        </p:spPr>
        <p:txBody>
          <a:bodyPr/>
          <a:lstStyle/>
          <a:p>
            <a:pPr marL="0" indent="0">
              <a:buNone/>
              <a:tabLst>
                <a:tab pos="900113" algn="l"/>
              </a:tabLst>
            </a:pPr>
            <a:endParaRPr lang="id-ID" dirty="0"/>
          </a:p>
          <a:p>
            <a:pPr marL="0" indent="0">
              <a:buNone/>
              <a:tabLst>
                <a:tab pos="900113" algn="l"/>
              </a:tabLst>
            </a:pPr>
            <a:endParaRPr lang="id-ID" dirty="0"/>
          </a:p>
          <a:p>
            <a:pPr marL="0" indent="0">
              <a:buNone/>
            </a:pPr>
            <a:endParaRPr lang="id-ID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2" name="Subtitle 2">
            <a:extLst>
              <a:ext uri="{FF2B5EF4-FFF2-40B4-BE49-F238E27FC236}">
                <a16:creationId xmlns:a16="http://schemas.microsoft.com/office/drawing/2014/main" id="{5D140D69-4218-4312-8489-34FA043B681A}"/>
              </a:ext>
            </a:extLst>
          </p:cNvPr>
          <p:cNvSpPr txBox="1">
            <a:spLocks/>
          </p:cNvSpPr>
          <p:nvPr/>
        </p:nvSpPr>
        <p:spPr bwMode="auto">
          <a:xfrm>
            <a:off x="355600" y="1197426"/>
            <a:ext cx="11176000" cy="5088036"/>
          </a:xfrm>
          <a:prstGeom prst="rect">
            <a:avLst/>
          </a:prstGeom>
          <a:noFill/>
          <a:ln w="50800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286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endParaRPr lang="id-ID" sz="2400" b="1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B57ECF8-0266-4DE1-BEE6-CDDEA5583482}"/>
              </a:ext>
            </a:extLst>
          </p:cNvPr>
          <p:cNvSpPr/>
          <p:nvPr/>
        </p:nvSpPr>
        <p:spPr>
          <a:xfrm>
            <a:off x="168540" y="1403328"/>
            <a:ext cx="3001206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accent1">
                <a:shade val="50000"/>
                <a:alpha val="97000"/>
              </a:schemeClr>
            </a:solidFill>
          </a:ln>
        </p:spPr>
        <p:txBody>
          <a:bodyPr wrap="none" anchor="ctr" anchorCtr="0">
            <a:spAutoFit/>
          </a:bodyPr>
          <a:lstStyle/>
          <a:p>
            <a:pPr algn="just"/>
            <a:r>
              <a:rPr lang="id-ID" b="1" dirty="0"/>
              <a:t>CONTOH “THEORITICAL GAP”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9E8004D-6742-4683-BE3F-9E79DABB31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96551" y="1304656"/>
            <a:ext cx="1633870" cy="70719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7908726-AFD1-400E-B159-A885ADB9CD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0493" y="2235205"/>
            <a:ext cx="1263400" cy="94476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A0CC3DF-92F3-408A-B5C2-66FCD93FA1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85274" y="3264965"/>
            <a:ext cx="914479" cy="79254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52B8076-2747-431F-B479-5109A0C061E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16380" y="4144765"/>
            <a:ext cx="2481287" cy="69738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62D160A-B242-4CCD-A293-23C22D6D5D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7046" y="1912582"/>
            <a:ext cx="4883925" cy="405278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94D3F48-B63C-4D4D-BC46-2D2711E573D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23881" y="2075930"/>
            <a:ext cx="3237257" cy="110956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0361CCD-216C-4557-AC3D-AE3C1039F01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46405" y="4949174"/>
            <a:ext cx="4883925" cy="1255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465619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ubtitle 2">
            <a:extLst>
              <a:ext uri="{FF2B5EF4-FFF2-40B4-BE49-F238E27FC236}">
                <a16:creationId xmlns:a16="http://schemas.microsoft.com/office/drawing/2014/main" id="{5D140D69-4218-4312-8489-34FA043B681A}"/>
              </a:ext>
            </a:extLst>
          </p:cNvPr>
          <p:cNvSpPr txBox="1">
            <a:spLocks/>
          </p:cNvSpPr>
          <p:nvPr/>
        </p:nvSpPr>
        <p:spPr bwMode="auto">
          <a:xfrm>
            <a:off x="307453" y="1239180"/>
            <a:ext cx="11577093" cy="5088036"/>
          </a:xfrm>
          <a:prstGeom prst="rect">
            <a:avLst/>
          </a:prstGeom>
          <a:noFill/>
          <a:ln w="50800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2286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id-ID" sz="2400" b="1" dirty="0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5499639-A19A-4779-B3D9-4AB659F12518}"/>
              </a:ext>
            </a:extLst>
          </p:cNvPr>
          <p:cNvSpPr/>
          <p:nvPr/>
        </p:nvSpPr>
        <p:spPr>
          <a:xfrm>
            <a:off x="4078516" y="1378423"/>
            <a:ext cx="4368800" cy="4798539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635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AF406B14-1BC0-40D5-9C54-2C53CAFB5125}"/>
              </a:ext>
            </a:extLst>
          </p:cNvPr>
          <p:cNvSpPr/>
          <p:nvPr/>
        </p:nvSpPr>
        <p:spPr>
          <a:xfrm>
            <a:off x="312055" y="1908622"/>
            <a:ext cx="3396343" cy="381043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635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CB8491-6A11-4972-874E-97A274EFC5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307" y="1273321"/>
            <a:ext cx="11729493" cy="4903642"/>
          </a:xfrm>
          <a:ln>
            <a:noFill/>
          </a:ln>
        </p:spPr>
        <p:txBody>
          <a:bodyPr/>
          <a:lstStyle/>
          <a:p>
            <a:pPr marL="0" indent="0">
              <a:buNone/>
              <a:tabLst>
                <a:tab pos="900113" algn="l"/>
              </a:tabLst>
            </a:pPr>
            <a:endParaRPr lang="id-ID" dirty="0"/>
          </a:p>
          <a:p>
            <a:pPr marL="0" indent="0">
              <a:buNone/>
              <a:tabLst>
                <a:tab pos="900113" algn="l"/>
              </a:tabLst>
            </a:pPr>
            <a:endParaRPr lang="id-ID" dirty="0"/>
          </a:p>
          <a:p>
            <a:pPr marL="0" indent="0">
              <a:buNone/>
            </a:pPr>
            <a:endParaRPr lang="id-ID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C1783D6-BF8D-4AE2-9BDD-7BC147B08B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697387"/>
          </a:xfrm>
        </p:spPr>
        <p:txBody>
          <a:bodyPr/>
          <a:lstStyle/>
          <a:p>
            <a:pPr algn="ctr"/>
            <a:r>
              <a:rPr lang="id-ID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STRUKTUR MANUSKRIP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D46C6AB-37C8-49ED-B2BE-BA79788C3981}"/>
              </a:ext>
            </a:extLst>
          </p:cNvPr>
          <p:cNvSpPr txBox="1"/>
          <p:nvPr/>
        </p:nvSpPr>
        <p:spPr>
          <a:xfrm>
            <a:off x="5181598" y="1596575"/>
            <a:ext cx="2162628" cy="720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25400">
            <a:solidFill>
              <a:schemeClr val="tx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perspectiveRelaxedModerately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id-ID" sz="2000" b="1" dirty="0"/>
              <a:t>INTRODUCTION </a:t>
            </a:r>
          </a:p>
          <a:p>
            <a:pPr algn="ctr"/>
            <a:r>
              <a:rPr lang="id-ID" sz="2000" b="1" dirty="0"/>
              <a:t>(I)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48DA325-4E22-4DAA-935B-C064F4D202E2}"/>
              </a:ext>
            </a:extLst>
          </p:cNvPr>
          <p:cNvSpPr txBox="1"/>
          <p:nvPr/>
        </p:nvSpPr>
        <p:spPr>
          <a:xfrm>
            <a:off x="4760688" y="2519628"/>
            <a:ext cx="2989942" cy="720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25400">
            <a:solidFill>
              <a:schemeClr val="tx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perspectiveRelaxedModerately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id-ID" sz="2000" b="1" dirty="0"/>
              <a:t>METHOD &amp; MATERIAL </a:t>
            </a:r>
          </a:p>
          <a:p>
            <a:pPr algn="ctr"/>
            <a:r>
              <a:rPr lang="id-ID" sz="2000" b="1" dirty="0"/>
              <a:t>(M)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12FA25C-D6E2-4714-98E3-88940A4051DC}"/>
              </a:ext>
            </a:extLst>
          </p:cNvPr>
          <p:cNvSpPr txBox="1"/>
          <p:nvPr/>
        </p:nvSpPr>
        <p:spPr>
          <a:xfrm>
            <a:off x="5254172" y="3433402"/>
            <a:ext cx="2162628" cy="720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25400">
            <a:solidFill>
              <a:schemeClr val="tx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perspectiveRelaxedModerately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id-ID" sz="2000" b="1" dirty="0"/>
              <a:t>RESULT</a:t>
            </a:r>
          </a:p>
          <a:p>
            <a:pPr algn="ctr"/>
            <a:r>
              <a:rPr lang="id-ID" sz="2000" b="1" dirty="0"/>
              <a:t>(R)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D68D07A-C685-460C-9C69-13077FD54A6F}"/>
              </a:ext>
            </a:extLst>
          </p:cNvPr>
          <p:cNvSpPr txBox="1"/>
          <p:nvPr/>
        </p:nvSpPr>
        <p:spPr>
          <a:xfrm>
            <a:off x="4905834" y="4365770"/>
            <a:ext cx="2801256" cy="7078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25400">
            <a:solidFill>
              <a:schemeClr val="tx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perspectiveRelaxedModerately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id-ID" sz="2000" b="1" dirty="0"/>
              <a:t>ANALYSIS &amp; DISCUSSION</a:t>
            </a:r>
          </a:p>
          <a:p>
            <a:pPr algn="ctr"/>
            <a:r>
              <a:rPr lang="id-ID" sz="2000" b="1" dirty="0"/>
              <a:t>(A &amp; D)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41CCC20-9126-4E8C-8D62-44791040527E}"/>
              </a:ext>
            </a:extLst>
          </p:cNvPr>
          <p:cNvSpPr txBox="1"/>
          <p:nvPr/>
        </p:nvSpPr>
        <p:spPr>
          <a:xfrm>
            <a:off x="5486406" y="5279210"/>
            <a:ext cx="1694538" cy="720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25400">
            <a:solidFill>
              <a:schemeClr val="tx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perspectiveRelaxedModerately"/>
            <a:lightRig rig="threePt" dir="t"/>
          </a:scene3d>
          <a:sp3d>
            <a:bevelT/>
          </a:sp3d>
        </p:spPr>
        <p:txBody>
          <a:bodyPr wrap="square" rtlCol="0" anchor="ctr" anchorCtr="0">
            <a:spAutoFit/>
          </a:bodyPr>
          <a:lstStyle/>
          <a:p>
            <a:pPr algn="ctr"/>
            <a:r>
              <a:rPr lang="id-ID" sz="2000" b="1" dirty="0"/>
              <a:t>CONCLUSION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53208C3-FD24-43B8-837B-88E9608B0935}"/>
              </a:ext>
            </a:extLst>
          </p:cNvPr>
          <p:cNvSpPr txBox="1"/>
          <p:nvPr/>
        </p:nvSpPr>
        <p:spPr>
          <a:xfrm>
            <a:off x="1197425" y="2097309"/>
            <a:ext cx="1698173" cy="432000"/>
          </a:xfrm>
          <a:prstGeom prst="rect">
            <a:avLst/>
          </a:prstGeom>
          <a:solidFill>
            <a:srgbClr val="FFC000"/>
          </a:solidFill>
          <a:ln w="2540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perspectiveRelaxedModerately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id-ID" sz="2000" b="1" dirty="0"/>
              <a:t>JUDUL/TITLE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E25BC6C-4732-4253-A8EE-83A82CE08160}"/>
              </a:ext>
            </a:extLst>
          </p:cNvPr>
          <p:cNvSpPr txBox="1"/>
          <p:nvPr/>
        </p:nvSpPr>
        <p:spPr>
          <a:xfrm>
            <a:off x="994227" y="2788138"/>
            <a:ext cx="2162628" cy="432000"/>
          </a:xfrm>
          <a:prstGeom prst="rect">
            <a:avLst/>
          </a:prstGeom>
          <a:solidFill>
            <a:srgbClr val="FFC000"/>
          </a:solidFill>
          <a:ln w="2540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perspectiveRelaxedModerately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id-ID" sz="2000" b="1" dirty="0"/>
              <a:t>PENULIS/AUTHOR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8605EE5-4952-403E-B8E9-9DB38FA62CEF}"/>
              </a:ext>
            </a:extLst>
          </p:cNvPr>
          <p:cNvSpPr txBox="1"/>
          <p:nvPr/>
        </p:nvSpPr>
        <p:spPr>
          <a:xfrm>
            <a:off x="994227" y="3513225"/>
            <a:ext cx="2162628" cy="400110"/>
          </a:xfrm>
          <a:prstGeom prst="rect">
            <a:avLst/>
          </a:prstGeom>
          <a:solidFill>
            <a:srgbClr val="FFC000"/>
          </a:solidFill>
          <a:ln w="2540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perspectiveRelaxedModerately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id-ID" sz="2000" b="1" dirty="0"/>
              <a:t>ALAMAT/AFILIASI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C8F32C3-813B-4957-B91F-CA31E971CF2A}"/>
              </a:ext>
            </a:extLst>
          </p:cNvPr>
          <p:cNvSpPr txBox="1"/>
          <p:nvPr/>
        </p:nvSpPr>
        <p:spPr>
          <a:xfrm>
            <a:off x="863600" y="4213367"/>
            <a:ext cx="2380343" cy="432000"/>
          </a:xfrm>
          <a:prstGeom prst="rect">
            <a:avLst/>
          </a:prstGeom>
          <a:solidFill>
            <a:srgbClr val="FFC000"/>
          </a:solidFill>
          <a:ln w="2540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perspectiveRelaxedModerately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id-ID" sz="2000" b="1" dirty="0"/>
              <a:t>ABSTRAK/ABSTARCT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8E99DC0-95EC-4DE3-AD26-0E50FFBCF051}"/>
              </a:ext>
            </a:extLst>
          </p:cNvPr>
          <p:cNvSpPr txBox="1"/>
          <p:nvPr/>
        </p:nvSpPr>
        <p:spPr>
          <a:xfrm>
            <a:off x="645884" y="4982445"/>
            <a:ext cx="2801257" cy="432000"/>
          </a:xfrm>
          <a:prstGeom prst="rect">
            <a:avLst/>
          </a:prstGeom>
          <a:solidFill>
            <a:srgbClr val="FFC000"/>
          </a:solidFill>
          <a:ln w="25400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perspectiveRelaxedModerately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id-ID" sz="2000" b="1" dirty="0"/>
              <a:t>KATA KUNCI/KEYWORD</a:t>
            </a:r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612670F2-7F61-4A07-B127-55328485E3F5}"/>
              </a:ext>
            </a:extLst>
          </p:cNvPr>
          <p:cNvSpPr/>
          <p:nvPr/>
        </p:nvSpPr>
        <p:spPr>
          <a:xfrm>
            <a:off x="8824690" y="2183964"/>
            <a:ext cx="2917368" cy="3114543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635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33F2D6C-5A0B-457E-9795-30CDAE2C3092}"/>
              </a:ext>
            </a:extLst>
          </p:cNvPr>
          <p:cNvSpPr txBox="1"/>
          <p:nvPr/>
        </p:nvSpPr>
        <p:spPr>
          <a:xfrm>
            <a:off x="9194797" y="2417204"/>
            <a:ext cx="2162628" cy="720000"/>
          </a:xfrm>
          <a:prstGeom prst="rect">
            <a:avLst/>
          </a:prstGeom>
          <a:solidFill>
            <a:schemeClr val="accent6"/>
          </a:solidFill>
          <a:ln w="25400">
            <a:solidFill>
              <a:schemeClr val="tx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perspectiveRelaxedModerately"/>
            <a:lightRig rig="threePt" dir="t"/>
          </a:scene3d>
          <a:sp3d>
            <a:bevelT/>
          </a:sp3d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2000" b="1" dirty="0" err="1"/>
              <a:t>Acknowledg</a:t>
            </a:r>
            <a:r>
              <a:rPr lang="id-ID" sz="2000" b="1" dirty="0"/>
              <a:t>e</a:t>
            </a:r>
            <a:r>
              <a:rPr lang="en-US" sz="2000" b="1" dirty="0" err="1"/>
              <a:t>ment</a:t>
            </a:r>
            <a:endParaRPr lang="id-ID" sz="2000" b="1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7551109-3FD7-47D7-AEA7-5164ADFC30E2}"/>
              </a:ext>
            </a:extLst>
          </p:cNvPr>
          <p:cNvSpPr txBox="1"/>
          <p:nvPr/>
        </p:nvSpPr>
        <p:spPr>
          <a:xfrm>
            <a:off x="9441542" y="3354487"/>
            <a:ext cx="1690911" cy="720000"/>
          </a:xfrm>
          <a:prstGeom prst="rect">
            <a:avLst/>
          </a:prstGeom>
          <a:solidFill>
            <a:schemeClr val="accent6"/>
          </a:solidFill>
          <a:ln w="25400">
            <a:solidFill>
              <a:schemeClr val="tx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perspectiveRelaxedModerately"/>
            <a:lightRig rig="threePt" dir="t"/>
          </a:scene3d>
          <a:sp3d>
            <a:bevelT/>
          </a:sp3d>
        </p:spPr>
        <p:txBody>
          <a:bodyPr wrap="square" rtlCol="0" anchor="ctr" anchorCtr="0">
            <a:spAutoFit/>
          </a:bodyPr>
          <a:lstStyle/>
          <a:p>
            <a:pPr algn="ctr"/>
            <a:r>
              <a:rPr lang="id-ID" sz="2000" b="1" dirty="0"/>
              <a:t>REFERENCES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1DA7E1D2-2431-4ADE-A945-F79B0057FE28}"/>
              </a:ext>
            </a:extLst>
          </p:cNvPr>
          <p:cNvSpPr txBox="1"/>
          <p:nvPr/>
        </p:nvSpPr>
        <p:spPr>
          <a:xfrm>
            <a:off x="9223828" y="4238942"/>
            <a:ext cx="2162628" cy="720000"/>
          </a:xfrm>
          <a:prstGeom prst="rect">
            <a:avLst/>
          </a:prstGeom>
          <a:solidFill>
            <a:schemeClr val="accent6"/>
          </a:solidFill>
          <a:ln w="25400">
            <a:solidFill>
              <a:schemeClr val="tx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perspectiveRelaxedModerately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id-ID" sz="2000" b="1" dirty="0"/>
              <a:t>SUPPLEMENTARY MATERIAL</a:t>
            </a:r>
          </a:p>
        </p:txBody>
      </p:sp>
    </p:spTree>
    <p:extLst>
      <p:ext uri="{BB962C8B-B14F-4D97-AF65-F5344CB8AC3E}">
        <p14:creationId xmlns:p14="http://schemas.microsoft.com/office/powerpoint/2010/main" val="142394403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1783D6-BF8D-4AE2-9BDD-7BC147B08B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697387"/>
          </a:xfrm>
        </p:spPr>
        <p:txBody>
          <a:bodyPr/>
          <a:lstStyle/>
          <a:p>
            <a:pPr algn="ctr"/>
            <a:r>
              <a:rPr lang="id-ID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JUDUL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CB8491-6A11-4972-874E-97A274EFC5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307" y="1273321"/>
            <a:ext cx="11729493" cy="4903642"/>
          </a:xfrm>
          <a:ln>
            <a:noFill/>
          </a:ln>
        </p:spPr>
        <p:txBody>
          <a:bodyPr/>
          <a:lstStyle/>
          <a:p>
            <a:pPr marL="0" indent="0">
              <a:buNone/>
              <a:tabLst>
                <a:tab pos="900113" algn="l"/>
              </a:tabLst>
            </a:pPr>
            <a:endParaRPr lang="id-ID" dirty="0"/>
          </a:p>
          <a:p>
            <a:pPr marL="0" indent="0">
              <a:buNone/>
              <a:tabLst>
                <a:tab pos="900113" algn="l"/>
              </a:tabLst>
            </a:pPr>
            <a:endParaRPr lang="id-ID" dirty="0"/>
          </a:p>
          <a:p>
            <a:pPr marL="0" indent="0">
              <a:buNone/>
            </a:pPr>
            <a:endParaRPr lang="id-ID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2" name="Subtitle 2">
            <a:extLst>
              <a:ext uri="{FF2B5EF4-FFF2-40B4-BE49-F238E27FC236}">
                <a16:creationId xmlns:a16="http://schemas.microsoft.com/office/drawing/2014/main" id="{5D140D69-4218-4312-8489-34FA043B681A}"/>
              </a:ext>
            </a:extLst>
          </p:cNvPr>
          <p:cNvSpPr txBox="1">
            <a:spLocks/>
          </p:cNvSpPr>
          <p:nvPr/>
        </p:nvSpPr>
        <p:spPr bwMode="auto">
          <a:xfrm>
            <a:off x="355600" y="1197426"/>
            <a:ext cx="11176000" cy="5088036"/>
          </a:xfrm>
          <a:prstGeom prst="rect">
            <a:avLst/>
          </a:prstGeom>
          <a:noFill/>
          <a:ln w="50800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286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endParaRPr lang="id-ID" sz="2400" b="1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B57ECF8-0266-4DE1-BEE6-CDDEA5583482}"/>
              </a:ext>
            </a:extLst>
          </p:cNvPr>
          <p:cNvSpPr/>
          <p:nvPr/>
        </p:nvSpPr>
        <p:spPr>
          <a:xfrm>
            <a:off x="312911" y="1357162"/>
            <a:ext cx="1811714" cy="461665"/>
          </a:xfrm>
          <a:prstGeom prst="rect">
            <a:avLst/>
          </a:prstGeom>
          <a:solidFill>
            <a:srgbClr val="FFFF00"/>
          </a:solidFill>
          <a:ln w="38100">
            <a:solidFill>
              <a:schemeClr val="accent1">
                <a:shade val="50000"/>
                <a:alpha val="97000"/>
              </a:schemeClr>
            </a:solidFill>
          </a:ln>
        </p:spPr>
        <p:txBody>
          <a:bodyPr wrap="none" anchor="ctr" anchorCtr="0">
            <a:spAutoFit/>
          </a:bodyPr>
          <a:lstStyle/>
          <a:p>
            <a:pPr algn="just"/>
            <a:r>
              <a:rPr lang="id-ID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JUDUL/TITLE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FAAFC69-1235-464F-9355-58A9B95828A4}"/>
              </a:ext>
            </a:extLst>
          </p:cNvPr>
          <p:cNvSpPr txBox="1"/>
          <p:nvPr/>
        </p:nvSpPr>
        <p:spPr>
          <a:xfrm flipH="1">
            <a:off x="331536" y="2065543"/>
            <a:ext cx="4680000" cy="1800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635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 anchor="b" anchorCtr="0">
            <a:spAutoFit/>
          </a:bodyPr>
          <a:lstStyle/>
          <a:p>
            <a:r>
              <a:rPr lang="id-ID" b="1" dirty="0"/>
              <a:t>Singkat</a:t>
            </a:r>
          </a:p>
          <a:p>
            <a:r>
              <a:rPr lang="id-ID" b="1" dirty="0"/>
              <a:t>Menunjukkan masalah </a:t>
            </a:r>
          </a:p>
          <a:p>
            <a:r>
              <a:rPr lang="id-ID" b="1" dirty="0"/>
              <a:t>Hindari Ambiguitas</a:t>
            </a:r>
          </a:p>
          <a:p>
            <a:r>
              <a:rPr lang="id-ID" b="1" dirty="0"/>
              <a:t>Jangan Gunakan Singkatan yang Tidak Umum</a:t>
            </a:r>
          </a:p>
          <a:p>
            <a:r>
              <a:rPr lang="id-ID" b="1" dirty="0"/>
              <a:t>Eye Catching/Sexy</a:t>
            </a:r>
          </a:p>
          <a:p>
            <a:endParaRPr lang="id-ID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C3D4E6F-2F18-4734-83F4-8A47D36F31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54171" y="1335030"/>
            <a:ext cx="5268253" cy="248738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2789715-7730-462B-80F1-0D19C8457C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54170" y="3884123"/>
            <a:ext cx="5268253" cy="2510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754146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1783D6-BF8D-4AE2-9BDD-7BC147B08B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697387"/>
          </a:xfrm>
        </p:spPr>
        <p:txBody>
          <a:bodyPr/>
          <a:lstStyle/>
          <a:p>
            <a:pPr algn="ctr"/>
            <a:r>
              <a:rPr lang="id-ID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PENULIS &amp; AFILIASI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CB8491-6A11-4972-874E-97A274EFC5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307" y="1273321"/>
            <a:ext cx="11729493" cy="4903642"/>
          </a:xfrm>
          <a:ln>
            <a:noFill/>
          </a:ln>
        </p:spPr>
        <p:txBody>
          <a:bodyPr/>
          <a:lstStyle/>
          <a:p>
            <a:pPr marL="0" indent="0">
              <a:buNone/>
              <a:tabLst>
                <a:tab pos="900113" algn="l"/>
              </a:tabLst>
            </a:pPr>
            <a:endParaRPr lang="id-ID" dirty="0"/>
          </a:p>
          <a:p>
            <a:pPr marL="0" indent="0">
              <a:buNone/>
              <a:tabLst>
                <a:tab pos="900113" algn="l"/>
              </a:tabLst>
            </a:pPr>
            <a:endParaRPr lang="id-ID" dirty="0"/>
          </a:p>
          <a:p>
            <a:pPr marL="0" indent="0">
              <a:buNone/>
            </a:pPr>
            <a:endParaRPr lang="id-ID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2" name="Subtitle 2">
            <a:extLst>
              <a:ext uri="{FF2B5EF4-FFF2-40B4-BE49-F238E27FC236}">
                <a16:creationId xmlns:a16="http://schemas.microsoft.com/office/drawing/2014/main" id="{5D140D69-4218-4312-8489-34FA043B681A}"/>
              </a:ext>
            </a:extLst>
          </p:cNvPr>
          <p:cNvSpPr txBox="1">
            <a:spLocks/>
          </p:cNvSpPr>
          <p:nvPr/>
        </p:nvSpPr>
        <p:spPr bwMode="auto">
          <a:xfrm>
            <a:off x="355600" y="1197426"/>
            <a:ext cx="11176000" cy="5088036"/>
          </a:xfrm>
          <a:prstGeom prst="rect">
            <a:avLst/>
          </a:prstGeom>
          <a:noFill/>
          <a:ln w="50800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286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endParaRPr lang="id-ID" sz="2400" b="1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B57ECF8-0266-4DE1-BEE6-CDDEA5583482}"/>
              </a:ext>
            </a:extLst>
          </p:cNvPr>
          <p:cNvSpPr/>
          <p:nvPr/>
        </p:nvSpPr>
        <p:spPr>
          <a:xfrm>
            <a:off x="433941" y="1357162"/>
            <a:ext cx="2825261" cy="461665"/>
          </a:xfrm>
          <a:prstGeom prst="rect">
            <a:avLst/>
          </a:prstGeom>
          <a:solidFill>
            <a:srgbClr val="FFFF00"/>
          </a:solidFill>
          <a:ln w="38100">
            <a:solidFill>
              <a:schemeClr val="accent1">
                <a:shade val="50000"/>
                <a:alpha val="97000"/>
              </a:schemeClr>
            </a:solidFill>
          </a:ln>
        </p:spPr>
        <p:txBody>
          <a:bodyPr wrap="none" anchor="ctr" anchorCtr="0">
            <a:spAutoFit/>
          </a:bodyPr>
          <a:lstStyle/>
          <a:p>
            <a:pPr algn="just"/>
            <a:r>
              <a:rPr lang="id-ID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PENULIS/AUTHOR(S)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FAAFC69-1235-464F-9355-58A9B95828A4}"/>
              </a:ext>
            </a:extLst>
          </p:cNvPr>
          <p:cNvSpPr txBox="1"/>
          <p:nvPr/>
        </p:nvSpPr>
        <p:spPr>
          <a:xfrm flipH="1">
            <a:off x="439824" y="2026524"/>
            <a:ext cx="3386221" cy="156966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635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 anchor="b" anchorCtr="0">
            <a:spAutoFit/>
          </a:bodyPr>
          <a:lstStyle/>
          <a:p>
            <a:r>
              <a:rPr lang="id-ID" sz="1600" b="1" dirty="0"/>
              <a:t>Sendiri atau bersama-sama</a:t>
            </a:r>
          </a:p>
          <a:p>
            <a:r>
              <a:rPr lang="id-ID" sz="1600" b="1" dirty="0"/>
              <a:t>Urutan Penulis (Firts Author or Co.Author or Coresponding Author)</a:t>
            </a:r>
          </a:p>
          <a:p>
            <a:r>
              <a:rPr lang="id-ID" sz="1600" b="1" dirty="0"/>
              <a:t>Memiliki Kontribusi</a:t>
            </a:r>
          </a:p>
          <a:p>
            <a:r>
              <a:rPr lang="id-ID" sz="1600" b="1" dirty="0">
                <a:solidFill>
                  <a:srgbClr val="FF0000"/>
                </a:solidFill>
              </a:rPr>
              <a:t>Jangan ada </a:t>
            </a:r>
            <a:r>
              <a:rPr lang="id-ID" sz="1600" b="1" i="1" dirty="0">
                <a:solidFill>
                  <a:srgbClr val="FF0000"/>
                </a:solidFill>
              </a:rPr>
              <a:t>Ghost Author (s)</a:t>
            </a:r>
          </a:p>
          <a:p>
            <a:r>
              <a:rPr lang="id-ID" sz="1600" b="1" dirty="0">
                <a:solidFill>
                  <a:srgbClr val="FF0000"/>
                </a:solidFill>
              </a:rPr>
              <a:t>Jangan ada </a:t>
            </a:r>
            <a:r>
              <a:rPr lang="id-ID" sz="1600" b="1" i="1" dirty="0">
                <a:solidFill>
                  <a:srgbClr val="FF0000"/>
                </a:solidFill>
              </a:rPr>
              <a:t>Honorable Author (s)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6FEA6DB-9773-4311-9DC6-95489D9DCF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14145" y="1197426"/>
            <a:ext cx="7117241" cy="4540625"/>
          </a:xfrm>
          <a:prstGeom prst="rect">
            <a:avLst/>
          </a:prstGeom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923B216A-73D1-40A5-B79C-27EDA69352FA}"/>
              </a:ext>
            </a:extLst>
          </p:cNvPr>
          <p:cNvSpPr/>
          <p:nvPr/>
        </p:nvSpPr>
        <p:spPr>
          <a:xfrm>
            <a:off x="426347" y="3831657"/>
            <a:ext cx="2423356" cy="461665"/>
          </a:xfrm>
          <a:prstGeom prst="rect">
            <a:avLst/>
          </a:prstGeom>
          <a:solidFill>
            <a:srgbClr val="FFFF00"/>
          </a:solidFill>
          <a:ln w="38100">
            <a:solidFill>
              <a:schemeClr val="accent1">
                <a:shade val="50000"/>
                <a:alpha val="97000"/>
              </a:schemeClr>
            </a:solidFill>
          </a:ln>
        </p:spPr>
        <p:txBody>
          <a:bodyPr wrap="none" anchor="ctr" anchorCtr="0">
            <a:spAutoFit/>
          </a:bodyPr>
          <a:lstStyle/>
          <a:p>
            <a:pPr algn="just"/>
            <a:r>
              <a:rPr lang="id-ID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AFILIASI/ALAMAT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C1D1A8C3-FFC1-497F-A2A8-11F3BD261CEF}"/>
              </a:ext>
            </a:extLst>
          </p:cNvPr>
          <p:cNvSpPr txBox="1"/>
          <p:nvPr/>
        </p:nvSpPr>
        <p:spPr>
          <a:xfrm flipH="1">
            <a:off x="426374" y="4528661"/>
            <a:ext cx="3386221" cy="132343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635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 anchor="b" anchorCtr="0">
            <a:spAutoFit/>
          </a:bodyPr>
          <a:lstStyle/>
          <a:p>
            <a:r>
              <a:rPr lang="id-ID" sz="1600" b="1" dirty="0"/>
              <a:t>Cantumkan Identitas yang Benar</a:t>
            </a:r>
          </a:p>
          <a:p>
            <a:r>
              <a:rPr lang="id-ID" sz="1600" b="1" dirty="0"/>
              <a:t>Berfungsi sebagai Korespondensi</a:t>
            </a:r>
          </a:p>
          <a:p>
            <a:r>
              <a:rPr lang="id-ID" sz="1600" b="1" dirty="0"/>
              <a:t>Alamat para Penulis Berbeda Dicantumkan Sesuai dengan Urutan Nama Penulis</a:t>
            </a:r>
          </a:p>
        </p:txBody>
      </p:sp>
    </p:spTree>
    <p:extLst>
      <p:ext uri="{BB962C8B-B14F-4D97-AF65-F5344CB8AC3E}">
        <p14:creationId xmlns:p14="http://schemas.microsoft.com/office/powerpoint/2010/main" val="314963397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1783D6-BF8D-4AE2-9BDD-7BC147B08B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697387"/>
          </a:xfrm>
        </p:spPr>
        <p:txBody>
          <a:bodyPr/>
          <a:lstStyle/>
          <a:p>
            <a:pPr algn="ctr"/>
            <a:r>
              <a:rPr lang="id-ID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ABSTRAK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CB8491-6A11-4972-874E-97A274EFC5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307" y="1273321"/>
            <a:ext cx="11729493" cy="4903642"/>
          </a:xfrm>
          <a:ln>
            <a:noFill/>
          </a:ln>
        </p:spPr>
        <p:txBody>
          <a:bodyPr/>
          <a:lstStyle/>
          <a:p>
            <a:pPr marL="0" indent="0">
              <a:buNone/>
              <a:tabLst>
                <a:tab pos="900113" algn="l"/>
              </a:tabLst>
            </a:pPr>
            <a:endParaRPr lang="id-ID" dirty="0"/>
          </a:p>
          <a:p>
            <a:pPr marL="0" indent="0">
              <a:buNone/>
              <a:tabLst>
                <a:tab pos="900113" algn="l"/>
              </a:tabLst>
            </a:pPr>
            <a:endParaRPr lang="id-ID" dirty="0"/>
          </a:p>
          <a:p>
            <a:pPr marL="0" indent="0">
              <a:buNone/>
            </a:pPr>
            <a:endParaRPr lang="id-ID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2" name="Subtitle 2">
            <a:extLst>
              <a:ext uri="{FF2B5EF4-FFF2-40B4-BE49-F238E27FC236}">
                <a16:creationId xmlns:a16="http://schemas.microsoft.com/office/drawing/2014/main" id="{5D140D69-4218-4312-8489-34FA043B681A}"/>
              </a:ext>
            </a:extLst>
          </p:cNvPr>
          <p:cNvSpPr txBox="1">
            <a:spLocks/>
          </p:cNvSpPr>
          <p:nvPr/>
        </p:nvSpPr>
        <p:spPr bwMode="auto">
          <a:xfrm>
            <a:off x="355600" y="1197426"/>
            <a:ext cx="11176000" cy="5088036"/>
          </a:xfrm>
          <a:prstGeom prst="rect">
            <a:avLst/>
          </a:prstGeom>
          <a:noFill/>
          <a:ln w="50800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286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endParaRPr lang="id-ID" sz="2400" b="1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B57ECF8-0266-4DE1-BEE6-CDDEA5583482}"/>
              </a:ext>
            </a:extLst>
          </p:cNvPr>
          <p:cNvSpPr/>
          <p:nvPr/>
        </p:nvSpPr>
        <p:spPr>
          <a:xfrm>
            <a:off x="440191" y="1357162"/>
            <a:ext cx="2812758" cy="461665"/>
          </a:xfrm>
          <a:prstGeom prst="rect">
            <a:avLst/>
          </a:prstGeom>
          <a:solidFill>
            <a:srgbClr val="FFFF00"/>
          </a:solidFill>
          <a:ln w="38100">
            <a:solidFill>
              <a:schemeClr val="accent1">
                <a:shade val="50000"/>
                <a:alpha val="97000"/>
              </a:schemeClr>
            </a:solidFill>
          </a:ln>
        </p:spPr>
        <p:txBody>
          <a:bodyPr wrap="none" anchor="ctr" anchorCtr="0">
            <a:spAutoFit/>
          </a:bodyPr>
          <a:lstStyle/>
          <a:p>
            <a:pPr algn="just"/>
            <a:r>
              <a:rPr lang="id-ID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ABSTRAK/ABSTRACT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FAAFC69-1235-464F-9355-58A9B95828A4}"/>
              </a:ext>
            </a:extLst>
          </p:cNvPr>
          <p:cNvSpPr txBox="1"/>
          <p:nvPr/>
        </p:nvSpPr>
        <p:spPr>
          <a:xfrm flipH="1">
            <a:off x="439824" y="2194962"/>
            <a:ext cx="3386221" cy="156966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635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 anchor="b" anchorCtr="0">
            <a:spAutoFit/>
          </a:bodyPr>
          <a:lstStyle/>
          <a:p>
            <a:r>
              <a:rPr lang="id-ID" sz="1600" b="1" dirty="0"/>
              <a:t>Tujuan &amp; Ruang Lingkup Penelitian</a:t>
            </a:r>
          </a:p>
          <a:p>
            <a:r>
              <a:rPr lang="id-ID" sz="1600" b="1" dirty="0"/>
              <a:t>Metode yang Digunakan </a:t>
            </a:r>
          </a:p>
          <a:p>
            <a:r>
              <a:rPr lang="id-ID" sz="1600" b="1" dirty="0"/>
              <a:t>Temuan</a:t>
            </a:r>
          </a:p>
          <a:p>
            <a:r>
              <a:rPr lang="id-ID" sz="1600" b="1" dirty="0"/>
              <a:t>Simpulan</a:t>
            </a:r>
          </a:p>
          <a:p>
            <a:r>
              <a:rPr lang="id-ID" sz="1600" b="1" dirty="0"/>
              <a:t>Kata Kunci / Keyword</a:t>
            </a:r>
          </a:p>
          <a:p>
            <a:r>
              <a:rPr lang="id-ID" sz="1600" b="1" dirty="0"/>
              <a:t>Jelas &amp; Menarik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6FEA6DB-9773-4311-9DC6-95489D9DCF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14145" y="1197426"/>
            <a:ext cx="7117241" cy="4540625"/>
          </a:xfrm>
          <a:prstGeom prst="rect">
            <a:avLst/>
          </a:prstGeom>
        </p:spPr>
      </p:pic>
      <p:sp>
        <p:nvSpPr>
          <p:cNvPr id="11" name="Speech Bubble: Oval 10">
            <a:extLst>
              <a:ext uri="{FF2B5EF4-FFF2-40B4-BE49-F238E27FC236}">
                <a16:creationId xmlns:a16="http://schemas.microsoft.com/office/drawing/2014/main" id="{8CE3C930-3FB2-487E-ADDA-8D35361A057B}"/>
              </a:ext>
            </a:extLst>
          </p:cNvPr>
          <p:cNvSpPr/>
          <p:nvPr/>
        </p:nvSpPr>
        <p:spPr>
          <a:xfrm>
            <a:off x="8318283" y="4214392"/>
            <a:ext cx="1045884" cy="322564"/>
          </a:xfrm>
          <a:prstGeom prst="wedgeEllipseCallout">
            <a:avLst>
              <a:gd name="adj1" fmla="val -34521"/>
              <a:gd name="adj2" fmla="val 86776"/>
            </a:avLst>
          </a:prstGeom>
          <a:solidFill>
            <a:srgbClr val="FFC000"/>
          </a:solidFill>
          <a:ln w="381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1200" b="1" dirty="0"/>
              <a:t>Hasil 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657A3141-3086-44A4-AE39-E2144AA0F500}"/>
              </a:ext>
            </a:extLst>
          </p:cNvPr>
          <p:cNvCxnSpPr>
            <a:cxnSpLocks/>
          </p:cNvCxnSpPr>
          <p:nvPr/>
        </p:nvCxnSpPr>
        <p:spPr>
          <a:xfrm flipV="1">
            <a:off x="7897211" y="4710899"/>
            <a:ext cx="2977412" cy="25648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9CA96B28-D748-4732-A687-195FA63DF91F}"/>
              </a:ext>
            </a:extLst>
          </p:cNvPr>
          <p:cNvCxnSpPr>
            <a:cxnSpLocks/>
          </p:cNvCxnSpPr>
          <p:nvPr/>
        </p:nvCxnSpPr>
        <p:spPr>
          <a:xfrm>
            <a:off x="7897211" y="4736546"/>
            <a:ext cx="0" cy="119928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945CB1F9-1AED-44FD-BF32-D8EF97B54D58}"/>
              </a:ext>
            </a:extLst>
          </p:cNvPr>
          <p:cNvCxnSpPr>
            <a:cxnSpLocks/>
          </p:cNvCxnSpPr>
          <p:nvPr/>
        </p:nvCxnSpPr>
        <p:spPr>
          <a:xfrm>
            <a:off x="6135618" y="4856474"/>
            <a:ext cx="1761593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0F853295-6ECE-4755-BF1F-6B59EE56DEB2}"/>
              </a:ext>
            </a:extLst>
          </p:cNvPr>
          <p:cNvCxnSpPr>
            <a:cxnSpLocks/>
          </p:cNvCxnSpPr>
          <p:nvPr/>
        </p:nvCxnSpPr>
        <p:spPr>
          <a:xfrm>
            <a:off x="6135620" y="5002050"/>
            <a:ext cx="4091989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54D40162-F8E4-41B3-BDCB-4FF93F913D75}"/>
              </a:ext>
            </a:extLst>
          </p:cNvPr>
          <p:cNvCxnSpPr/>
          <p:nvPr/>
        </p:nvCxnSpPr>
        <p:spPr>
          <a:xfrm>
            <a:off x="6150366" y="4861026"/>
            <a:ext cx="0" cy="145576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6E816C4B-3E6F-44D8-8A47-969994D761F6}"/>
              </a:ext>
            </a:extLst>
          </p:cNvPr>
          <p:cNvCxnSpPr>
            <a:cxnSpLocks/>
          </p:cNvCxnSpPr>
          <p:nvPr/>
        </p:nvCxnSpPr>
        <p:spPr>
          <a:xfrm>
            <a:off x="10227609" y="4856474"/>
            <a:ext cx="0" cy="130828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822B5BFD-7565-454A-9A7D-2896A64952F8}"/>
              </a:ext>
            </a:extLst>
          </p:cNvPr>
          <p:cNvCxnSpPr>
            <a:cxnSpLocks/>
          </p:cNvCxnSpPr>
          <p:nvPr/>
        </p:nvCxnSpPr>
        <p:spPr>
          <a:xfrm>
            <a:off x="10227609" y="4856474"/>
            <a:ext cx="632268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AFD43534-FB90-41D0-B975-FF3A44CE2B11}"/>
              </a:ext>
            </a:extLst>
          </p:cNvPr>
          <p:cNvCxnSpPr>
            <a:cxnSpLocks/>
          </p:cNvCxnSpPr>
          <p:nvPr/>
        </p:nvCxnSpPr>
        <p:spPr>
          <a:xfrm>
            <a:off x="10874623" y="4729169"/>
            <a:ext cx="0" cy="127305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Speech Bubble: Oval 35">
            <a:extLst>
              <a:ext uri="{FF2B5EF4-FFF2-40B4-BE49-F238E27FC236}">
                <a16:creationId xmlns:a16="http://schemas.microsoft.com/office/drawing/2014/main" id="{02D0A889-2AC6-489E-B669-FECF7D13EBEE}"/>
              </a:ext>
            </a:extLst>
          </p:cNvPr>
          <p:cNvSpPr/>
          <p:nvPr/>
        </p:nvSpPr>
        <p:spPr>
          <a:xfrm>
            <a:off x="9700291" y="4343794"/>
            <a:ext cx="1045884" cy="322565"/>
          </a:xfrm>
          <a:prstGeom prst="wedgeEllipseCallout">
            <a:avLst>
              <a:gd name="adj1" fmla="val -34521"/>
              <a:gd name="adj2" fmla="val 86776"/>
            </a:avLst>
          </a:prstGeom>
          <a:solidFill>
            <a:srgbClr val="FFC000"/>
          </a:solidFill>
          <a:ln w="381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1200" b="1" dirty="0"/>
              <a:t>Tujuan</a:t>
            </a:r>
          </a:p>
        </p:txBody>
      </p: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8B70F2B9-B5C4-4E4C-81D2-B528FC929EF7}"/>
              </a:ext>
            </a:extLst>
          </p:cNvPr>
          <p:cNvCxnSpPr>
            <a:cxnSpLocks/>
          </p:cNvCxnSpPr>
          <p:nvPr/>
        </p:nvCxnSpPr>
        <p:spPr>
          <a:xfrm>
            <a:off x="6124053" y="5518440"/>
            <a:ext cx="1287012" cy="0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0231E023-95A1-4FC8-A3CB-DC612E47F0D4}"/>
              </a:ext>
            </a:extLst>
          </p:cNvPr>
          <p:cNvCxnSpPr/>
          <p:nvPr/>
        </p:nvCxnSpPr>
        <p:spPr>
          <a:xfrm>
            <a:off x="7411065" y="5353665"/>
            <a:ext cx="3448812" cy="0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4E0ABBE2-4418-4656-AEE5-CFEB29582685}"/>
              </a:ext>
            </a:extLst>
          </p:cNvPr>
          <p:cNvCxnSpPr/>
          <p:nvPr/>
        </p:nvCxnSpPr>
        <p:spPr>
          <a:xfrm flipH="1">
            <a:off x="10859877" y="4856474"/>
            <a:ext cx="14746" cy="497191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54AB1C4B-18E7-4F8B-804C-91B10A2B15B4}"/>
              </a:ext>
            </a:extLst>
          </p:cNvPr>
          <p:cNvCxnSpPr/>
          <p:nvPr/>
        </p:nvCxnSpPr>
        <p:spPr>
          <a:xfrm>
            <a:off x="6142992" y="5002050"/>
            <a:ext cx="0" cy="516390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0A2EB191-8433-46C8-8EDD-E81D4CAE6613}"/>
              </a:ext>
            </a:extLst>
          </p:cNvPr>
          <p:cNvCxnSpPr/>
          <p:nvPr/>
        </p:nvCxnSpPr>
        <p:spPr>
          <a:xfrm>
            <a:off x="7411065" y="5353665"/>
            <a:ext cx="0" cy="164775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Speech Bubble: Oval 55">
            <a:extLst>
              <a:ext uri="{FF2B5EF4-FFF2-40B4-BE49-F238E27FC236}">
                <a16:creationId xmlns:a16="http://schemas.microsoft.com/office/drawing/2014/main" id="{8DFA6985-847F-4EC9-ABCA-07B214200DA1}"/>
              </a:ext>
            </a:extLst>
          </p:cNvPr>
          <p:cNvSpPr/>
          <p:nvPr/>
        </p:nvSpPr>
        <p:spPr>
          <a:xfrm>
            <a:off x="7035170" y="4018286"/>
            <a:ext cx="997899" cy="478725"/>
          </a:xfrm>
          <a:prstGeom prst="wedgeEllipseCallout">
            <a:avLst>
              <a:gd name="adj1" fmla="val -61612"/>
              <a:gd name="adj2" fmla="val 162778"/>
            </a:avLst>
          </a:prstGeom>
          <a:solidFill>
            <a:srgbClr val="FFC000"/>
          </a:solidFill>
          <a:ln w="381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1200" b="1" dirty="0"/>
              <a:t>Metode</a:t>
            </a:r>
          </a:p>
        </p:txBody>
      </p:sp>
    </p:spTree>
    <p:extLst>
      <p:ext uri="{BB962C8B-B14F-4D97-AF65-F5344CB8AC3E}">
        <p14:creationId xmlns:p14="http://schemas.microsoft.com/office/powerpoint/2010/main" val="1825059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36" grpId="0" animBg="1"/>
      <p:bldP spid="5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1783D6-BF8D-4AE2-9BDD-7BC147B08B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697387"/>
          </a:xfrm>
        </p:spPr>
        <p:txBody>
          <a:bodyPr/>
          <a:lstStyle/>
          <a:p>
            <a:pPr algn="ctr"/>
            <a:r>
              <a:rPr lang="id-ID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ABSTRAK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CB8491-6A11-4972-874E-97A274EFC5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307" y="1273321"/>
            <a:ext cx="11729493" cy="4903642"/>
          </a:xfrm>
          <a:ln>
            <a:noFill/>
          </a:ln>
        </p:spPr>
        <p:txBody>
          <a:bodyPr/>
          <a:lstStyle/>
          <a:p>
            <a:pPr marL="0" indent="0">
              <a:buNone/>
              <a:tabLst>
                <a:tab pos="900113" algn="l"/>
              </a:tabLst>
            </a:pPr>
            <a:endParaRPr lang="id-ID" dirty="0"/>
          </a:p>
          <a:p>
            <a:pPr marL="0" indent="0">
              <a:buNone/>
              <a:tabLst>
                <a:tab pos="900113" algn="l"/>
              </a:tabLst>
            </a:pPr>
            <a:endParaRPr lang="id-ID" dirty="0"/>
          </a:p>
          <a:p>
            <a:pPr marL="0" indent="0">
              <a:buNone/>
            </a:pPr>
            <a:endParaRPr lang="id-ID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2" name="Subtitle 2">
            <a:extLst>
              <a:ext uri="{FF2B5EF4-FFF2-40B4-BE49-F238E27FC236}">
                <a16:creationId xmlns:a16="http://schemas.microsoft.com/office/drawing/2014/main" id="{5D140D69-4218-4312-8489-34FA043B681A}"/>
              </a:ext>
            </a:extLst>
          </p:cNvPr>
          <p:cNvSpPr txBox="1">
            <a:spLocks/>
          </p:cNvSpPr>
          <p:nvPr/>
        </p:nvSpPr>
        <p:spPr bwMode="auto">
          <a:xfrm>
            <a:off x="355600" y="1197426"/>
            <a:ext cx="11176000" cy="5088036"/>
          </a:xfrm>
          <a:prstGeom prst="rect">
            <a:avLst/>
          </a:prstGeom>
          <a:noFill/>
          <a:ln w="50800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286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endParaRPr lang="id-ID" sz="2400" b="1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B57ECF8-0266-4DE1-BEE6-CDDEA5583482}"/>
              </a:ext>
            </a:extLst>
          </p:cNvPr>
          <p:cNvSpPr/>
          <p:nvPr/>
        </p:nvSpPr>
        <p:spPr>
          <a:xfrm>
            <a:off x="440191" y="1357162"/>
            <a:ext cx="2812758" cy="461665"/>
          </a:xfrm>
          <a:prstGeom prst="rect">
            <a:avLst/>
          </a:prstGeom>
          <a:solidFill>
            <a:srgbClr val="FFFF00"/>
          </a:solidFill>
          <a:ln w="38100">
            <a:solidFill>
              <a:schemeClr val="accent1">
                <a:shade val="50000"/>
                <a:alpha val="97000"/>
              </a:schemeClr>
            </a:solidFill>
          </a:ln>
        </p:spPr>
        <p:txBody>
          <a:bodyPr wrap="none" anchor="ctr" anchorCtr="0">
            <a:spAutoFit/>
          </a:bodyPr>
          <a:lstStyle/>
          <a:p>
            <a:pPr algn="just"/>
            <a:r>
              <a:rPr lang="id-ID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ABSTRAK/ABSTRACT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FAAFC69-1235-464F-9355-58A9B95828A4}"/>
              </a:ext>
            </a:extLst>
          </p:cNvPr>
          <p:cNvSpPr txBox="1"/>
          <p:nvPr/>
        </p:nvSpPr>
        <p:spPr>
          <a:xfrm flipH="1">
            <a:off x="439824" y="2146838"/>
            <a:ext cx="3386221" cy="156966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635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 anchor="b" anchorCtr="0">
            <a:spAutoFit/>
          </a:bodyPr>
          <a:lstStyle/>
          <a:p>
            <a:r>
              <a:rPr lang="id-ID" sz="1600" b="1" dirty="0"/>
              <a:t>Tujuan &amp; Ruang Lingkup Penelitian</a:t>
            </a:r>
          </a:p>
          <a:p>
            <a:r>
              <a:rPr lang="id-ID" sz="1600" b="1" dirty="0"/>
              <a:t>Metode yang Digunakan </a:t>
            </a:r>
          </a:p>
          <a:p>
            <a:r>
              <a:rPr lang="id-ID" sz="1600" b="1" dirty="0"/>
              <a:t>Temuan</a:t>
            </a:r>
          </a:p>
          <a:p>
            <a:r>
              <a:rPr lang="id-ID" sz="1600" b="1" dirty="0"/>
              <a:t>Simpulan</a:t>
            </a:r>
          </a:p>
          <a:p>
            <a:r>
              <a:rPr lang="id-ID" sz="1600" b="1" dirty="0"/>
              <a:t>Kata Kunci/Keyword</a:t>
            </a:r>
          </a:p>
          <a:p>
            <a:r>
              <a:rPr lang="id-ID" sz="1600" b="1" dirty="0"/>
              <a:t>Jelas &amp; Menarik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4140BFD-C041-4140-9019-4C55D58702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54680" y="1197426"/>
            <a:ext cx="7781719" cy="5088036"/>
          </a:xfrm>
          <a:prstGeom prst="rect">
            <a:avLst/>
          </a:prstGeom>
        </p:spPr>
      </p:pic>
      <p:sp>
        <p:nvSpPr>
          <p:cNvPr id="8" name="Speech Bubble: Oval 7">
            <a:extLst>
              <a:ext uri="{FF2B5EF4-FFF2-40B4-BE49-F238E27FC236}">
                <a16:creationId xmlns:a16="http://schemas.microsoft.com/office/drawing/2014/main" id="{25E5FC61-205B-41F8-A38A-406F74F0352A}"/>
              </a:ext>
            </a:extLst>
          </p:cNvPr>
          <p:cNvSpPr/>
          <p:nvPr/>
        </p:nvSpPr>
        <p:spPr>
          <a:xfrm>
            <a:off x="355599" y="4531355"/>
            <a:ext cx="3602789" cy="1159583"/>
          </a:xfrm>
          <a:prstGeom prst="wedgeEllipseCallout">
            <a:avLst>
              <a:gd name="adj1" fmla="val 108180"/>
              <a:gd name="adj2" fmla="val -48419"/>
            </a:avLst>
          </a:prstGeom>
          <a:solidFill>
            <a:schemeClr val="accent3"/>
          </a:solidFill>
          <a:ln w="381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2000" b="1" dirty="0"/>
              <a:t>Contoh lainnya</a:t>
            </a:r>
          </a:p>
          <a:p>
            <a:pPr algn="ctr"/>
            <a:r>
              <a:rPr lang="id-ID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Journal of Economic Studies</a:t>
            </a:r>
          </a:p>
        </p:txBody>
      </p:sp>
    </p:spTree>
    <p:extLst>
      <p:ext uri="{BB962C8B-B14F-4D97-AF65-F5344CB8AC3E}">
        <p14:creationId xmlns:p14="http://schemas.microsoft.com/office/powerpoint/2010/main" val="150984589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1783D6-BF8D-4AE2-9BDD-7BC147B08B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697387"/>
          </a:xfrm>
        </p:spPr>
        <p:txBody>
          <a:bodyPr/>
          <a:lstStyle/>
          <a:p>
            <a:pPr algn="ctr"/>
            <a:r>
              <a:rPr lang="id-ID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PENDAHULUAN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CB8491-6A11-4972-874E-97A274EFC5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307" y="1273321"/>
            <a:ext cx="11729493" cy="4903642"/>
          </a:xfrm>
          <a:ln>
            <a:noFill/>
          </a:ln>
        </p:spPr>
        <p:txBody>
          <a:bodyPr/>
          <a:lstStyle/>
          <a:p>
            <a:pPr marL="0" indent="0">
              <a:buNone/>
              <a:tabLst>
                <a:tab pos="900113" algn="l"/>
              </a:tabLst>
            </a:pPr>
            <a:endParaRPr lang="id-ID" dirty="0"/>
          </a:p>
          <a:p>
            <a:pPr marL="0" indent="0">
              <a:buNone/>
              <a:tabLst>
                <a:tab pos="900113" algn="l"/>
              </a:tabLst>
            </a:pPr>
            <a:endParaRPr lang="id-ID" dirty="0"/>
          </a:p>
          <a:p>
            <a:pPr marL="0" indent="0">
              <a:buNone/>
            </a:pPr>
            <a:endParaRPr lang="id-ID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2" name="Subtitle 2">
            <a:extLst>
              <a:ext uri="{FF2B5EF4-FFF2-40B4-BE49-F238E27FC236}">
                <a16:creationId xmlns:a16="http://schemas.microsoft.com/office/drawing/2014/main" id="{5D140D69-4218-4312-8489-34FA043B681A}"/>
              </a:ext>
            </a:extLst>
          </p:cNvPr>
          <p:cNvSpPr txBox="1">
            <a:spLocks/>
          </p:cNvSpPr>
          <p:nvPr/>
        </p:nvSpPr>
        <p:spPr bwMode="auto">
          <a:xfrm>
            <a:off x="355600" y="1197426"/>
            <a:ext cx="11176000" cy="5088036"/>
          </a:xfrm>
          <a:prstGeom prst="rect">
            <a:avLst/>
          </a:prstGeom>
          <a:noFill/>
          <a:ln w="50800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286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endParaRPr lang="id-ID" sz="2400" b="1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B57ECF8-0266-4DE1-BEE6-CDDEA5583482}"/>
              </a:ext>
            </a:extLst>
          </p:cNvPr>
          <p:cNvSpPr/>
          <p:nvPr/>
        </p:nvSpPr>
        <p:spPr>
          <a:xfrm>
            <a:off x="407600" y="1417322"/>
            <a:ext cx="4321504" cy="461665"/>
          </a:xfrm>
          <a:prstGeom prst="rect">
            <a:avLst/>
          </a:prstGeom>
          <a:solidFill>
            <a:srgbClr val="FFFF00"/>
          </a:solidFill>
          <a:ln w="38100">
            <a:solidFill>
              <a:schemeClr val="accent1">
                <a:shade val="50000"/>
                <a:alpha val="97000"/>
              </a:schemeClr>
            </a:solidFill>
          </a:ln>
        </p:spPr>
        <p:txBody>
          <a:bodyPr wrap="none" anchor="ctr" anchorCtr="0">
            <a:spAutoFit/>
          </a:bodyPr>
          <a:lstStyle/>
          <a:p>
            <a:pPr algn="just"/>
            <a:r>
              <a:rPr lang="id-ID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PENDAHULUAN/INTRODUCTION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FAAFC69-1235-464F-9355-58A9B95828A4}"/>
              </a:ext>
            </a:extLst>
          </p:cNvPr>
          <p:cNvSpPr txBox="1"/>
          <p:nvPr/>
        </p:nvSpPr>
        <p:spPr>
          <a:xfrm flipH="1">
            <a:off x="439822" y="2075496"/>
            <a:ext cx="4072018" cy="206210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635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 anchor="b" anchorCtr="0">
            <a:spAutoFit/>
          </a:bodyPr>
          <a:lstStyle/>
          <a:p>
            <a:r>
              <a:rPr lang="id-ID" sz="1600" b="1" dirty="0"/>
              <a:t>Alasan menarik/pentingnya topik diteliti</a:t>
            </a:r>
          </a:p>
          <a:p>
            <a:r>
              <a:rPr lang="id-ID" sz="1600" b="1" dirty="0"/>
              <a:t>Mengemukakan Gap Analysis </a:t>
            </a:r>
          </a:p>
          <a:p>
            <a:r>
              <a:rPr lang="id-ID" sz="1600" b="1" dirty="0"/>
              <a:t>Masalah</a:t>
            </a:r>
          </a:p>
          <a:p>
            <a:r>
              <a:rPr lang="id-ID" sz="1600" b="1" dirty="0"/>
              <a:t>State of the Art</a:t>
            </a:r>
          </a:p>
          <a:p>
            <a:r>
              <a:rPr lang="id-ID" sz="1600" b="1" dirty="0"/>
              <a:t>Novelty</a:t>
            </a:r>
          </a:p>
          <a:p>
            <a:r>
              <a:rPr lang="id-ID" sz="1600" b="1" dirty="0"/>
              <a:t>Hipotesis (jika ADA)</a:t>
            </a:r>
          </a:p>
          <a:p>
            <a:r>
              <a:rPr lang="id-ID" sz="1600" b="1" dirty="0"/>
              <a:t>Pendekatan dalam menyelesaikan masalah</a:t>
            </a:r>
          </a:p>
          <a:p>
            <a:r>
              <a:rPr lang="id-ID" sz="1600" b="1" dirty="0"/>
              <a:t>Hasil yang diharapkan (Tujuan)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3451FE9A-9ECB-464D-85A9-EBD0D6F2FEA7}"/>
              </a:ext>
            </a:extLst>
          </p:cNvPr>
          <p:cNvPicPr/>
          <p:nvPr/>
        </p:nvPicPr>
        <p:blipFill rotWithShape="1">
          <a:blip r:embed="rId2"/>
          <a:srcRect l="10952" t="22829" r="9822" b="6554"/>
          <a:stretch/>
        </p:blipFill>
        <p:spPr bwMode="auto">
          <a:xfrm>
            <a:off x="4884821" y="1454319"/>
            <a:ext cx="6911490" cy="441709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7455289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1783D6-BF8D-4AE2-9BDD-7BC147B08B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697387"/>
          </a:xfrm>
        </p:spPr>
        <p:txBody>
          <a:bodyPr/>
          <a:lstStyle/>
          <a:p>
            <a:pPr algn="ctr"/>
            <a:r>
              <a:rPr lang="id-ID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METODE ANALISIS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CB8491-6A11-4972-874E-97A274EFC5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307" y="1273321"/>
            <a:ext cx="11729493" cy="4903642"/>
          </a:xfrm>
          <a:ln>
            <a:noFill/>
          </a:ln>
        </p:spPr>
        <p:txBody>
          <a:bodyPr/>
          <a:lstStyle/>
          <a:p>
            <a:pPr marL="0" indent="0">
              <a:buNone/>
              <a:tabLst>
                <a:tab pos="900113" algn="l"/>
              </a:tabLst>
            </a:pPr>
            <a:endParaRPr lang="id-ID" dirty="0"/>
          </a:p>
          <a:p>
            <a:pPr marL="0" indent="0">
              <a:buNone/>
              <a:tabLst>
                <a:tab pos="900113" algn="l"/>
              </a:tabLst>
            </a:pPr>
            <a:endParaRPr lang="id-ID" dirty="0"/>
          </a:p>
          <a:p>
            <a:pPr marL="0" indent="0">
              <a:buNone/>
            </a:pPr>
            <a:endParaRPr lang="id-ID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2" name="Subtitle 2">
            <a:extLst>
              <a:ext uri="{FF2B5EF4-FFF2-40B4-BE49-F238E27FC236}">
                <a16:creationId xmlns:a16="http://schemas.microsoft.com/office/drawing/2014/main" id="{5D140D69-4218-4312-8489-34FA043B681A}"/>
              </a:ext>
            </a:extLst>
          </p:cNvPr>
          <p:cNvSpPr txBox="1">
            <a:spLocks/>
          </p:cNvSpPr>
          <p:nvPr/>
        </p:nvSpPr>
        <p:spPr bwMode="auto">
          <a:xfrm>
            <a:off x="410794" y="1273321"/>
            <a:ext cx="11176000" cy="5088036"/>
          </a:xfrm>
          <a:prstGeom prst="rect">
            <a:avLst/>
          </a:prstGeom>
          <a:noFill/>
          <a:ln w="50800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286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endParaRPr lang="id-ID" sz="2400" b="1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B57ECF8-0266-4DE1-BEE6-CDDEA5583482}"/>
              </a:ext>
            </a:extLst>
          </p:cNvPr>
          <p:cNvSpPr/>
          <p:nvPr/>
        </p:nvSpPr>
        <p:spPr>
          <a:xfrm>
            <a:off x="425221" y="1417322"/>
            <a:ext cx="4262449" cy="461665"/>
          </a:xfrm>
          <a:prstGeom prst="rect">
            <a:avLst/>
          </a:prstGeom>
          <a:solidFill>
            <a:srgbClr val="FFFF00"/>
          </a:solidFill>
          <a:ln w="38100">
            <a:solidFill>
              <a:schemeClr val="accent1">
                <a:shade val="50000"/>
                <a:alpha val="97000"/>
              </a:schemeClr>
            </a:solidFill>
          </a:ln>
        </p:spPr>
        <p:txBody>
          <a:bodyPr wrap="none" anchor="ctr" anchorCtr="0">
            <a:spAutoFit/>
          </a:bodyPr>
          <a:lstStyle/>
          <a:p>
            <a:pPr algn="just"/>
            <a:r>
              <a:rPr lang="id-ID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METODE/METHOD &amp; MATERIAL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FAAFC69-1235-464F-9355-58A9B95828A4}"/>
              </a:ext>
            </a:extLst>
          </p:cNvPr>
          <p:cNvSpPr txBox="1"/>
          <p:nvPr/>
        </p:nvSpPr>
        <p:spPr>
          <a:xfrm flipH="1">
            <a:off x="410794" y="2101920"/>
            <a:ext cx="4072018" cy="83099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635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 anchor="b" anchorCtr="0">
            <a:spAutoFit/>
          </a:bodyPr>
          <a:lstStyle/>
          <a:p>
            <a:r>
              <a:rPr lang="id-ID" sz="1600" b="1" dirty="0"/>
              <a:t>Rancangan Penelitian (Research’ s Design)</a:t>
            </a:r>
          </a:p>
          <a:p>
            <a:r>
              <a:rPr lang="id-ID" sz="1600" b="1" dirty="0"/>
              <a:t>Populasi &amp; Sampel (Population &amp; Sample)</a:t>
            </a:r>
          </a:p>
          <a:p>
            <a:r>
              <a:rPr lang="id-ID" sz="1600" b="1" dirty="0"/>
              <a:t>Alat Analisis (Analysis Tools)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598A866-C016-406A-A6D9-D428007D47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0551" y="3123461"/>
            <a:ext cx="2785663" cy="271128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348671D-31F1-46BA-9617-B490F5B694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3697" y="3119892"/>
            <a:ext cx="2419350" cy="271128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7A7C103-27E7-4829-BC18-29F1BC36AF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2930" y="1332292"/>
            <a:ext cx="1159127" cy="113876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5587C46-A71E-41A0-86C6-76A5446A62D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37955" y="2562914"/>
            <a:ext cx="1124102" cy="125078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4B6A9FF-5BC9-4421-B4D1-BB70FE60164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02930" y="3966035"/>
            <a:ext cx="1159127" cy="113876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45CCD1B-3D2A-497E-8966-AB24CAEDC80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02930" y="5257139"/>
            <a:ext cx="1159127" cy="101167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F8CFFCB-7F8E-49DE-BC47-93FF4AE5673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54553" y="1333179"/>
            <a:ext cx="1124102" cy="113788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1C53A61-6ED7-4A06-8657-E5D21D70D45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54553" y="2562914"/>
            <a:ext cx="1124102" cy="125078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1AA09CF-98D8-438B-8C40-BA2F16FF5B1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854553" y="3966035"/>
            <a:ext cx="1124102" cy="113788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7E870E1-3A1F-4067-81AE-E98DF3BC3C3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854554" y="5256254"/>
            <a:ext cx="1124102" cy="98056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3597B9A9-2781-4C3D-B9A7-98C2E56D101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171150" y="1332292"/>
            <a:ext cx="3843049" cy="2481406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B381CBBA-22E6-4400-A48E-2E17CB718776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293374" y="3966035"/>
            <a:ext cx="3444907" cy="1865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80262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1783D6-BF8D-4AE2-9BDD-7BC147B08B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697387"/>
          </a:xfrm>
        </p:spPr>
        <p:txBody>
          <a:bodyPr/>
          <a:lstStyle/>
          <a:p>
            <a:pPr algn="ctr"/>
            <a:r>
              <a:rPr lang="id-ID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HASIL &amp; PEMBAHASAN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CB8491-6A11-4972-874E-97A274EFC5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307" y="1273321"/>
            <a:ext cx="11729493" cy="4903642"/>
          </a:xfrm>
          <a:ln>
            <a:noFill/>
          </a:ln>
        </p:spPr>
        <p:txBody>
          <a:bodyPr/>
          <a:lstStyle/>
          <a:p>
            <a:pPr marL="0" indent="0">
              <a:buNone/>
              <a:tabLst>
                <a:tab pos="900113" algn="l"/>
              </a:tabLst>
            </a:pPr>
            <a:endParaRPr lang="id-ID" dirty="0"/>
          </a:p>
          <a:p>
            <a:pPr marL="0" indent="0">
              <a:buNone/>
              <a:tabLst>
                <a:tab pos="900113" algn="l"/>
              </a:tabLst>
            </a:pPr>
            <a:endParaRPr lang="id-ID" dirty="0"/>
          </a:p>
          <a:p>
            <a:pPr marL="0" indent="0">
              <a:buNone/>
            </a:pPr>
            <a:endParaRPr lang="id-ID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2" name="Subtitle 2">
            <a:extLst>
              <a:ext uri="{FF2B5EF4-FFF2-40B4-BE49-F238E27FC236}">
                <a16:creationId xmlns:a16="http://schemas.microsoft.com/office/drawing/2014/main" id="{5D140D69-4218-4312-8489-34FA043B681A}"/>
              </a:ext>
            </a:extLst>
          </p:cNvPr>
          <p:cNvSpPr txBox="1">
            <a:spLocks/>
          </p:cNvSpPr>
          <p:nvPr/>
        </p:nvSpPr>
        <p:spPr bwMode="auto">
          <a:xfrm>
            <a:off x="410794" y="1273321"/>
            <a:ext cx="11176000" cy="5088036"/>
          </a:xfrm>
          <a:prstGeom prst="rect">
            <a:avLst/>
          </a:prstGeom>
          <a:noFill/>
          <a:ln w="50800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286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endParaRPr lang="id-ID" sz="2400" b="1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B57ECF8-0266-4DE1-BEE6-CDDEA5583482}"/>
              </a:ext>
            </a:extLst>
          </p:cNvPr>
          <p:cNvSpPr/>
          <p:nvPr/>
        </p:nvSpPr>
        <p:spPr>
          <a:xfrm>
            <a:off x="400388" y="1417322"/>
            <a:ext cx="3034870" cy="461665"/>
          </a:xfrm>
          <a:prstGeom prst="rect">
            <a:avLst/>
          </a:prstGeom>
          <a:solidFill>
            <a:srgbClr val="FFFF00"/>
          </a:solidFill>
          <a:ln w="38100">
            <a:solidFill>
              <a:schemeClr val="accent1">
                <a:shade val="50000"/>
                <a:alpha val="97000"/>
              </a:schemeClr>
            </a:solidFill>
          </a:ln>
        </p:spPr>
        <p:txBody>
          <a:bodyPr wrap="none" anchor="ctr" anchorCtr="0">
            <a:spAutoFit/>
          </a:bodyPr>
          <a:lstStyle/>
          <a:p>
            <a:pPr algn="just"/>
            <a:r>
              <a:rPr lang="id-ID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RESULT &amp; DISCUSSION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FAAFC69-1235-464F-9355-58A9B95828A4}"/>
              </a:ext>
            </a:extLst>
          </p:cNvPr>
          <p:cNvSpPr txBox="1"/>
          <p:nvPr/>
        </p:nvSpPr>
        <p:spPr>
          <a:xfrm flipH="1">
            <a:off x="410794" y="2104005"/>
            <a:ext cx="3987035" cy="181588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635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 anchor="b" anchorCtr="0">
            <a:spAutoFit/>
          </a:bodyPr>
          <a:lstStyle/>
          <a:p>
            <a:r>
              <a:rPr lang="id-ID" sz="1600" b="1" dirty="0"/>
              <a:t>Pengolahan Data (What/How)</a:t>
            </a:r>
          </a:p>
          <a:p>
            <a:r>
              <a:rPr lang="id-ID" sz="1600" b="1" dirty="0"/>
              <a:t>Keterkaitan antar Permasalahan, Hipotesis, Data, Konsep serta Hasil (Why) </a:t>
            </a:r>
          </a:p>
          <a:p>
            <a:r>
              <a:rPr lang="id-ID" sz="1600" b="1" dirty="0"/>
              <a:t>Kesamaan &amp; Perbedaan dengan temuan lain (What Else)</a:t>
            </a:r>
          </a:p>
          <a:p>
            <a:r>
              <a:rPr lang="id-ID" sz="1600" b="1" dirty="0"/>
              <a:t>Implikasi Hasil baik secara teoritis maupun terapan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4C476CB-5616-4332-B89B-B79E126DBE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794" y="4144904"/>
            <a:ext cx="3987035" cy="189303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859718A-1F5F-4D84-95CC-67B5109217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9087" y="1363779"/>
            <a:ext cx="3860799" cy="467416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A31F5998-8835-47F6-BA08-6F61AED91F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46122" y="1363778"/>
            <a:ext cx="3368078" cy="4456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04064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1783D6-BF8D-4AE2-9BDD-7BC147B08B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697387"/>
          </a:xfrm>
        </p:spPr>
        <p:txBody>
          <a:bodyPr/>
          <a:lstStyle/>
          <a:p>
            <a:pPr algn="ctr"/>
            <a:r>
              <a:rPr lang="id-ID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KESIMPULAN &amp; UCAPAN TERIMAKASIH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CB8491-6A11-4972-874E-97A274EFC5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307" y="1273321"/>
            <a:ext cx="11729493" cy="4903642"/>
          </a:xfrm>
          <a:ln>
            <a:noFill/>
          </a:ln>
        </p:spPr>
        <p:txBody>
          <a:bodyPr/>
          <a:lstStyle/>
          <a:p>
            <a:pPr marL="0" indent="0">
              <a:buNone/>
              <a:tabLst>
                <a:tab pos="900113" algn="l"/>
              </a:tabLst>
            </a:pPr>
            <a:endParaRPr lang="id-ID" dirty="0"/>
          </a:p>
          <a:p>
            <a:pPr marL="0" indent="0">
              <a:buNone/>
              <a:tabLst>
                <a:tab pos="900113" algn="l"/>
              </a:tabLst>
            </a:pPr>
            <a:endParaRPr lang="id-ID" dirty="0"/>
          </a:p>
          <a:p>
            <a:pPr marL="0" indent="0">
              <a:buNone/>
            </a:pPr>
            <a:endParaRPr lang="id-ID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2" name="Subtitle 2">
            <a:extLst>
              <a:ext uri="{FF2B5EF4-FFF2-40B4-BE49-F238E27FC236}">
                <a16:creationId xmlns:a16="http://schemas.microsoft.com/office/drawing/2014/main" id="{5D140D69-4218-4312-8489-34FA043B681A}"/>
              </a:ext>
            </a:extLst>
          </p:cNvPr>
          <p:cNvSpPr txBox="1">
            <a:spLocks/>
          </p:cNvSpPr>
          <p:nvPr/>
        </p:nvSpPr>
        <p:spPr bwMode="auto">
          <a:xfrm>
            <a:off x="410794" y="1273321"/>
            <a:ext cx="11176000" cy="5088036"/>
          </a:xfrm>
          <a:prstGeom prst="rect">
            <a:avLst/>
          </a:prstGeom>
          <a:noFill/>
          <a:ln w="50800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286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endParaRPr lang="id-ID" sz="2400" b="1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B57ECF8-0266-4DE1-BEE6-CDDEA5583482}"/>
              </a:ext>
            </a:extLst>
          </p:cNvPr>
          <p:cNvSpPr/>
          <p:nvPr/>
        </p:nvSpPr>
        <p:spPr>
          <a:xfrm>
            <a:off x="440542" y="1417322"/>
            <a:ext cx="1880515" cy="461665"/>
          </a:xfrm>
          <a:prstGeom prst="rect">
            <a:avLst/>
          </a:prstGeom>
          <a:solidFill>
            <a:srgbClr val="FFFF00"/>
          </a:solidFill>
          <a:ln w="38100">
            <a:solidFill>
              <a:schemeClr val="accent1">
                <a:shade val="50000"/>
                <a:alpha val="97000"/>
              </a:schemeClr>
            </a:solidFill>
          </a:ln>
        </p:spPr>
        <p:txBody>
          <a:bodyPr wrap="none" anchor="ctr" anchorCtr="0">
            <a:spAutoFit/>
          </a:bodyPr>
          <a:lstStyle/>
          <a:p>
            <a:pPr algn="just"/>
            <a:r>
              <a:rPr lang="id-ID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CONCLUSION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FAAFC69-1235-464F-9355-58A9B95828A4}"/>
              </a:ext>
            </a:extLst>
          </p:cNvPr>
          <p:cNvSpPr txBox="1"/>
          <p:nvPr/>
        </p:nvSpPr>
        <p:spPr>
          <a:xfrm flipH="1">
            <a:off x="410793" y="2101400"/>
            <a:ext cx="3304863" cy="5847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635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 anchor="b" anchorCtr="0">
            <a:spAutoFit/>
          </a:bodyPr>
          <a:lstStyle/>
          <a:p>
            <a:r>
              <a:rPr lang="id-ID" sz="1600" b="1" dirty="0"/>
              <a:t>Jawaban atas pertanyaan penelitian</a:t>
            </a:r>
          </a:p>
          <a:p>
            <a:r>
              <a:rPr lang="id-ID" sz="1600" b="1" dirty="0"/>
              <a:t>Berdasarkan temuan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20EECEE-978F-4449-B008-134DB1767FBF}"/>
              </a:ext>
            </a:extLst>
          </p:cNvPr>
          <p:cNvSpPr/>
          <p:nvPr/>
        </p:nvSpPr>
        <p:spPr>
          <a:xfrm>
            <a:off x="384616" y="3047626"/>
            <a:ext cx="2979342" cy="461665"/>
          </a:xfrm>
          <a:prstGeom prst="rect">
            <a:avLst/>
          </a:prstGeom>
          <a:solidFill>
            <a:srgbClr val="FFFF00"/>
          </a:solidFill>
          <a:ln w="38100">
            <a:solidFill>
              <a:schemeClr val="accent1">
                <a:shade val="50000"/>
                <a:alpha val="97000"/>
              </a:schemeClr>
            </a:solidFill>
          </a:ln>
        </p:spPr>
        <p:txBody>
          <a:bodyPr wrap="none" anchor="ctr" anchorCtr="0">
            <a:spAutoFit/>
          </a:bodyPr>
          <a:lstStyle/>
          <a:p>
            <a:pPr algn="just"/>
            <a:r>
              <a:rPr lang="id-ID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ACKNOWLEDGEMENT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22491E7-1505-4450-B514-3BF70ADE1DBA}"/>
              </a:ext>
            </a:extLst>
          </p:cNvPr>
          <p:cNvSpPr txBox="1"/>
          <p:nvPr/>
        </p:nvSpPr>
        <p:spPr>
          <a:xfrm flipH="1">
            <a:off x="367251" y="3855302"/>
            <a:ext cx="3304863" cy="132343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635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 anchor="b" anchorCtr="0">
            <a:spAutoFit/>
          </a:bodyPr>
          <a:lstStyle/>
          <a:p>
            <a:r>
              <a:rPr lang="id-ID" sz="1600" b="1" dirty="0"/>
              <a:t>Pemberi Dana dalam Penelitian</a:t>
            </a:r>
          </a:p>
          <a:p>
            <a:r>
              <a:rPr lang="id-ID" sz="1600" b="1" dirty="0"/>
              <a:t>Pihak-pihak yang berkontribusi dalam membantu dan mendukung penelitian</a:t>
            </a:r>
          </a:p>
          <a:p>
            <a:r>
              <a:rPr lang="id-ID" sz="1600" b="1" dirty="0"/>
              <a:t>Pemberi Beasiswa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3F20C20-F221-444F-A2A3-90ED5940E2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4972" y="1305607"/>
            <a:ext cx="3304863" cy="25050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A05331E-4E48-4723-8C70-9D571DC301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91322" y="1273321"/>
            <a:ext cx="2143125" cy="253736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3497BFF-778F-413E-9B2A-59AB96442B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38081" y="1323750"/>
            <a:ext cx="2035035" cy="248693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CC443BE-01E8-4B23-815C-883DBC93D1F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41568" y="3962400"/>
            <a:ext cx="3498267" cy="236937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25550D8-FD51-4EAE-90D7-217519832F9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59150" y="3810682"/>
            <a:ext cx="4373193" cy="2111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115428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1783D6-BF8D-4AE2-9BDD-7BC147B08B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697387"/>
          </a:xfrm>
        </p:spPr>
        <p:txBody>
          <a:bodyPr/>
          <a:lstStyle/>
          <a:p>
            <a:pPr algn="ctr"/>
            <a:r>
              <a:rPr lang="id-ID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DAFTAR PUSTAKA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CB8491-6A11-4972-874E-97A274EFC5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307" y="1273321"/>
            <a:ext cx="11729493" cy="4903642"/>
          </a:xfrm>
          <a:ln>
            <a:noFill/>
          </a:ln>
        </p:spPr>
        <p:txBody>
          <a:bodyPr/>
          <a:lstStyle/>
          <a:p>
            <a:pPr marL="0" indent="0">
              <a:buNone/>
              <a:tabLst>
                <a:tab pos="900113" algn="l"/>
              </a:tabLst>
            </a:pPr>
            <a:endParaRPr lang="id-ID" dirty="0"/>
          </a:p>
          <a:p>
            <a:pPr marL="0" indent="0">
              <a:buNone/>
              <a:tabLst>
                <a:tab pos="900113" algn="l"/>
              </a:tabLst>
            </a:pPr>
            <a:endParaRPr lang="id-ID" dirty="0"/>
          </a:p>
          <a:p>
            <a:pPr marL="0" indent="0">
              <a:buNone/>
            </a:pPr>
            <a:endParaRPr lang="id-ID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2" name="Subtitle 2">
            <a:extLst>
              <a:ext uri="{FF2B5EF4-FFF2-40B4-BE49-F238E27FC236}">
                <a16:creationId xmlns:a16="http://schemas.microsoft.com/office/drawing/2014/main" id="{5D140D69-4218-4312-8489-34FA043B681A}"/>
              </a:ext>
            </a:extLst>
          </p:cNvPr>
          <p:cNvSpPr txBox="1">
            <a:spLocks/>
          </p:cNvSpPr>
          <p:nvPr/>
        </p:nvSpPr>
        <p:spPr bwMode="auto">
          <a:xfrm>
            <a:off x="508000" y="811656"/>
            <a:ext cx="11176000" cy="5088036"/>
          </a:xfrm>
          <a:prstGeom prst="rect">
            <a:avLst/>
          </a:prstGeom>
          <a:noFill/>
          <a:ln w="50800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286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endParaRPr lang="id-ID" sz="2400" b="1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B57ECF8-0266-4DE1-BEE6-CDDEA5583482}"/>
              </a:ext>
            </a:extLst>
          </p:cNvPr>
          <p:cNvSpPr/>
          <p:nvPr/>
        </p:nvSpPr>
        <p:spPr>
          <a:xfrm>
            <a:off x="402191" y="1417322"/>
            <a:ext cx="1783052" cy="461665"/>
          </a:xfrm>
          <a:prstGeom prst="rect">
            <a:avLst/>
          </a:prstGeom>
          <a:solidFill>
            <a:srgbClr val="FFFF00"/>
          </a:solidFill>
          <a:ln w="38100">
            <a:solidFill>
              <a:schemeClr val="accent1">
                <a:shade val="50000"/>
                <a:alpha val="97000"/>
              </a:schemeClr>
            </a:solidFill>
          </a:ln>
        </p:spPr>
        <p:txBody>
          <a:bodyPr wrap="none" anchor="ctr" anchorCtr="0">
            <a:spAutoFit/>
          </a:bodyPr>
          <a:lstStyle/>
          <a:p>
            <a:pPr algn="just"/>
            <a:r>
              <a:rPr lang="id-ID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REFERENCES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FAAFC69-1235-464F-9355-58A9B95828A4}"/>
              </a:ext>
            </a:extLst>
          </p:cNvPr>
          <p:cNvSpPr txBox="1"/>
          <p:nvPr/>
        </p:nvSpPr>
        <p:spPr>
          <a:xfrm flipH="1">
            <a:off x="410792" y="2059944"/>
            <a:ext cx="5132579" cy="156966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635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 anchor="b" anchorCtr="0">
            <a:spAutoFit/>
          </a:bodyPr>
          <a:lstStyle/>
          <a:p>
            <a:r>
              <a:rPr lang="id-ID" sz="1600" b="1" dirty="0"/>
              <a:t>Ditulis mengikuti gaya dari setiap jurnal yang dituju.</a:t>
            </a:r>
          </a:p>
          <a:p>
            <a:r>
              <a:rPr lang="id-ID" sz="1600" b="1" dirty="0"/>
              <a:t>Menggunakan literatur primer.</a:t>
            </a:r>
          </a:p>
          <a:p>
            <a:r>
              <a:rPr lang="id-ID" sz="1600" b="1" dirty="0"/>
              <a:t>Harus literatur yang mutakhir.</a:t>
            </a:r>
          </a:p>
          <a:p>
            <a:r>
              <a:rPr lang="id-ID" sz="1600" b="1" dirty="0"/>
              <a:t>Memastikan semua literatur yang ada dalam Daftar Pustaka disitasi atau sebaliknya.</a:t>
            </a:r>
          </a:p>
          <a:p>
            <a:r>
              <a:rPr lang="id-ID" sz="1600" b="1" dirty="0"/>
              <a:t>Gunakan Management References.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E17EB01-8CC4-4058-9E23-FE13E5B6AE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793" y="3915843"/>
            <a:ext cx="2827900" cy="226112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1D45FF7-542A-4FF9-975D-5C48C3F978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34446" y="1273322"/>
            <a:ext cx="2827899" cy="224962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12E596F-C551-42BB-98FA-8E92EB3FD9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02785" y="3600613"/>
            <a:ext cx="3172289" cy="226112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8AC8373-4DB0-47CE-924E-A5F7C05B16A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02785" y="1261825"/>
            <a:ext cx="3172289" cy="226112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0201F325-5451-4121-8017-43575306ECB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34446" y="3630674"/>
            <a:ext cx="2827899" cy="249348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C29D8B6-8BC5-4735-85B0-B36A96E9652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44502" y="3845387"/>
            <a:ext cx="2389944" cy="2402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35152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682345-081D-4F7D-9876-A6837809A7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80785"/>
            <a:ext cx="10515600" cy="1229650"/>
          </a:xfrm>
        </p:spPr>
        <p:txBody>
          <a:bodyPr/>
          <a:lstStyle/>
          <a:p>
            <a:pPr algn="ctr"/>
            <a:r>
              <a:rPr lang="id-ID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APA LANGKAH SELANJUTNYA???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0A13D35-892D-42E1-B73F-5AB8DD9A0E53}"/>
              </a:ext>
            </a:extLst>
          </p:cNvPr>
          <p:cNvSpPr txBox="1"/>
          <p:nvPr/>
        </p:nvSpPr>
        <p:spPr>
          <a:xfrm>
            <a:off x="253057" y="1439243"/>
            <a:ext cx="5019451" cy="129266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50800">
            <a:solidFill>
              <a:srgbClr val="FF0000"/>
            </a:solidFill>
          </a:ln>
          <a:scene3d>
            <a:camera prst="perspectiveRelaxedModerately"/>
            <a:lightRig rig="threePt" dir="t"/>
          </a:scene3d>
          <a:sp3d>
            <a:bevelT prst="relaxedInset"/>
          </a:sp3d>
        </p:spPr>
        <p:txBody>
          <a:bodyPr wrap="none" rtlCol="0">
            <a:spAutoFit/>
          </a:bodyPr>
          <a:lstStyle/>
          <a:p>
            <a:pPr algn="ctr"/>
            <a:r>
              <a:rPr lang="id-ID" sz="2400" b="1" dirty="0"/>
              <a:t>Cari jurnal sesuai dengan artikel</a:t>
            </a:r>
          </a:p>
          <a:p>
            <a:pPr algn="ctr"/>
            <a:r>
              <a:rPr lang="id-ID" dirty="0">
                <a:solidFill>
                  <a:srgbClr val="0070C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https://journalfinder.elsevier.com/</a:t>
            </a:r>
            <a:endParaRPr lang="id-ID" dirty="0">
              <a:solidFill>
                <a:srgbClr val="0070C0"/>
              </a:solidFill>
            </a:endParaRPr>
          </a:p>
          <a:p>
            <a:pPr algn="ctr"/>
            <a:r>
              <a:rPr lang="id-ID" dirty="0">
                <a:solidFill>
                  <a:srgbClr val="0070C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https://journalsuggester.springer.com/</a:t>
            </a:r>
            <a:endParaRPr lang="id-ID" dirty="0">
              <a:solidFill>
                <a:srgbClr val="0070C0"/>
              </a:solidFill>
            </a:endParaRPr>
          </a:p>
          <a:p>
            <a:pPr algn="ctr"/>
            <a:r>
              <a:rPr lang="id-ID" dirty="0">
                <a:solidFill>
                  <a:srgbClr val="0070C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https://journalfinder.wiley.com/search?type=match</a:t>
            </a:r>
            <a:endParaRPr lang="id-ID" dirty="0">
              <a:solidFill>
                <a:srgbClr val="0070C0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92A876C-22F3-4CEF-B7E5-F179F09A7FC8}"/>
              </a:ext>
            </a:extLst>
          </p:cNvPr>
          <p:cNvSpPr txBox="1"/>
          <p:nvPr/>
        </p:nvSpPr>
        <p:spPr>
          <a:xfrm>
            <a:off x="452727" y="2933081"/>
            <a:ext cx="4620111" cy="1569660"/>
          </a:xfrm>
          <a:prstGeom prst="rect">
            <a:avLst/>
          </a:prstGeom>
          <a:solidFill>
            <a:schemeClr val="accent2">
              <a:lumMod val="75000"/>
            </a:schemeClr>
          </a:solidFill>
          <a:ln w="50800">
            <a:solidFill>
              <a:srgbClr val="FF0000"/>
            </a:solidFill>
          </a:ln>
          <a:scene3d>
            <a:camera prst="perspectiveRelaxedModerately"/>
            <a:lightRig rig="threePt" dir="t"/>
          </a:scene3d>
          <a:sp3d>
            <a:bevelT prst="relaxedInset"/>
          </a:sp3d>
        </p:spPr>
        <p:txBody>
          <a:bodyPr wrap="none" rtlCol="0">
            <a:spAutoFit/>
          </a:bodyPr>
          <a:lstStyle/>
          <a:p>
            <a:pPr algn="ctr"/>
            <a:r>
              <a:rPr lang="id-ID" sz="2400" dirty="0"/>
              <a:t>Submitt artikel ke jurnal yang dituju</a:t>
            </a:r>
          </a:p>
          <a:p>
            <a:pPr algn="ctr"/>
            <a:r>
              <a:rPr lang="id-ID" sz="2400" dirty="0"/>
              <a:t>Proses selanjutnya mengikuti alur </a:t>
            </a:r>
          </a:p>
          <a:p>
            <a:pPr algn="ctr"/>
            <a:r>
              <a:rPr lang="id-ID" sz="2400" dirty="0"/>
              <a:t>Pada SLIDE #3</a:t>
            </a:r>
          </a:p>
          <a:p>
            <a:pPr algn="ctr"/>
            <a:r>
              <a:rPr lang="id-ID" sz="2400" dirty="0">
                <a:solidFill>
                  <a:srgbClr val="FF0000"/>
                </a:solidFill>
                <a:hlinkClick r:id="rId5" action="ppaction://hlinkpres?slideindex=1&amp;slidetitle=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PROSES PUBLIKASI ARTIKEL.pptx</a:t>
            </a:r>
            <a:endParaRPr lang="id-ID" sz="2400" dirty="0">
              <a:solidFill>
                <a:srgbClr val="FF0000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60F2B5A-28B3-485B-A013-F4DA63E6272D}"/>
              </a:ext>
            </a:extLst>
          </p:cNvPr>
          <p:cNvSpPr txBox="1"/>
          <p:nvPr/>
        </p:nvSpPr>
        <p:spPr>
          <a:xfrm>
            <a:off x="1719025" y="4751869"/>
            <a:ext cx="1906291" cy="1200329"/>
          </a:xfrm>
          <a:prstGeom prst="rect">
            <a:avLst/>
          </a:prstGeom>
          <a:solidFill>
            <a:srgbClr val="7030A0"/>
          </a:solidFill>
          <a:ln w="50800">
            <a:solidFill>
              <a:srgbClr val="FF0000"/>
            </a:solidFill>
          </a:ln>
          <a:scene3d>
            <a:camera prst="perspectiveRelaxedModerately"/>
            <a:lightRig rig="threePt" dir="t"/>
          </a:scene3d>
          <a:sp3d>
            <a:bevelT prst="relaxedInset"/>
          </a:sp3d>
        </p:spPr>
        <p:txBody>
          <a:bodyPr wrap="none" rtlCol="0">
            <a:spAutoFit/>
          </a:bodyPr>
          <a:lstStyle/>
          <a:p>
            <a:pPr algn="ctr"/>
            <a:r>
              <a:rPr lang="id-ID" sz="2400" b="1" dirty="0">
                <a:solidFill>
                  <a:srgbClr val="FFFF00"/>
                </a:solidFill>
              </a:rPr>
              <a:t>BERDOA </a:t>
            </a:r>
          </a:p>
          <a:p>
            <a:pPr algn="ctr"/>
            <a:r>
              <a:rPr lang="id-ID" sz="2400" b="1" dirty="0">
                <a:solidFill>
                  <a:srgbClr val="FFFF00"/>
                </a:solidFill>
              </a:rPr>
              <a:t>sambil </a:t>
            </a:r>
          </a:p>
          <a:p>
            <a:pPr algn="ctr"/>
            <a:r>
              <a:rPr lang="id-ID" sz="2400" b="1" dirty="0">
                <a:solidFill>
                  <a:srgbClr val="FFFF00"/>
                </a:solidFill>
              </a:rPr>
              <a:t>MENCARI IDE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EBDD78C-BA60-41E6-A84D-77EC1646F315}"/>
              </a:ext>
            </a:extLst>
          </p:cNvPr>
          <p:cNvSpPr txBox="1"/>
          <p:nvPr/>
        </p:nvSpPr>
        <p:spPr>
          <a:xfrm>
            <a:off x="5175625" y="4969584"/>
            <a:ext cx="1700722" cy="83099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50800">
            <a:solidFill>
              <a:srgbClr val="FF0000"/>
            </a:solidFill>
          </a:ln>
          <a:scene3d>
            <a:camera prst="perspectiveRelaxedModerately"/>
            <a:lightRig rig="threePt" dir="t"/>
          </a:scene3d>
          <a:sp3d>
            <a:bevelT prst="relaxedInset"/>
          </a:sp3d>
        </p:spPr>
        <p:txBody>
          <a:bodyPr wrap="none" rtlCol="0">
            <a:spAutoFit/>
          </a:bodyPr>
          <a:lstStyle/>
          <a:p>
            <a:pPr algn="ctr"/>
            <a:r>
              <a:rPr lang="id-ID" sz="2400" b="1" dirty="0">
                <a:solidFill>
                  <a:srgbClr val="7030A0"/>
                </a:solidFill>
              </a:rPr>
              <a:t>Persiapkan</a:t>
            </a:r>
          </a:p>
          <a:p>
            <a:pPr algn="ctr"/>
            <a:r>
              <a:rPr lang="id-ID" sz="2400" b="1" dirty="0">
                <a:solidFill>
                  <a:srgbClr val="7030A0"/>
                </a:solidFill>
              </a:rPr>
              <a:t>Artikel Baru</a:t>
            </a: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7FD3D503-6A6A-41E1-8CDE-7CB651812BB1}"/>
              </a:ext>
            </a:extLst>
          </p:cNvPr>
          <p:cNvCxnSpPr/>
          <p:nvPr/>
        </p:nvCxnSpPr>
        <p:spPr>
          <a:xfrm>
            <a:off x="6995886" y="5399314"/>
            <a:ext cx="1219200" cy="0"/>
          </a:xfrm>
          <a:prstGeom prst="line">
            <a:avLst/>
          </a:prstGeom>
          <a:ln w="19050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0706F177-5BE9-41FE-8954-C5CB88AAAA19}"/>
              </a:ext>
            </a:extLst>
          </p:cNvPr>
          <p:cNvCxnSpPr/>
          <p:nvPr/>
        </p:nvCxnSpPr>
        <p:spPr>
          <a:xfrm flipV="1">
            <a:off x="8128002" y="2075543"/>
            <a:ext cx="0" cy="3323771"/>
          </a:xfrm>
          <a:prstGeom prst="line">
            <a:avLst/>
          </a:prstGeom>
          <a:ln w="190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FBE66C31-DFB3-4561-A64A-568E727FE3D1}"/>
              </a:ext>
            </a:extLst>
          </p:cNvPr>
          <p:cNvCxnSpPr/>
          <p:nvPr/>
        </p:nvCxnSpPr>
        <p:spPr>
          <a:xfrm flipH="1">
            <a:off x="5515429" y="2075543"/>
            <a:ext cx="2699657" cy="0"/>
          </a:xfrm>
          <a:prstGeom prst="straightConnector1">
            <a:avLst/>
          </a:prstGeom>
          <a:ln w="1905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Arrow: Down 27">
            <a:extLst>
              <a:ext uri="{FF2B5EF4-FFF2-40B4-BE49-F238E27FC236}">
                <a16:creationId xmlns:a16="http://schemas.microsoft.com/office/drawing/2014/main" id="{B8A50950-4404-44E5-8D6C-DED2A31D846A}"/>
              </a:ext>
            </a:extLst>
          </p:cNvPr>
          <p:cNvSpPr/>
          <p:nvPr/>
        </p:nvSpPr>
        <p:spPr>
          <a:xfrm>
            <a:off x="2249716" y="2731905"/>
            <a:ext cx="696681" cy="388666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9" name="Arrow: Down 28">
            <a:extLst>
              <a:ext uri="{FF2B5EF4-FFF2-40B4-BE49-F238E27FC236}">
                <a16:creationId xmlns:a16="http://schemas.microsoft.com/office/drawing/2014/main" id="{CF5B9CC0-8FE1-4B10-9AD5-284D6CEFF9C8}"/>
              </a:ext>
            </a:extLst>
          </p:cNvPr>
          <p:cNvSpPr/>
          <p:nvPr/>
        </p:nvSpPr>
        <p:spPr>
          <a:xfrm>
            <a:off x="2286003" y="4466361"/>
            <a:ext cx="696681" cy="388666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0" name="Arrow: Right 29">
            <a:extLst>
              <a:ext uri="{FF2B5EF4-FFF2-40B4-BE49-F238E27FC236}">
                <a16:creationId xmlns:a16="http://schemas.microsoft.com/office/drawing/2014/main" id="{2CFECDD9-1C2F-4560-98DE-8866BBB43F5B}"/>
              </a:ext>
            </a:extLst>
          </p:cNvPr>
          <p:cNvSpPr/>
          <p:nvPr/>
        </p:nvSpPr>
        <p:spPr>
          <a:xfrm>
            <a:off x="3744854" y="5123540"/>
            <a:ext cx="1343687" cy="55288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0539319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7B80440D-A606-4ADB-89D7-8D524BF845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047" y="736979"/>
            <a:ext cx="11672449" cy="5090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413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29631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Marquee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418AB3"/>
      </a:accent1>
      <a:accent2>
        <a:srgbClr val="A6B727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JI-PPT-Template" id="{BE63342E-0E64-47D1-97DD-F311678BE57D}" vid="{1E463624-17C8-4225-B5C5-100C31AE62C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1568</TotalTime>
  <Words>1009</Words>
  <Application>Microsoft Office PowerPoint</Application>
  <PresentationFormat>Widescreen</PresentationFormat>
  <Paragraphs>313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6" baseType="lpstr">
      <vt:lpstr>AngsanaUPC</vt:lpstr>
      <vt:lpstr>Arial</vt:lpstr>
      <vt:lpstr>Calibri</vt:lpstr>
      <vt:lpstr>Calibri Light</vt:lpstr>
      <vt:lpstr>Office Theme</vt:lpstr>
      <vt:lpstr>MENEMBUS PUBLIKASI ILMIAH  PADA JURNAL BEREPUTASI INTERNASIONAL </vt:lpstr>
      <vt:lpstr>PERBANDINGAN PUBLIKASI &amp; AUTHOR</vt:lpstr>
      <vt:lpstr>PROSES PUBLIKASI ARTIKEL</vt:lpstr>
      <vt:lpstr>KENAPA ARTIKEL “DITOLAK”</vt:lpstr>
      <vt:lpstr>TIDAK ILMIAH??? #1</vt:lpstr>
      <vt:lpstr>TIDAK ILMIAH??? #2</vt:lpstr>
      <vt:lpstr>TIDAK ILMIAH??? #3 </vt:lpstr>
      <vt:lpstr>TIDAK ILMIAH??? #4</vt:lpstr>
      <vt:lpstr>ORIGINALITAS &amp; NOVELTY???</vt:lpstr>
      <vt:lpstr>RESEARCH MISS CONDUCT</vt:lpstr>
      <vt:lpstr>GAYA SELINGKUNG</vt:lpstr>
      <vt:lpstr>GAYA SELINGKUNG</vt:lpstr>
      <vt:lpstr>GAYA SELINGKUNG</vt:lpstr>
      <vt:lpstr>GAYA SELINGKUNG</vt:lpstr>
      <vt:lpstr>GAYA SELINGKUNG</vt:lpstr>
      <vt:lpstr>GAYA SELINGKUNG</vt:lpstr>
      <vt:lpstr>GAYA SELINGKUNG</vt:lpstr>
      <vt:lpstr>BAHASA</vt:lpstr>
      <vt:lpstr>MENYIAPKAN MANUSKRIP</vt:lpstr>
      <vt:lpstr>MENYIAPKAN MANUSKRIP</vt:lpstr>
      <vt:lpstr>MENYIAPKAN MANUSKRIP</vt:lpstr>
      <vt:lpstr>MENYIAPKAN MANUSKRIP</vt:lpstr>
      <vt:lpstr>MENYIAPKAN MANUSKRIP</vt:lpstr>
      <vt:lpstr>MENYIAPKAN MANUSKRIP</vt:lpstr>
      <vt:lpstr>MENYIAPKAN MANUSKRIP</vt:lpstr>
      <vt:lpstr>MENYIAPKAN MANUSKRIP</vt:lpstr>
      <vt:lpstr>MENYIAPKAN MANUSKRIP</vt:lpstr>
      <vt:lpstr>MENYIAPKAN MANUSKRIP</vt:lpstr>
      <vt:lpstr>STRUKTUR MANUSKRIP</vt:lpstr>
      <vt:lpstr>JUDUL</vt:lpstr>
      <vt:lpstr>PENULIS &amp; AFILIASI</vt:lpstr>
      <vt:lpstr>ABSTRAK</vt:lpstr>
      <vt:lpstr>ABSTRAK</vt:lpstr>
      <vt:lpstr>PENDAHULUAN</vt:lpstr>
      <vt:lpstr>METODE ANALISIS</vt:lpstr>
      <vt:lpstr>HASIL &amp; PEMBAHASAN</vt:lpstr>
      <vt:lpstr>KESIMPULAN &amp; UCAPAN TERIMAKASIH</vt:lpstr>
      <vt:lpstr>DAFTAR PUSTAKA</vt:lpstr>
      <vt:lpstr>APA LANGKAH SELANJUTNYA???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reviewer</dc:creator>
  <cp:lastModifiedBy>Nuryasman</cp:lastModifiedBy>
  <cp:revision>125</cp:revision>
  <dcterms:created xsi:type="dcterms:W3CDTF">2019-12-19T09:21:09Z</dcterms:created>
  <dcterms:modified xsi:type="dcterms:W3CDTF">2020-06-10T07:24:38Z</dcterms:modified>
</cp:coreProperties>
</file>