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6" r:id="rId3"/>
    <p:sldId id="267" r:id="rId4"/>
    <p:sldId id="259" r:id="rId5"/>
    <p:sldId id="260" r:id="rId6"/>
    <p:sldId id="258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iFnZ/1q5I3ZnSQqPovCms5nn5Q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00"/>
    <a:srgbClr val="E6AF00"/>
    <a:srgbClr val="FFC611"/>
    <a:srgbClr val="0033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9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508317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gradFill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0"/>
        </a:gra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5"/>
          <p:cNvPicPr preferRelativeResize="0"/>
          <p:nvPr/>
        </p:nvPicPr>
        <p:blipFill rotWithShape="1">
          <a:blip r:embed="rId3">
            <a:alphaModFix/>
          </a:blip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5"/>
          <p:cNvSpPr txBox="1">
            <a:spLocks noGrp="1"/>
          </p:cNvSpPr>
          <p:nvPr>
            <p:ph type="ctrTitle"/>
          </p:nvPr>
        </p:nvSpPr>
        <p:spPr>
          <a:xfrm>
            <a:off x="1524000" y="1648947"/>
            <a:ext cx="9144000" cy="1861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932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4" name="Google Shape;14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914" y="5866423"/>
            <a:ext cx="3153772" cy="350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59541" y="5866423"/>
            <a:ext cx="3133350" cy="341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6"/>
          <p:cNvSpPr txBox="1"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body" idx="1"/>
          </p:nvPr>
        </p:nvSpPr>
        <p:spPr>
          <a:xfrm>
            <a:off x="838200" y="2006221"/>
            <a:ext cx="10515600" cy="4170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" name="Google Shape;21;p6"/>
          <p:cNvPicPr preferRelativeResize="0"/>
          <p:nvPr/>
        </p:nvPicPr>
        <p:blipFill rotWithShape="1">
          <a:blip r:embed="rId4">
            <a:alphaModFix/>
          </a:blip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mplatePPTRJI">
  <p:cSld name="TemplatePPTRJI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7"/>
          <p:cNvPicPr preferRelativeResize="0"/>
          <p:nvPr/>
        </p:nvPicPr>
        <p:blipFill rotWithShape="1">
          <a:blip r:embed="rId3">
            <a:alphaModFix/>
          </a:blip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7"/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“Berbagi, Giatkan Publikasi”</a:t>
            </a:r>
            <a:endParaRPr/>
          </a:p>
        </p:txBody>
      </p:sp>
      <p:pic>
        <p:nvPicPr>
          <p:cNvPr id="26" name="Google Shape;2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9967" y="4863507"/>
            <a:ext cx="3683659" cy="414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66678" y="4882015"/>
            <a:ext cx="4085355" cy="439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582182" y="4899959"/>
            <a:ext cx="2625939" cy="377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5" name="Google Shape;35;p8"/>
          <p:cNvPicPr preferRelativeResize="0"/>
          <p:nvPr/>
        </p:nvPicPr>
        <p:blipFill rotWithShape="1">
          <a:blip r:embed="rId4">
            <a:alphaModFix/>
          </a:blip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jurnal.um-palembang.ac.id/dikbio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jurnal.um-palembang.ac.id/dikbio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inta.kemdikbud.go.id/journals/detail?id=1643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"/>
          <p:cNvSpPr txBox="1">
            <a:spLocks noGrp="1"/>
          </p:cNvSpPr>
          <p:nvPr>
            <p:ph type="ctrTitle"/>
          </p:nvPr>
        </p:nvSpPr>
        <p:spPr>
          <a:xfrm>
            <a:off x="1524000" y="1835869"/>
            <a:ext cx="9144000" cy="1521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r>
              <a:rPr lang="id-ID" sz="5000" b="1" dirty="0" smtClean="0">
                <a:solidFill>
                  <a:srgbClr val="E6AF00"/>
                </a:solidFill>
              </a:rPr>
              <a:t>Pengajuan (</a:t>
            </a:r>
            <a:r>
              <a:rPr lang="id-ID" sz="5000" b="1" i="1" dirty="0" smtClean="0">
                <a:solidFill>
                  <a:srgbClr val="E6AF00"/>
                </a:solidFill>
              </a:rPr>
              <a:t>Submission</a:t>
            </a:r>
            <a:r>
              <a:rPr lang="id-ID" sz="5000" b="1" dirty="0" smtClean="0">
                <a:solidFill>
                  <a:srgbClr val="E6AF00"/>
                </a:solidFill>
              </a:rPr>
              <a:t>) </a:t>
            </a:r>
            <a:r>
              <a:rPr lang="id-ID" sz="5000" b="1" dirty="0" smtClean="0">
                <a:solidFill>
                  <a:srgbClr val="E6AF00"/>
                </a:solidFill>
              </a:rPr>
              <a:t>Naskah Di</a:t>
            </a:r>
            <a:r>
              <a:rPr lang="id-ID" sz="5000" b="1" dirty="0" smtClean="0">
                <a:solidFill>
                  <a:srgbClr val="005000"/>
                </a:solidFill>
              </a:rPr>
              <a:t> </a:t>
            </a:r>
            <a:r>
              <a:rPr lang="id-ID" sz="5000" b="1" dirty="0" smtClean="0">
                <a:solidFill>
                  <a:srgbClr val="005000"/>
                </a:solidFill>
              </a:rPr>
              <a:t>Didaktika Biologi</a:t>
            </a:r>
            <a:endParaRPr sz="5000" dirty="0">
              <a:solidFill>
                <a:srgbClr val="005000"/>
              </a:solidFill>
            </a:endParaRPr>
          </a:p>
        </p:txBody>
      </p:sp>
      <p:sp>
        <p:nvSpPr>
          <p:cNvPr id="41" name="Google Shape;41;p1"/>
          <p:cNvSpPr txBox="1">
            <a:spLocks noGrp="1"/>
          </p:cNvSpPr>
          <p:nvPr>
            <p:ph type="subTitle" idx="1"/>
          </p:nvPr>
        </p:nvSpPr>
        <p:spPr>
          <a:xfrm>
            <a:off x="1524000" y="3503662"/>
            <a:ext cx="9144000" cy="933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</a:pPr>
            <a:r>
              <a:rPr lang="id-ID" dirty="0" smtClean="0"/>
              <a:t>Lia Auliandari, M.Sc.</a:t>
            </a:r>
          </a:p>
          <a:p>
            <a:pPr marL="0" indent="0">
              <a:spcBef>
                <a:spcPts val="0"/>
              </a:spcBef>
            </a:pPr>
            <a:r>
              <a:rPr lang="id-ID" sz="2000" b="1" dirty="0" smtClean="0"/>
              <a:t>Editor </a:t>
            </a:r>
            <a:r>
              <a:rPr lang="id-ID" sz="2000" b="1" dirty="0"/>
              <a:t>Didaktika Biologi: Jurnal Penelitian Pendidikan Biologi</a:t>
            </a:r>
          </a:p>
          <a:p>
            <a:pPr marL="0" lvl="0" indent="0">
              <a:spcBef>
                <a:spcPts val="0"/>
              </a:spcBef>
            </a:pPr>
            <a:r>
              <a:rPr lang="id-ID" sz="2000" b="1" dirty="0">
                <a:hlinkClick r:id="rId3"/>
              </a:rPr>
              <a:t>https://jurnal.um-palembang.ac.id/dikbio</a:t>
            </a:r>
            <a:r>
              <a:rPr lang="id-ID" sz="2000" b="1" dirty="0" smtClean="0">
                <a:hlinkClick r:id="rId3"/>
              </a:rPr>
              <a:t>/</a:t>
            </a:r>
            <a:r>
              <a:rPr lang="id-ID" dirty="0" smtClean="0"/>
              <a:t> 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6" t="5755" r="11650" b="4563"/>
          <a:stretch/>
        </p:blipFill>
        <p:spPr bwMode="auto">
          <a:xfrm>
            <a:off x="19585" y="404664"/>
            <a:ext cx="8740711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Google Shape;46;p2"/>
          <p:cNvSpPr txBox="1">
            <a:spLocks noGrp="1"/>
          </p:cNvSpPr>
          <p:nvPr>
            <p:ph type="title"/>
          </p:nvPr>
        </p:nvSpPr>
        <p:spPr>
          <a:xfrm>
            <a:off x="8832304" y="1052736"/>
            <a:ext cx="3312368" cy="1229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-ID" sz="2600" u="sng" dirty="0" smtClean="0"/>
              <a:t>Y</a:t>
            </a:r>
            <a:r>
              <a:rPr sz="2600" u="sng" dirty="0" err="1" smtClean="0"/>
              <a:t>ang</a:t>
            </a:r>
            <a:r>
              <a:rPr sz="2600" u="sng" dirty="0" smtClean="0"/>
              <a:t> </a:t>
            </a:r>
            <a:r>
              <a:rPr sz="2600" u="sng" dirty="0" err="1" smtClean="0"/>
              <a:t>Perlu</a:t>
            </a:r>
            <a:r>
              <a:rPr sz="2600" u="sng" dirty="0" smtClean="0"/>
              <a:t> </a:t>
            </a:r>
            <a:r>
              <a:rPr sz="2600" u="sng" dirty="0" err="1" smtClean="0"/>
              <a:t>Diperhatikan</a:t>
            </a:r>
            <a:r>
              <a:rPr sz="2600" u="sng" dirty="0" smtClean="0"/>
              <a:t> </a:t>
            </a:r>
            <a:r>
              <a:rPr sz="2600" u="sng" dirty="0" err="1"/>
              <a:t>S</a:t>
            </a:r>
            <a:r>
              <a:rPr sz="2600" u="sng" dirty="0" err="1" smtClean="0"/>
              <a:t>ebelum</a:t>
            </a:r>
            <a:r>
              <a:rPr sz="2600" u="sng" dirty="0" smtClean="0"/>
              <a:t> </a:t>
            </a:r>
            <a:r>
              <a:rPr sz="2600" u="sng" dirty="0" err="1" smtClean="0"/>
              <a:t>Pengajuan</a:t>
            </a:r>
            <a:r>
              <a:rPr sz="2600" u="sng" dirty="0" smtClean="0"/>
              <a:t> </a:t>
            </a:r>
            <a:r>
              <a:rPr sz="2600" u="sng" dirty="0" err="1" smtClean="0"/>
              <a:t>Naskah</a:t>
            </a:r>
            <a:r>
              <a:rPr sz="2600" u="sng" dirty="0" smtClean="0"/>
              <a:t>:</a:t>
            </a:r>
            <a:endParaRPr sz="2600" u="sng" dirty="0"/>
          </a:p>
        </p:txBody>
      </p:sp>
      <p:sp>
        <p:nvSpPr>
          <p:cNvPr id="47" name="Google Shape;47;p2"/>
          <p:cNvSpPr txBox="1">
            <a:spLocks noGrp="1"/>
          </p:cNvSpPr>
          <p:nvPr>
            <p:ph type="body" idx="1"/>
          </p:nvPr>
        </p:nvSpPr>
        <p:spPr>
          <a:xfrm>
            <a:off x="8760296" y="2426402"/>
            <a:ext cx="3240360" cy="2376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sz="2100" b="1" dirty="0" smtClean="0"/>
              <a:t>1. </a:t>
            </a:r>
            <a:r>
              <a:rPr sz="2100" b="1" dirty="0" err="1" smtClean="0"/>
              <a:t>Akses</a:t>
            </a:r>
            <a:r>
              <a:rPr sz="2100" b="1" dirty="0" smtClean="0"/>
              <a:t> </a:t>
            </a:r>
            <a:r>
              <a:rPr sz="2100" b="1" dirty="0" err="1" smtClean="0"/>
              <a:t>jurnal</a:t>
            </a:r>
            <a:r>
              <a:rPr sz="2100" b="1" dirty="0" smtClean="0"/>
              <a:t> di link </a:t>
            </a:r>
            <a:r>
              <a:rPr lang="id-ID" sz="2100" dirty="0">
                <a:hlinkClick r:id="rId4"/>
              </a:rPr>
              <a:t>https://jurnal.um-palembang.ac.id/dikbio/</a:t>
            </a:r>
            <a:endParaRPr sz="2100" b="1" dirty="0" smtClean="0"/>
          </a:p>
          <a:p>
            <a:pPr marL="87313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sz="2100" b="1" dirty="0"/>
              <a:t>2</a:t>
            </a:r>
            <a:r>
              <a:rPr sz="2100" b="1" dirty="0" smtClean="0"/>
              <a:t>. </a:t>
            </a:r>
            <a:r>
              <a:rPr lang="id-ID" sz="2100" b="1" dirty="0" smtClean="0"/>
              <a:t>Eti</a:t>
            </a:r>
            <a:r>
              <a:rPr sz="2100" b="1" dirty="0" err="1" smtClean="0"/>
              <a:t>ka</a:t>
            </a:r>
            <a:r>
              <a:rPr sz="2100" b="1" dirty="0" smtClean="0"/>
              <a:t> </a:t>
            </a:r>
            <a:r>
              <a:rPr sz="2100" b="1" dirty="0" err="1" smtClean="0"/>
              <a:t>Publikasi</a:t>
            </a:r>
            <a:endParaRPr sz="2100" b="1" dirty="0" smtClean="0"/>
          </a:p>
          <a:p>
            <a:pPr marL="87313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x-none" sz="2100" b="1"/>
              <a:t>3</a:t>
            </a:r>
            <a:r>
              <a:rPr lang="x-none" sz="2100" b="1" smtClean="0"/>
              <a:t>. </a:t>
            </a:r>
            <a:r>
              <a:rPr lang="id-ID" sz="2100" b="1" dirty="0" smtClean="0"/>
              <a:t>F</a:t>
            </a:r>
            <a:r>
              <a:rPr sz="2100" b="1" dirty="0" err="1" smtClean="0"/>
              <a:t>okus</a:t>
            </a:r>
            <a:r>
              <a:rPr sz="2100" b="1" dirty="0" smtClean="0"/>
              <a:t> </a:t>
            </a:r>
            <a:r>
              <a:rPr sz="2100" b="1" dirty="0" err="1" smtClean="0"/>
              <a:t>dan</a:t>
            </a:r>
            <a:r>
              <a:rPr sz="2100" b="1" dirty="0" smtClean="0"/>
              <a:t> </a:t>
            </a:r>
            <a:r>
              <a:rPr sz="2100" b="1" dirty="0" err="1" smtClean="0"/>
              <a:t>Skup</a:t>
            </a:r>
            <a:r>
              <a:rPr sz="2100" b="1" dirty="0" smtClean="0"/>
              <a:t> </a:t>
            </a:r>
            <a:r>
              <a:rPr sz="2100" b="1" dirty="0" err="1" smtClean="0"/>
              <a:t>Naskah</a:t>
            </a:r>
            <a:endParaRPr sz="2100" b="1" dirty="0" smtClean="0"/>
          </a:p>
          <a:p>
            <a:pPr marL="363538" lvl="0" indent="-27622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x-none" sz="2100" b="1"/>
              <a:t>4</a:t>
            </a:r>
            <a:r>
              <a:rPr lang="x-none" sz="2100" b="1" smtClean="0"/>
              <a:t>. </a:t>
            </a:r>
            <a:r>
              <a:rPr lang="id-ID" sz="2100" b="1" dirty="0" smtClean="0"/>
              <a:t>P</a:t>
            </a:r>
            <a:r>
              <a:rPr lang="x-none" sz="2100" b="1" smtClean="0"/>
              <a:t>edoman Penulisan </a:t>
            </a:r>
            <a:r>
              <a:rPr lang="x-none" sz="2100" b="1" smtClean="0">
                <a:sym typeface="Wingdings" pitchFamily="2" charset="2"/>
              </a:rPr>
              <a:t> Template Artikel Jurnal</a:t>
            </a:r>
            <a:endParaRPr lang="x-none" sz="2100" b="1" smtClean="0"/>
          </a:p>
          <a:p>
            <a:pPr marL="87313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x-none" sz="2100" b="1" smtClean="0"/>
              <a:t>5. </a:t>
            </a:r>
            <a:r>
              <a:rPr lang="id-ID" sz="2100" b="1" dirty="0" smtClean="0"/>
              <a:t>B</a:t>
            </a:r>
            <a:r>
              <a:rPr lang="x-none" sz="2100" b="1" smtClean="0"/>
              <a:t>iaya </a:t>
            </a:r>
            <a:endParaRPr sz="21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8400256" y="3501008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328248" y="4617132"/>
            <a:ext cx="576064" cy="3240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839416" y="203188"/>
            <a:ext cx="2880320" cy="70553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 dirty="0">
              <a:solidFill>
                <a:srgbClr val="00330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719736" y="692696"/>
            <a:ext cx="5112568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672064" y="5085184"/>
            <a:ext cx="2160240" cy="12961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x-none" sz="180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sym typeface="Wingdings" pitchFamily="2" charset="2"/>
              </a:rPr>
              <a:t>Template </a:t>
            </a:r>
            <a:r>
              <a:rPr lang="x-none" sz="180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sym typeface="Wingdings" pitchFamily="2" charset="2"/>
              </a:rPr>
              <a:t>Artikel </a:t>
            </a:r>
            <a:r>
              <a:rPr lang="x-none" sz="180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sym typeface="Wingdings" pitchFamily="2" charset="2"/>
              </a:rPr>
              <a:t>Jurnal</a:t>
            </a:r>
            <a:endParaRPr lang="x-none" sz="180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8400256" y="3789040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8400256" y="4077072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89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7" t="5755" r="28660" b="40219"/>
          <a:stretch/>
        </p:blipFill>
        <p:spPr bwMode="auto">
          <a:xfrm>
            <a:off x="0" y="2552891"/>
            <a:ext cx="683115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Google Shape;46;p2"/>
          <p:cNvSpPr txBox="1">
            <a:spLocks noGrp="1"/>
          </p:cNvSpPr>
          <p:nvPr>
            <p:ph type="title"/>
          </p:nvPr>
        </p:nvSpPr>
        <p:spPr>
          <a:xfrm>
            <a:off x="203954" y="548680"/>
            <a:ext cx="6048672" cy="869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-ID" sz="2800" u="sng" dirty="0" smtClean="0"/>
              <a:t>Registrasi Akun Penulis</a:t>
            </a:r>
            <a:r>
              <a:rPr sz="2800" u="sng" dirty="0" smtClean="0"/>
              <a:t>:</a:t>
            </a:r>
            <a:endParaRPr sz="2800" u="sng" dirty="0"/>
          </a:p>
        </p:txBody>
      </p:sp>
      <p:sp>
        <p:nvSpPr>
          <p:cNvPr id="47" name="Google Shape;47;p2"/>
          <p:cNvSpPr txBox="1">
            <a:spLocks noGrp="1"/>
          </p:cNvSpPr>
          <p:nvPr>
            <p:ph type="body" idx="1"/>
          </p:nvPr>
        </p:nvSpPr>
        <p:spPr>
          <a:xfrm>
            <a:off x="119336" y="1268760"/>
            <a:ext cx="6277306" cy="1180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sz="2100" b="1" dirty="0" smtClean="0"/>
              <a:t>1. </a:t>
            </a:r>
            <a:r>
              <a:rPr sz="2100" b="1" dirty="0" err="1" smtClean="0"/>
              <a:t>Membuat</a:t>
            </a:r>
            <a:r>
              <a:rPr sz="2100" b="1" dirty="0" smtClean="0"/>
              <a:t> </a:t>
            </a:r>
            <a:r>
              <a:rPr sz="2100" b="1" dirty="0" err="1" smtClean="0"/>
              <a:t>akun</a:t>
            </a:r>
            <a:r>
              <a:rPr sz="2100" b="1" dirty="0" smtClean="0"/>
              <a:t> di </a:t>
            </a:r>
            <a:r>
              <a:rPr lang="id-ID" sz="2100" b="1" dirty="0" smtClean="0"/>
              <a:t>REGISTER</a:t>
            </a:r>
            <a:endParaRPr sz="2100" b="1" dirty="0" smtClean="0"/>
          </a:p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lang="x-none" sz="2100" b="1" smtClean="0"/>
              <a:t>2.</a:t>
            </a:r>
            <a:r>
              <a:rPr sz="2100" b="1" dirty="0" smtClean="0"/>
              <a:t> </a:t>
            </a:r>
            <a:r>
              <a:rPr sz="2100" b="1" dirty="0" err="1" smtClean="0"/>
              <a:t>Mengisi</a:t>
            </a:r>
            <a:r>
              <a:rPr sz="2100" b="1" dirty="0" smtClean="0"/>
              <a:t> form yang </a:t>
            </a:r>
            <a:r>
              <a:rPr sz="2100" b="1" dirty="0" err="1" smtClean="0"/>
              <a:t>tersedia</a:t>
            </a:r>
            <a:endParaRPr sz="2100" b="1" dirty="0"/>
          </a:p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lang="x-none" sz="2100" b="1" smtClean="0"/>
              <a:t>3. </a:t>
            </a:r>
            <a:r>
              <a:rPr lang="id-ID" sz="2100" b="1" dirty="0" smtClean="0"/>
              <a:t>J</a:t>
            </a:r>
            <a:r>
              <a:rPr lang="x-none" sz="2100" b="1" smtClean="0"/>
              <a:t>angan lupa: mencentang “register as </a:t>
            </a:r>
            <a:r>
              <a:rPr lang="x-none" sz="2100" b="1" smtClean="0">
                <a:solidFill>
                  <a:srgbClr val="FF0000"/>
                </a:solidFill>
              </a:rPr>
              <a:t>Author</a:t>
            </a:r>
            <a:r>
              <a:rPr lang="x-none" sz="2100" b="1" smtClean="0"/>
              <a:t>”</a:t>
            </a:r>
          </a:p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lang="x-none" sz="2100" b="1" smtClean="0"/>
              <a:t>4. </a:t>
            </a:r>
            <a:r>
              <a:rPr lang="id-ID" sz="2100" b="1" dirty="0" smtClean="0"/>
              <a:t>K</a:t>
            </a:r>
            <a:r>
              <a:rPr lang="x-none" sz="2100" b="1" smtClean="0"/>
              <a:t>lik “Register”</a:t>
            </a:r>
            <a:endParaRPr sz="2100" b="1" dirty="0" smtClean="0"/>
          </a:p>
        </p:txBody>
      </p:sp>
      <p:sp>
        <p:nvSpPr>
          <p:cNvPr id="14" name="Oval 13"/>
          <p:cNvSpPr/>
          <p:nvPr/>
        </p:nvSpPr>
        <p:spPr>
          <a:xfrm>
            <a:off x="1271464" y="4919712"/>
            <a:ext cx="1018976" cy="68773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id-ID" sz="2000" b="1" dirty="0" smtClean="0">
                <a:solidFill>
                  <a:srgbClr val="FF0000"/>
                </a:solidFill>
              </a:rPr>
              <a:t>1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7" t="12699" r="43220" b="7738"/>
          <a:stretch/>
        </p:blipFill>
        <p:spPr bwMode="auto">
          <a:xfrm>
            <a:off x="6337875" y="312733"/>
            <a:ext cx="5854125" cy="5820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6" t="70834" r="43081" b="4399"/>
          <a:stretch/>
        </p:blipFill>
        <p:spPr bwMode="auto">
          <a:xfrm>
            <a:off x="6351476" y="4653136"/>
            <a:ext cx="5826922" cy="1811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val 17"/>
          <p:cNvSpPr/>
          <p:nvPr/>
        </p:nvSpPr>
        <p:spPr>
          <a:xfrm>
            <a:off x="6314107" y="162294"/>
            <a:ext cx="1726109" cy="74642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id-ID" sz="2000" b="1" dirty="0" smtClean="0">
                <a:solidFill>
                  <a:srgbClr val="FF0000"/>
                </a:solidFill>
              </a:rPr>
              <a:t>2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6168008" y="4576711"/>
            <a:ext cx="2592288" cy="8685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0000"/>
                </a:solidFill>
              </a:rPr>
              <a:t>3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6416056" y="5517232"/>
            <a:ext cx="832071" cy="70187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id-ID" sz="2000" b="1" dirty="0" smtClean="0">
                <a:solidFill>
                  <a:srgbClr val="FF0000"/>
                </a:solidFill>
              </a:rPr>
              <a:t>4</a:t>
            </a:r>
            <a:endParaRPr lang="id-ID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99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9" t="43056" r="30279" b="14969"/>
          <a:stretch/>
        </p:blipFill>
        <p:spPr bwMode="auto">
          <a:xfrm>
            <a:off x="335360" y="1340768"/>
            <a:ext cx="7590973" cy="3070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Google Shape;46;p2"/>
          <p:cNvSpPr txBox="1">
            <a:spLocks noGrp="1"/>
          </p:cNvSpPr>
          <p:nvPr>
            <p:ph type="title"/>
          </p:nvPr>
        </p:nvSpPr>
        <p:spPr>
          <a:xfrm>
            <a:off x="203954" y="620688"/>
            <a:ext cx="6756142" cy="72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800" u="sng" dirty="0" err="1" smtClean="0"/>
              <a:t>Pengajuan</a:t>
            </a:r>
            <a:r>
              <a:rPr sz="2800" u="sng" dirty="0" smtClean="0"/>
              <a:t> </a:t>
            </a:r>
            <a:r>
              <a:rPr sz="2800" u="sng" dirty="0" err="1" smtClean="0"/>
              <a:t>Naskah</a:t>
            </a:r>
            <a:r>
              <a:rPr sz="2800" u="sng" dirty="0" smtClean="0"/>
              <a:t> (</a:t>
            </a:r>
            <a:r>
              <a:rPr sz="2800" i="1" u="sng" dirty="0" smtClean="0"/>
              <a:t>Manuscript Submission</a:t>
            </a:r>
            <a:r>
              <a:rPr sz="2800" u="sng" dirty="0" smtClean="0"/>
              <a:t>):</a:t>
            </a:r>
            <a:endParaRPr sz="2800" u="sng" dirty="0"/>
          </a:p>
        </p:txBody>
      </p:sp>
      <p:sp>
        <p:nvSpPr>
          <p:cNvPr id="12" name="Oval 11"/>
          <p:cNvSpPr/>
          <p:nvPr/>
        </p:nvSpPr>
        <p:spPr>
          <a:xfrm>
            <a:off x="284290" y="3547864"/>
            <a:ext cx="3939502" cy="110527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20" name="Google Shape;47;p2"/>
          <p:cNvSpPr txBox="1">
            <a:spLocks noGrp="1"/>
          </p:cNvSpPr>
          <p:nvPr>
            <p:ph type="body" idx="1"/>
          </p:nvPr>
        </p:nvSpPr>
        <p:spPr>
          <a:xfrm>
            <a:off x="7948331" y="750612"/>
            <a:ext cx="4549114" cy="2246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sz="2100" b="1" dirty="0" smtClean="0"/>
              <a:t>1. </a:t>
            </a:r>
            <a:r>
              <a:rPr lang="id-ID" sz="2100" b="1" dirty="0" smtClean="0"/>
              <a:t>K</a:t>
            </a:r>
            <a:r>
              <a:rPr sz="2100" b="1" dirty="0" err="1" smtClean="0"/>
              <a:t>lik</a:t>
            </a:r>
            <a:r>
              <a:rPr sz="2100" b="1" dirty="0" smtClean="0"/>
              <a:t>: </a:t>
            </a:r>
            <a:r>
              <a:rPr lang="id-ID" sz="2100" b="1" dirty="0" smtClean="0">
                <a:solidFill>
                  <a:srgbClr val="FF0000"/>
                </a:solidFill>
              </a:rPr>
              <a:t>CLICK HERE</a:t>
            </a:r>
            <a:endParaRPr sz="2100" b="1" dirty="0" smtClean="0"/>
          </a:p>
          <a:p>
            <a:pPr marL="363538" lvl="0" indent="-276225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lang="x-none" sz="2100" b="1" smtClean="0"/>
              <a:t>2.</a:t>
            </a:r>
            <a:r>
              <a:rPr sz="2100" b="1" dirty="0" smtClean="0"/>
              <a:t> </a:t>
            </a:r>
            <a:r>
              <a:rPr lang="id-ID" sz="2100" b="1" dirty="0" smtClean="0"/>
              <a:t>Ikuti dan lengkapi</a:t>
            </a:r>
            <a:r>
              <a:rPr sz="2100" b="1" dirty="0" smtClean="0"/>
              <a:t> 5 </a:t>
            </a:r>
            <a:r>
              <a:rPr sz="2100" b="1" dirty="0" err="1" smtClean="0"/>
              <a:t>langkah</a:t>
            </a:r>
            <a:r>
              <a:rPr sz="2100" b="1" dirty="0" smtClean="0"/>
              <a:t>:</a:t>
            </a:r>
          </a:p>
          <a:p>
            <a:pPr marL="623888" lvl="0" indent="-260350">
              <a:spcBef>
                <a:spcPts val="0"/>
              </a:spcBef>
              <a:buSzPts val="2800"/>
              <a:buFont typeface="Wingdings" pitchFamily="2" charset="2"/>
              <a:buChar char="Ø"/>
              <a:tabLst>
                <a:tab pos="623888" algn="l"/>
              </a:tabLst>
            </a:pPr>
            <a:r>
              <a:rPr lang="id-ID" sz="2100" b="1" i="1" dirty="0" smtClean="0"/>
              <a:t>S</a:t>
            </a:r>
            <a:r>
              <a:rPr sz="2100" b="1" i="1" dirty="0" smtClean="0"/>
              <a:t>tart </a:t>
            </a:r>
          </a:p>
          <a:p>
            <a:pPr marL="623888" lvl="0" indent="-260350">
              <a:spcBef>
                <a:spcPts val="0"/>
              </a:spcBef>
              <a:buSzPts val="2800"/>
              <a:buFont typeface="Wingdings" pitchFamily="2" charset="2"/>
              <a:buChar char="Ø"/>
              <a:tabLst>
                <a:tab pos="623888" algn="l"/>
              </a:tabLst>
            </a:pPr>
            <a:r>
              <a:rPr lang="id-ID" sz="2100" b="1" i="1" dirty="0" smtClean="0"/>
              <a:t>U</a:t>
            </a:r>
            <a:r>
              <a:rPr lang="x-none" sz="2100" b="1" i="1" smtClean="0"/>
              <a:t>pload submission</a:t>
            </a:r>
          </a:p>
          <a:p>
            <a:pPr marL="623888" lvl="0" indent="-260350">
              <a:spcBef>
                <a:spcPts val="0"/>
              </a:spcBef>
              <a:buSzPts val="2800"/>
              <a:buFont typeface="Wingdings" pitchFamily="2" charset="2"/>
              <a:buChar char="Ø"/>
              <a:tabLst>
                <a:tab pos="623888" algn="l"/>
              </a:tabLst>
            </a:pPr>
            <a:r>
              <a:rPr lang="id-ID" sz="2100" b="1" i="1" dirty="0" smtClean="0"/>
              <a:t>E</a:t>
            </a:r>
            <a:r>
              <a:rPr lang="x-none" sz="2100" b="1" i="1" smtClean="0"/>
              <a:t>nter metadata</a:t>
            </a:r>
          </a:p>
          <a:p>
            <a:pPr marL="623888" lvl="0" indent="-260350">
              <a:spcBef>
                <a:spcPts val="0"/>
              </a:spcBef>
              <a:buSzPts val="2800"/>
              <a:buFont typeface="Wingdings" pitchFamily="2" charset="2"/>
              <a:buChar char="Ø"/>
              <a:tabLst>
                <a:tab pos="623888" algn="l"/>
              </a:tabLst>
            </a:pPr>
            <a:r>
              <a:rPr lang="id-ID" sz="2100" b="1" i="1" dirty="0" smtClean="0"/>
              <a:t>U</a:t>
            </a:r>
            <a:r>
              <a:rPr lang="x-none" sz="2100" b="1" i="1" smtClean="0"/>
              <a:t>pload suplementary files</a:t>
            </a:r>
          </a:p>
          <a:p>
            <a:pPr marL="623888" lvl="0" indent="-260350">
              <a:spcBef>
                <a:spcPts val="0"/>
              </a:spcBef>
              <a:buSzPts val="2800"/>
              <a:buFont typeface="Wingdings" pitchFamily="2" charset="2"/>
              <a:buChar char="Ø"/>
              <a:tabLst>
                <a:tab pos="623888" algn="l"/>
              </a:tabLst>
            </a:pPr>
            <a:r>
              <a:rPr lang="id-ID" sz="2100" b="1" i="1" dirty="0" smtClean="0"/>
              <a:t>C</a:t>
            </a:r>
            <a:r>
              <a:rPr lang="x-none" sz="2100" b="1" i="1" smtClean="0"/>
              <a:t>orfirmation </a:t>
            </a:r>
            <a:endParaRPr sz="2100" b="1" i="1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2" t="43676" r="33515" b="30728"/>
          <a:stretch/>
        </p:blipFill>
        <p:spPr bwMode="auto">
          <a:xfrm>
            <a:off x="4295800" y="3932920"/>
            <a:ext cx="7141028" cy="1872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Elbow Connector 3"/>
          <p:cNvCxnSpPr/>
          <p:nvPr/>
        </p:nvCxnSpPr>
        <p:spPr>
          <a:xfrm>
            <a:off x="551384" y="4293096"/>
            <a:ext cx="3888432" cy="936172"/>
          </a:xfrm>
          <a:prstGeom prst="bentConnector3">
            <a:avLst>
              <a:gd name="adj1" fmla="val 15659"/>
            </a:avLst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5447928" y="5301140"/>
            <a:ext cx="3939502" cy="504124"/>
          </a:xfrm>
          <a:prstGeom prst="ellipse">
            <a:avLst/>
          </a:prstGeom>
          <a:noFill/>
          <a:ln w="57150">
            <a:solidFill>
              <a:srgbClr val="005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31904" y="5805264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dirty="0" smtClean="0"/>
              <a:t>Bila kesulitan dalam proses pengajuan naskah, dapat menghubungi kontak yang tersedia</a:t>
            </a: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304714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7" t="10714" r="28622" b="5356"/>
          <a:stretch/>
        </p:blipFill>
        <p:spPr bwMode="auto">
          <a:xfrm>
            <a:off x="4223792" y="377709"/>
            <a:ext cx="7821105" cy="6139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Google Shape;47;p2"/>
          <p:cNvSpPr txBox="1">
            <a:spLocks noGrp="1"/>
          </p:cNvSpPr>
          <p:nvPr>
            <p:ph type="body" idx="1"/>
          </p:nvPr>
        </p:nvSpPr>
        <p:spPr>
          <a:xfrm>
            <a:off x="623392" y="4005064"/>
            <a:ext cx="3888432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3538" lvl="0" indent="-276225" algn="r">
              <a:spcBef>
                <a:spcPts val="0"/>
              </a:spcBef>
              <a:buSzPts val="2800"/>
              <a:buNone/>
              <a:tabLst>
                <a:tab pos="363538" algn="l"/>
              </a:tabLst>
            </a:pPr>
            <a:r>
              <a:rPr lang="id-ID" sz="2400" b="1" dirty="0" smtClean="0"/>
              <a:t>K</a:t>
            </a:r>
            <a:r>
              <a:rPr sz="2400" b="1" dirty="0" err="1" smtClean="0"/>
              <a:t>lik</a:t>
            </a:r>
            <a:r>
              <a:rPr sz="2400" b="1" dirty="0" smtClean="0"/>
              <a:t>: </a:t>
            </a:r>
            <a:r>
              <a:rPr lang="id-ID" sz="2400" b="1" dirty="0" smtClean="0">
                <a:solidFill>
                  <a:srgbClr val="FF0000"/>
                </a:solidFill>
              </a:rPr>
              <a:t>Finish Submission</a:t>
            </a:r>
            <a:r>
              <a:rPr lang="id-ID" sz="2400" b="1" dirty="0" smtClean="0">
                <a:solidFill>
                  <a:schemeClr val="tx1"/>
                </a:solidFill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tx1"/>
                </a:solidFill>
              </a:rPr>
              <a:t>pengajuan naskah selesai</a:t>
            </a:r>
            <a:endParaRPr sz="2400" b="1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344" y="889600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800" b="1" u="sng" dirty="0" smtClean="0"/>
              <a:t>Note: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1800" dirty="0" smtClean="0"/>
              <a:t>Didaktika Biologi terindeks di Google Scholar, OnesearchID, Garuda, Base, Copernicus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1800" dirty="0" smtClean="0"/>
              <a:t>Terakreditasi Sinta 4 </a:t>
            </a:r>
            <a:r>
              <a:rPr lang="id-ID" sz="1800" dirty="0">
                <a:hlinkClick r:id="rId4"/>
              </a:rPr>
              <a:t>https://</a:t>
            </a:r>
            <a:r>
              <a:rPr lang="id-ID" sz="1800" dirty="0" smtClean="0">
                <a:hlinkClick r:id="rId4"/>
              </a:rPr>
              <a:t>sinta.kemdikbud.go.id/journals/detail?id=1643</a:t>
            </a:r>
            <a:r>
              <a:rPr lang="id-ID" sz="1800" dirty="0" smtClean="0"/>
              <a:t> 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04714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188</Words>
  <Application>Microsoft Office PowerPoint</Application>
  <PresentationFormat>Custom</PresentationFormat>
  <Paragraphs>33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Pengajuan (Submission) Naskah Di Didaktika Biologi</vt:lpstr>
      <vt:lpstr>Yang Perlu Diperhatikan Sebelum Pengajuan Naskah:</vt:lpstr>
      <vt:lpstr>Registrasi Akun Penulis:</vt:lpstr>
      <vt:lpstr>Pengajuan Naskah (Manuscript Submission):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Pengajuan (Submission) Naskah Di Didaktika Biologi</dc:title>
  <dc:creator>reviewer</dc:creator>
  <cp:lastModifiedBy>ismail - [2010]</cp:lastModifiedBy>
  <cp:revision>16</cp:revision>
  <dcterms:created xsi:type="dcterms:W3CDTF">2019-12-19T09:21:09Z</dcterms:created>
  <dcterms:modified xsi:type="dcterms:W3CDTF">2022-04-28T04:42:53Z</dcterms:modified>
</cp:coreProperties>
</file>