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26"/>
  </p:notesMasterIdLst>
  <p:sldIdLst>
    <p:sldId id="259" r:id="rId2"/>
    <p:sldId id="257" r:id="rId3"/>
    <p:sldId id="260" r:id="rId4"/>
    <p:sldId id="261" r:id="rId5"/>
    <p:sldId id="265" r:id="rId6"/>
    <p:sldId id="262" r:id="rId7"/>
    <p:sldId id="263" r:id="rId8"/>
    <p:sldId id="264" r:id="rId9"/>
    <p:sldId id="269" r:id="rId10"/>
    <p:sldId id="267" r:id="rId11"/>
    <p:sldId id="268" r:id="rId12"/>
    <p:sldId id="270" r:id="rId13"/>
    <p:sldId id="271" r:id="rId14"/>
    <p:sldId id="272" r:id="rId15"/>
    <p:sldId id="287" r:id="rId16"/>
    <p:sldId id="284" r:id="rId17"/>
    <p:sldId id="285" r:id="rId18"/>
    <p:sldId id="292" r:id="rId19"/>
    <p:sldId id="293" r:id="rId20"/>
    <p:sldId id="294" r:id="rId21"/>
    <p:sldId id="297" r:id="rId22"/>
    <p:sldId id="296" r:id="rId23"/>
    <p:sldId id="286" r:id="rId24"/>
    <p:sldId id="258" r:id="rId25"/>
  </p:sldIdLst>
  <p:sldSz cx="12192000" cy="6858000"/>
  <p:notesSz cx="6858000" cy="9144000"/>
  <p:custDataLst>
    <p:tags r:id="rId27"/>
  </p:custData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28" roundtripDataSignature="AMtx7miFnZ/1q5I3ZnSQqPovCms5nn5Qag=="/>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9" d="100"/>
          <a:sy n="69" d="100"/>
        </p:scale>
        <p:origin x="75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customschemas.google.com/relationships/presentationmetadata" Target="meta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968092578"/>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
        <p:cNvGrpSpPr/>
        <p:nvPr/>
      </p:nvGrpSpPr>
      <p:grpSpPr>
        <a:xfrm>
          <a:off x="0" y="0"/>
          <a:ext cx="0" cy="0"/>
          <a:chOff x="0" y="0"/>
          <a:chExt cx="0" cy="0"/>
        </a:xfrm>
      </p:grpSpPr>
      <p:sp>
        <p:nvSpPr>
          <p:cNvPr id="37" name="Google Shape;37;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8" name="Google Shape;38;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039816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
        <p:cNvGrpSpPr/>
        <p:nvPr/>
      </p:nvGrpSpPr>
      <p:grpSpPr>
        <a:xfrm>
          <a:off x="0" y="0"/>
          <a:ext cx="0" cy="0"/>
          <a:chOff x="0" y="0"/>
          <a:chExt cx="0" cy="0"/>
        </a:xfrm>
      </p:grpSpPr>
      <p:sp>
        <p:nvSpPr>
          <p:cNvPr id="43" name="Google Shape;4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4" name="Google Shape;4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061119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
        <p:cNvGrpSpPr/>
        <p:nvPr/>
      </p:nvGrpSpPr>
      <p:grpSpPr>
        <a:xfrm>
          <a:off x="0" y="0"/>
          <a:ext cx="0" cy="0"/>
          <a:chOff x="0" y="0"/>
          <a:chExt cx="0" cy="0"/>
        </a:xfrm>
      </p:grpSpPr>
      <p:sp>
        <p:nvSpPr>
          <p:cNvPr id="43" name="Google Shape;4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4" name="Google Shape;4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632211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
        <p:cNvGrpSpPr/>
        <p:nvPr/>
      </p:nvGrpSpPr>
      <p:grpSpPr>
        <a:xfrm>
          <a:off x="0" y="0"/>
          <a:ext cx="0" cy="0"/>
          <a:chOff x="0" y="0"/>
          <a:chExt cx="0" cy="0"/>
        </a:xfrm>
      </p:grpSpPr>
      <p:sp>
        <p:nvSpPr>
          <p:cNvPr id="43" name="Google Shape;4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44" name="Google Shape;4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23803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
        <p:cNvGrpSpPr/>
        <p:nvPr/>
      </p:nvGrpSpPr>
      <p:grpSpPr>
        <a:xfrm>
          <a:off x="0" y="0"/>
          <a:ext cx="0" cy="0"/>
          <a:chOff x="0" y="0"/>
          <a:chExt cx="0" cy="0"/>
        </a:xfrm>
      </p:grpSpPr>
      <p:sp>
        <p:nvSpPr>
          <p:cNvPr id="43" name="Google Shape;4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4" name="Google Shape;4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464211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
        <p:cNvGrpSpPr/>
        <p:nvPr/>
      </p:nvGrpSpPr>
      <p:grpSpPr>
        <a:xfrm>
          <a:off x="0" y="0"/>
          <a:ext cx="0" cy="0"/>
          <a:chOff x="0" y="0"/>
          <a:chExt cx="0" cy="0"/>
        </a:xfrm>
      </p:grpSpPr>
      <p:sp>
        <p:nvSpPr>
          <p:cNvPr id="43" name="Google Shape;4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4" name="Google Shape;4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341708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
        <p:cNvGrpSpPr/>
        <p:nvPr/>
      </p:nvGrpSpPr>
      <p:grpSpPr>
        <a:xfrm>
          <a:off x="0" y="0"/>
          <a:ext cx="0" cy="0"/>
          <a:chOff x="0" y="0"/>
          <a:chExt cx="0" cy="0"/>
        </a:xfrm>
      </p:grpSpPr>
      <p:sp>
        <p:nvSpPr>
          <p:cNvPr id="43" name="Google Shape;4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4" name="Google Shape;4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483991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
        <p:cNvGrpSpPr/>
        <p:nvPr/>
      </p:nvGrpSpPr>
      <p:grpSpPr>
        <a:xfrm>
          <a:off x="0" y="0"/>
          <a:ext cx="0" cy="0"/>
          <a:chOff x="0" y="0"/>
          <a:chExt cx="0" cy="0"/>
        </a:xfrm>
      </p:grpSpPr>
      <p:sp>
        <p:nvSpPr>
          <p:cNvPr id="43" name="Google Shape;4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4" name="Google Shape;4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702982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
        <p:cNvGrpSpPr/>
        <p:nvPr/>
      </p:nvGrpSpPr>
      <p:grpSpPr>
        <a:xfrm>
          <a:off x="0" y="0"/>
          <a:ext cx="0" cy="0"/>
          <a:chOff x="0" y="0"/>
          <a:chExt cx="0" cy="0"/>
        </a:xfrm>
      </p:grpSpPr>
      <p:sp>
        <p:nvSpPr>
          <p:cNvPr id="43" name="Google Shape;4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4" name="Google Shape;4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265220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
        <p:cNvGrpSpPr/>
        <p:nvPr/>
      </p:nvGrpSpPr>
      <p:grpSpPr>
        <a:xfrm>
          <a:off x="0" y="0"/>
          <a:ext cx="0" cy="0"/>
          <a:chOff x="0" y="0"/>
          <a:chExt cx="0" cy="0"/>
        </a:xfrm>
      </p:grpSpPr>
      <p:sp>
        <p:nvSpPr>
          <p:cNvPr id="43" name="Google Shape;4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4" name="Google Shape;4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0940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
        <p:cNvGrpSpPr/>
        <p:nvPr/>
      </p:nvGrpSpPr>
      <p:grpSpPr>
        <a:xfrm>
          <a:off x="0" y="0"/>
          <a:ext cx="0" cy="0"/>
          <a:chOff x="0" y="0"/>
          <a:chExt cx="0" cy="0"/>
        </a:xfrm>
      </p:grpSpPr>
      <p:sp>
        <p:nvSpPr>
          <p:cNvPr id="43" name="Google Shape;4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4" name="Google Shape;4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5329471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
        <p:cNvGrpSpPr/>
        <p:nvPr/>
      </p:nvGrpSpPr>
      <p:grpSpPr>
        <a:xfrm>
          <a:off x="0" y="0"/>
          <a:ext cx="0" cy="0"/>
          <a:chOff x="0" y="0"/>
          <a:chExt cx="0" cy="0"/>
        </a:xfrm>
      </p:grpSpPr>
      <p:sp>
        <p:nvSpPr>
          <p:cNvPr id="43" name="Google Shape;4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4" name="Google Shape;4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800295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
        <p:cNvGrpSpPr/>
        <p:nvPr/>
      </p:nvGrpSpPr>
      <p:grpSpPr>
        <a:xfrm>
          <a:off x="0" y="0"/>
          <a:ext cx="0" cy="0"/>
          <a:chOff x="0" y="0"/>
          <a:chExt cx="0" cy="0"/>
        </a:xfrm>
      </p:grpSpPr>
      <p:sp>
        <p:nvSpPr>
          <p:cNvPr id="43" name="Google Shape;4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4" name="Google Shape;4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5082882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
        <p:cNvGrpSpPr/>
        <p:nvPr/>
      </p:nvGrpSpPr>
      <p:grpSpPr>
        <a:xfrm>
          <a:off x="0" y="0"/>
          <a:ext cx="0" cy="0"/>
          <a:chOff x="0" y="0"/>
          <a:chExt cx="0" cy="0"/>
        </a:xfrm>
      </p:grpSpPr>
      <p:sp>
        <p:nvSpPr>
          <p:cNvPr id="43" name="Google Shape;4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4" name="Google Shape;4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5913850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
        <p:cNvGrpSpPr/>
        <p:nvPr/>
      </p:nvGrpSpPr>
      <p:grpSpPr>
        <a:xfrm>
          <a:off x="0" y="0"/>
          <a:ext cx="0" cy="0"/>
          <a:chOff x="0" y="0"/>
          <a:chExt cx="0" cy="0"/>
        </a:xfrm>
      </p:grpSpPr>
      <p:sp>
        <p:nvSpPr>
          <p:cNvPr id="49" name="Google Shape;49;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0" name="Google Shape;50;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3545293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png"/><Relationship Id="rId1" Type="http://schemas.openxmlformats.org/officeDocument/2006/relationships/slideMaster" Target="../slideMasters/slideMaster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bg>
      <p:bgPr>
        <a:gradFill>
          <a:gsLst>
            <a:gs pos="0">
              <a:srgbClr val="FFF3CD"/>
            </a:gs>
            <a:gs pos="74001">
              <a:srgbClr val="A7CBDF"/>
            </a:gs>
            <a:gs pos="83000">
              <a:srgbClr val="A7CBDF"/>
            </a:gs>
            <a:gs pos="100000">
              <a:srgbClr val="C4DCEA"/>
            </a:gs>
          </a:gsLst>
          <a:lin ang="5400000" scaled="0"/>
        </a:gradFill>
        <a:effectLst/>
      </p:bgPr>
    </p:bg>
    <p:spTree>
      <p:nvGrpSpPr>
        <p:cNvPr id="1" name="Shape 8"/>
        <p:cNvGrpSpPr/>
        <p:nvPr/>
      </p:nvGrpSpPr>
      <p:grpSpPr>
        <a:xfrm>
          <a:off x="0" y="0"/>
          <a:ext cx="0" cy="0"/>
          <a:chOff x="0" y="0"/>
          <a:chExt cx="0" cy="0"/>
        </a:xfrm>
      </p:grpSpPr>
      <p:pic>
        <p:nvPicPr>
          <p:cNvPr id="9" name="Google Shape;9;p5"/>
          <p:cNvPicPr preferRelativeResize="0"/>
          <p:nvPr/>
        </p:nvPicPr>
        <p:blipFill rotWithShape="1">
          <a:blip r:embed="rId2">
            <a:alphaModFix/>
          </a:blip>
          <a:srcRect/>
          <a:stretch/>
        </p:blipFill>
        <p:spPr>
          <a:xfrm>
            <a:off x="0" y="1003300"/>
            <a:ext cx="12192000" cy="646113"/>
          </a:xfrm>
          <a:prstGeom prst="rect">
            <a:avLst/>
          </a:prstGeom>
          <a:noFill/>
          <a:ln>
            <a:noFill/>
          </a:ln>
        </p:spPr>
      </p:pic>
      <p:pic>
        <p:nvPicPr>
          <p:cNvPr id="10" name="Google Shape;10;p5"/>
          <p:cNvPicPr preferRelativeResize="0"/>
          <p:nvPr/>
        </p:nvPicPr>
        <p:blipFill rotWithShape="1">
          <a:blip r:embed="rId3">
            <a:alphaModFix/>
          </a:blip>
          <a:srcRect t="31650" b="26179"/>
          <a:stretch/>
        </p:blipFill>
        <p:spPr>
          <a:xfrm>
            <a:off x="0" y="142875"/>
            <a:ext cx="3860800" cy="1193800"/>
          </a:xfrm>
          <a:prstGeom prst="rect">
            <a:avLst/>
          </a:prstGeom>
          <a:noFill/>
          <a:ln>
            <a:noFill/>
          </a:ln>
        </p:spPr>
      </p:pic>
      <p:pic>
        <p:nvPicPr>
          <p:cNvPr id="11" name="Google Shape;11;p5"/>
          <p:cNvPicPr preferRelativeResize="0"/>
          <p:nvPr/>
        </p:nvPicPr>
        <p:blipFill rotWithShape="1">
          <a:blip r:embed="rId4">
            <a:alphaModFix/>
          </a:blip>
          <a:srcRect/>
          <a:stretch/>
        </p:blipFill>
        <p:spPr>
          <a:xfrm>
            <a:off x="0" y="4535488"/>
            <a:ext cx="12192000" cy="809625"/>
          </a:xfrm>
          <a:prstGeom prst="rect">
            <a:avLst/>
          </a:prstGeom>
          <a:noFill/>
          <a:ln>
            <a:noFill/>
          </a:ln>
        </p:spPr>
      </p:pic>
      <p:sp>
        <p:nvSpPr>
          <p:cNvPr id="12" name="Google Shape;12;p5"/>
          <p:cNvSpPr txBox="1">
            <a:spLocks noGrp="1"/>
          </p:cNvSpPr>
          <p:nvPr>
            <p:ph type="ctrTitle"/>
          </p:nvPr>
        </p:nvSpPr>
        <p:spPr>
          <a:xfrm>
            <a:off x="1524000" y="1648947"/>
            <a:ext cx="9144000" cy="1861016"/>
          </a:xfrm>
          <a:prstGeom prst="rect">
            <a:avLst/>
          </a:prstGeom>
          <a:noFill/>
          <a:ln>
            <a:noFill/>
          </a:ln>
        </p:spPr>
        <p:txBody>
          <a:bodyPr spcFirstLastPara="1" wrap="square" lIns="91425" tIns="45700" rIns="91425" bIns="45700" anchor="b" anchorCtr="0">
            <a:noAutofit/>
          </a:bodyPr>
          <a:lstStyle>
            <a:lvl1pPr lvl="0" algn="ctr">
              <a:lnSpc>
                <a:spcPct val="90000"/>
              </a:lnSpc>
              <a:spcBef>
                <a:spcPts val="0"/>
              </a:spcBef>
              <a:spcAft>
                <a:spcPts val="0"/>
              </a:spcAft>
              <a:buSzPts val="1400"/>
              <a:buNone/>
              <a:defRPr sz="6000"/>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a:endParaRPr/>
          </a:p>
        </p:txBody>
      </p:sp>
      <p:sp>
        <p:nvSpPr>
          <p:cNvPr id="13" name="Google Shape;13;p5"/>
          <p:cNvSpPr txBox="1">
            <a:spLocks noGrp="1"/>
          </p:cNvSpPr>
          <p:nvPr>
            <p:ph type="subTitle" idx="1"/>
          </p:nvPr>
        </p:nvSpPr>
        <p:spPr>
          <a:xfrm>
            <a:off x="1524000" y="3602038"/>
            <a:ext cx="9144000" cy="932984"/>
          </a:xfrm>
          <a:prstGeom prst="rect">
            <a:avLst/>
          </a:prstGeom>
          <a:noFill/>
          <a:ln>
            <a:noFill/>
          </a:ln>
        </p:spPr>
        <p:txBody>
          <a:bodyPr spcFirstLastPara="1" wrap="square" lIns="91425" tIns="45700" rIns="91425" bIns="45700" anchor="t" anchorCtr="0">
            <a:no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pic>
        <p:nvPicPr>
          <p:cNvPr id="14" name="Google Shape;14;p5"/>
          <p:cNvPicPr preferRelativeResize="0"/>
          <p:nvPr/>
        </p:nvPicPr>
        <p:blipFill rotWithShape="1">
          <a:blip r:embed="rId5">
            <a:alphaModFix/>
          </a:blip>
          <a:srcRect/>
          <a:stretch/>
        </p:blipFill>
        <p:spPr>
          <a:xfrm>
            <a:off x="2283914" y="5866423"/>
            <a:ext cx="3153772" cy="350418"/>
          </a:xfrm>
          <a:prstGeom prst="rect">
            <a:avLst/>
          </a:prstGeom>
          <a:noFill/>
          <a:ln>
            <a:noFill/>
          </a:ln>
        </p:spPr>
      </p:pic>
      <p:pic>
        <p:nvPicPr>
          <p:cNvPr id="15" name="Google Shape;15;p5"/>
          <p:cNvPicPr preferRelativeResize="0"/>
          <p:nvPr/>
        </p:nvPicPr>
        <p:blipFill rotWithShape="1">
          <a:blip r:embed="rId6">
            <a:alphaModFix/>
          </a:blip>
          <a:srcRect/>
          <a:stretch/>
        </p:blipFill>
        <p:spPr>
          <a:xfrm>
            <a:off x="5959541" y="5866423"/>
            <a:ext cx="3133350" cy="341377"/>
          </a:xfrm>
          <a:prstGeom prst="rect">
            <a:avLst/>
          </a:prstGeom>
          <a:noFill/>
          <a:ln>
            <a:noFill/>
          </a:ln>
        </p:spPr>
      </p:pic>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6"/>
        <p:cNvGrpSpPr/>
        <p:nvPr/>
      </p:nvGrpSpPr>
      <p:grpSpPr>
        <a:xfrm>
          <a:off x="0" y="0"/>
          <a:ext cx="0" cy="0"/>
          <a:chOff x="0" y="0"/>
          <a:chExt cx="0" cy="0"/>
        </a:xfrm>
      </p:grpSpPr>
      <p:pic>
        <p:nvPicPr>
          <p:cNvPr id="17" name="Google Shape;17;p6"/>
          <p:cNvPicPr preferRelativeResize="0"/>
          <p:nvPr/>
        </p:nvPicPr>
        <p:blipFill rotWithShape="1">
          <a:blip r:embed="rId2">
            <a:alphaModFix/>
          </a:blip>
          <a:srcRect/>
          <a:stretch/>
        </p:blipFill>
        <p:spPr>
          <a:xfrm>
            <a:off x="0" y="0"/>
            <a:ext cx="12192000" cy="646113"/>
          </a:xfrm>
          <a:prstGeom prst="rect">
            <a:avLst/>
          </a:prstGeom>
          <a:noFill/>
          <a:ln>
            <a:noFill/>
          </a:ln>
        </p:spPr>
      </p:pic>
      <p:pic>
        <p:nvPicPr>
          <p:cNvPr id="18" name="Google Shape;18;p6"/>
          <p:cNvPicPr preferRelativeResize="0"/>
          <p:nvPr/>
        </p:nvPicPr>
        <p:blipFill rotWithShape="1">
          <a:blip r:embed="rId3">
            <a:alphaModFix/>
          </a:blip>
          <a:srcRect/>
          <a:stretch/>
        </p:blipFill>
        <p:spPr>
          <a:xfrm>
            <a:off x="0" y="6138863"/>
            <a:ext cx="12192000" cy="719137"/>
          </a:xfrm>
          <a:prstGeom prst="rect">
            <a:avLst/>
          </a:prstGeom>
          <a:noFill/>
          <a:ln>
            <a:noFill/>
          </a:ln>
        </p:spPr>
      </p:pic>
      <p:sp>
        <p:nvSpPr>
          <p:cNvPr id="19" name="Google Shape;19;p6"/>
          <p:cNvSpPr txBox="1">
            <a:spLocks noGrp="1"/>
          </p:cNvSpPr>
          <p:nvPr>
            <p:ph type="title"/>
          </p:nvPr>
        </p:nvSpPr>
        <p:spPr>
          <a:xfrm>
            <a:off x="838200" y="681037"/>
            <a:ext cx="10515600" cy="1229650"/>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SzPts val="1400"/>
              <a:buNone/>
              <a:defRPr/>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a:endParaRPr/>
          </a:p>
        </p:txBody>
      </p:sp>
      <p:sp>
        <p:nvSpPr>
          <p:cNvPr id="20" name="Google Shape;20;p6"/>
          <p:cNvSpPr txBox="1">
            <a:spLocks noGrp="1"/>
          </p:cNvSpPr>
          <p:nvPr>
            <p:ph type="body" idx="1"/>
          </p:nvPr>
        </p:nvSpPr>
        <p:spPr>
          <a:xfrm>
            <a:off x="838200" y="2006221"/>
            <a:ext cx="10515600" cy="4170742"/>
          </a:xfrm>
          <a:prstGeom prst="rect">
            <a:avLst/>
          </a:prstGeom>
          <a:noFill/>
          <a:ln>
            <a:noFill/>
          </a:ln>
        </p:spPr>
        <p:txBody>
          <a:bodyPr spcFirstLastPara="1" wrap="square" lIns="91425" tIns="45700" rIns="91425" bIns="45700" anchor="t" anchorCtr="0">
            <a:no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pic>
        <p:nvPicPr>
          <p:cNvPr id="21" name="Google Shape;21;p6"/>
          <p:cNvPicPr preferRelativeResize="0"/>
          <p:nvPr/>
        </p:nvPicPr>
        <p:blipFill rotWithShape="1">
          <a:blip r:embed="rId4">
            <a:alphaModFix/>
          </a:blip>
          <a:srcRect t="31650" b="26179"/>
          <a:stretch/>
        </p:blipFill>
        <p:spPr>
          <a:xfrm>
            <a:off x="10381966" y="5897122"/>
            <a:ext cx="1810034" cy="559682"/>
          </a:xfrm>
          <a:prstGeom prst="rect">
            <a:avLst/>
          </a:prstGeom>
          <a:noFill/>
          <a:ln>
            <a:noFill/>
          </a:ln>
        </p:spPr>
      </p:pic>
      <p:sp>
        <p:nvSpPr>
          <p:cNvPr id="2" name="Rectangle 1"/>
          <p:cNvSpPr/>
          <p:nvPr userDrawn="1"/>
        </p:nvSpPr>
        <p:spPr>
          <a:xfrm>
            <a:off x="838200" y="93419"/>
            <a:ext cx="2465740" cy="307777"/>
          </a:xfrm>
          <a:prstGeom prst="rect">
            <a:avLst/>
          </a:prstGeom>
        </p:spPr>
        <p:txBody>
          <a:bodyPr wrap="none">
            <a:spAutoFit/>
          </a:bodyPr>
          <a:lstStyle/>
          <a:p>
            <a:r>
              <a:rPr lang="en-US" b="1" dirty="0" smtClean="0">
                <a:solidFill>
                  <a:srgbClr val="0070C0"/>
                </a:solidFill>
              </a:rPr>
              <a:t>Webinar RJI </a:t>
            </a:r>
            <a:r>
              <a:rPr lang="en-US" b="1" dirty="0" err="1" smtClean="0">
                <a:solidFill>
                  <a:srgbClr val="0070C0"/>
                </a:solidFill>
              </a:rPr>
              <a:t>Kalbar</a:t>
            </a:r>
            <a:r>
              <a:rPr lang="en-US" b="1" dirty="0" smtClean="0">
                <a:solidFill>
                  <a:srgbClr val="0070C0"/>
                </a:solidFill>
              </a:rPr>
              <a:t> Seri# 1</a:t>
            </a:r>
            <a:endParaRPr lang="id-ID" dirty="0"/>
          </a:p>
        </p:txBody>
      </p:sp>
      <p:sp>
        <p:nvSpPr>
          <p:cNvPr id="8" name="Rectangle 7"/>
          <p:cNvSpPr/>
          <p:nvPr userDrawn="1"/>
        </p:nvSpPr>
        <p:spPr>
          <a:xfrm>
            <a:off x="1944756" y="6533624"/>
            <a:ext cx="3744936" cy="307777"/>
          </a:xfrm>
          <a:prstGeom prst="rect">
            <a:avLst/>
          </a:prstGeom>
        </p:spPr>
        <p:txBody>
          <a:bodyPr wrap="none">
            <a:spAutoFit/>
          </a:bodyPr>
          <a:lstStyle/>
          <a:p>
            <a:r>
              <a:rPr lang="id-ID" b="1" dirty="0" smtClean="0">
                <a:solidFill>
                  <a:srgbClr val="FFC000"/>
                </a:solidFill>
              </a:rPr>
              <a:t>Oleh: Anyan, M.Kom</a:t>
            </a:r>
            <a:r>
              <a:rPr lang="id-ID" b="1" baseline="0" dirty="0" smtClean="0">
                <a:solidFill>
                  <a:srgbClr val="FFC000"/>
                </a:solidFill>
              </a:rPr>
              <a:t> /</a:t>
            </a:r>
            <a:r>
              <a:rPr lang="id-ID" b="1" dirty="0" smtClean="0">
                <a:solidFill>
                  <a:srgbClr val="FFC000"/>
                </a:solidFill>
              </a:rPr>
              <a:t> Anggota RJI Kalbar</a:t>
            </a:r>
            <a:endParaRPr lang="id-ID" dirty="0">
              <a:solidFill>
                <a:srgbClr val="FFC000"/>
              </a:solidFill>
            </a:endParaRPr>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emplatePPTRJI">
  <p:cSld name="TemplatePPTRJI">
    <p:spTree>
      <p:nvGrpSpPr>
        <p:cNvPr id="1" name="Shape 22"/>
        <p:cNvGrpSpPr/>
        <p:nvPr/>
      </p:nvGrpSpPr>
      <p:grpSpPr>
        <a:xfrm>
          <a:off x="0" y="0"/>
          <a:ext cx="0" cy="0"/>
          <a:chOff x="0" y="0"/>
          <a:chExt cx="0" cy="0"/>
        </a:xfrm>
      </p:grpSpPr>
      <p:pic>
        <p:nvPicPr>
          <p:cNvPr id="23" name="Google Shape;23;p7"/>
          <p:cNvPicPr preferRelativeResize="0"/>
          <p:nvPr/>
        </p:nvPicPr>
        <p:blipFill rotWithShape="1">
          <a:blip r:embed="rId2">
            <a:alphaModFix/>
          </a:blip>
          <a:srcRect/>
          <a:stretch/>
        </p:blipFill>
        <p:spPr>
          <a:xfrm>
            <a:off x="0" y="6138863"/>
            <a:ext cx="12192000" cy="719137"/>
          </a:xfrm>
          <a:prstGeom prst="rect">
            <a:avLst/>
          </a:prstGeom>
          <a:noFill/>
          <a:ln>
            <a:noFill/>
          </a:ln>
        </p:spPr>
      </p:pic>
      <p:pic>
        <p:nvPicPr>
          <p:cNvPr id="24" name="Google Shape;24;p7"/>
          <p:cNvPicPr preferRelativeResize="0"/>
          <p:nvPr/>
        </p:nvPicPr>
        <p:blipFill rotWithShape="1">
          <a:blip r:embed="rId3">
            <a:alphaModFix/>
          </a:blip>
          <a:srcRect t="31650" b="26179"/>
          <a:stretch/>
        </p:blipFill>
        <p:spPr>
          <a:xfrm>
            <a:off x="2413000" y="1536700"/>
            <a:ext cx="7366000" cy="2276475"/>
          </a:xfrm>
          <a:prstGeom prst="rect">
            <a:avLst/>
          </a:prstGeom>
          <a:noFill/>
          <a:ln>
            <a:noFill/>
          </a:ln>
        </p:spPr>
      </p:pic>
      <p:sp>
        <p:nvSpPr>
          <p:cNvPr id="25" name="Google Shape;25;p7"/>
          <p:cNvSpPr/>
          <p:nvPr/>
        </p:nvSpPr>
        <p:spPr>
          <a:xfrm>
            <a:off x="3307581" y="3734157"/>
            <a:ext cx="5576847" cy="64633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600" b="1" i="0" u="none" strike="noStrike" cap="none">
                <a:solidFill>
                  <a:srgbClr val="0C0C0C"/>
                </a:solidFill>
                <a:latin typeface="Calibri"/>
                <a:ea typeface="Calibri"/>
                <a:cs typeface="Calibri"/>
                <a:sym typeface="Calibri"/>
              </a:rPr>
              <a:t>“Berbagi, Giatkan Publikasi”</a:t>
            </a:r>
            <a:endParaRPr/>
          </a:p>
        </p:txBody>
      </p:sp>
      <p:pic>
        <p:nvPicPr>
          <p:cNvPr id="26" name="Google Shape;26;p7"/>
          <p:cNvPicPr preferRelativeResize="0"/>
          <p:nvPr/>
        </p:nvPicPr>
        <p:blipFill rotWithShape="1">
          <a:blip r:embed="rId4">
            <a:alphaModFix/>
          </a:blip>
          <a:srcRect/>
          <a:stretch/>
        </p:blipFill>
        <p:spPr>
          <a:xfrm>
            <a:off x="339967" y="4863507"/>
            <a:ext cx="3683659" cy="414411"/>
          </a:xfrm>
          <a:prstGeom prst="rect">
            <a:avLst/>
          </a:prstGeom>
          <a:noFill/>
          <a:ln>
            <a:noFill/>
          </a:ln>
        </p:spPr>
      </p:pic>
      <p:pic>
        <p:nvPicPr>
          <p:cNvPr id="27" name="Google Shape;27;p7"/>
          <p:cNvPicPr preferRelativeResize="0"/>
          <p:nvPr/>
        </p:nvPicPr>
        <p:blipFill rotWithShape="1">
          <a:blip r:embed="rId5">
            <a:alphaModFix/>
          </a:blip>
          <a:srcRect/>
          <a:stretch/>
        </p:blipFill>
        <p:spPr>
          <a:xfrm>
            <a:off x="7766678" y="4882015"/>
            <a:ext cx="4085355" cy="439285"/>
          </a:xfrm>
          <a:prstGeom prst="rect">
            <a:avLst/>
          </a:prstGeom>
          <a:noFill/>
          <a:ln>
            <a:noFill/>
          </a:ln>
        </p:spPr>
      </p:pic>
      <p:pic>
        <p:nvPicPr>
          <p:cNvPr id="28" name="Google Shape;28;p7"/>
          <p:cNvPicPr preferRelativeResize="0"/>
          <p:nvPr/>
        </p:nvPicPr>
        <p:blipFill rotWithShape="1">
          <a:blip r:embed="rId6">
            <a:alphaModFix/>
          </a:blip>
          <a:srcRect/>
          <a:stretch/>
        </p:blipFill>
        <p:spPr>
          <a:xfrm>
            <a:off x="4582182" y="4899959"/>
            <a:ext cx="2625939" cy="377959"/>
          </a:xfrm>
          <a:prstGeom prst="rect">
            <a:avLst/>
          </a:prstGeom>
          <a:noFill/>
          <a:ln>
            <a:noFill/>
          </a:ln>
        </p:spPr>
      </p:pic>
    </p:spTree>
  </p:cSld>
  <p:clrMapOvr>
    <a:masterClrMapping/>
  </p:clrMapOvr>
  <p:timing>
    <p:tnLst>
      <p:par>
        <p:cTn id="1" dur="indefinite" restart="never" nodeType="tmRoot"/>
      </p:par>
    </p:tnLst>
  </p:timing>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9"/>
        <p:cNvGrpSpPr/>
        <p:nvPr/>
      </p:nvGrpSpPr>
      <p:grpSpPr>
        <a:xfrm>
          <a:off x="0" y="0"/>
          <a:ext cx="0" cy="0"/>
          <a:chOff x="0" y="0"/>
          <a:chExt cx="0" cy="0"/>
        </a:xfrm>
      </p:grpSpPr>
      <p:pic>
        <p:nvPicPr>
          <p:cNvPr id="30" name="Google Shape;30;p8"/>
          <p:cNvPicPr preferRelativeResize="0"/>
          <p:nvPr/>
        </p:nvPicPr>
        <p:blipFill rotWithShape="1">
          <a:blip r:embed="rId2">
            <a:alphaModFix/>
          </a:blip>
          <a:srcRect/>
          <a:stretch/>
        </p:blipFill>
        <p:spPr>
          <a:xfrm>
            <a:off x="0" y="0"/>
            <a:ext cx="12192000" cy="646113"/>
          </a:xfrm>
          <a:prstGeom prst="rect">
            <a:avLst/>
          </a:prstGeom>
          <a:noFill/>
          <a:ln>
            <a:noFill/>
          </a:ln>
        </p:spPr>
      </p:pic>
      <p:pic>
        <p:nvPicPr>
          <p:cNvPr id="31" name="Google Shape;31;p8"/>
          <p:cNvPicPr preferRelativeResize="0"/>
          <p:nvPr/>
        </p:nvPicPr>
        <p:blipFill rotWithShape="1">
          <a:blip r:embed="rId3">
            <a:alphaModFix/>
          </a:blip>
          <a:srcRect/>
          <a:stretch/>
        </p:blipFill>
        <p:spPr>
          <a:xfrm>
            <a:off x="0" y="6138863"/>
            <a:ext cx="12192000" cy="719137"/>
          </a:xfrm>
          <a:prstGeom prst="rect">
            <a:avLst/>
          </a:prstGeom>
          <a:noFill/>
          <a:ln>
            <a:noFill/>
          </a:ln>
        </p:spPr>
      </p:pic>
      <p:sp>
        <p:nvSpPr>
          <p:cNvPr id="32" name="Google Shape;32;p8"/>
          <p:cNvSpPr txBox="1">
            <a:spLocks noGrp="1"/>
          </p:cNvSpPr>
          <p:nvPr>
            <p:ph type="title"/>
          </p:nvPr>
        </p:nvSpPr>
        <p:spPr>
          <a:xfrm>
            <a:off x="838200" y="646440"/>
            <a:ext cx="10515600" cy="1044248"/>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SzPts val="1400"/>
              <a:buNone/>
              <a:defRPr/>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a:endParaRPr/>
          </a:p>
        </p:txBody>
      </p:sp>
      <p:sp>
        <p:nvSpPr>
          <p:cNvPr id="33" name="Google Shape;33;p8"/>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4" name="Google Shape;34;p8"/>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35" name="Google Shape;35;p8"/>
          <p:cNvPicPr preferRelativeResize="0"/>
          <p:nvPr/>
        </p:nvPicPr>
        <p:blipFill rotWithShape="1">
          <a:blip r:embed="rId4">
            <a:alphaModFix/>
          </a:blip>
          <a:srcRect t="31650" b="26179"/>
          <a:stretch/>
        </p:blipFill>
        <p:spPr>
          <a:xfrm>
            <a:off x="10381966" y="5897122"/>
            <a:ext cx="1810034" cy="559682"/>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7" name="Picture Placeholder 13"/>
          <p:cNvSpPr>
            <a:spLocks noGrp="1"/>
          </p:cNvSpPr>
          <p:nvPr>
            <p:ph type="pic" sz="quarter" idx="13"/>
          </p:nvPr>
        </p:nvSpPr>
        <p:spPr>
          <a:xfrm>
            <a:off x="6189277" y="1219199"/>
            <a:ext cx="5057843" cy="4258169"/>
          </a:xfrm>
          <a:effectLst/>
        </p:spPr>
        <p:txBody>
          <a:bodyPr>
            <a:normAutofit/>
          </a:bodyPr>
          <a:lstStyle>
            <a:lvl1pPr marL="0" indent="0">
              <a:buNone/>
              <a:defRPr sz="4200">
                <a:ln>
                  <a:noFill/>
                </a:ln>
                <a:solidFill>
                  <a:schemeClr val="bg1">
                    <a:lumMod val="85000"/>
                  </a:schemeClr>
                </a:solidFill>
              </a:defRPr>
            </a:lvl1pPr>
          </a:lstStyle>
          <a:p>
            <a:endParaRPr lang="en-US" dirty="0"/>
          </a:p>
        </p:txBody>
      </p:sp>
    </p:spTree>
    <p:extLst>
      <p:ext uri="{BB962C8B-B14F-4D97-AF65-F5344CB8AC3E}">
        <p14:creationId xmlns:p14="http://schemas.microsoft.com/office/powerpoint/2010/main" val="4036263626"/>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Autofit/>
          </a:bodyPr>
          <a:lstStyle>
            <a:lvl1pPr marR="0" lvl="0"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1pPr>
            <a:lvl2pPr marR="0" lvl="1"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2pPr>
            <a:lvl3pPr marR="0" lvl="2"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3pPr>
            <a:lvl4pPr marR="0" lvl="3"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4pPr>
            <a:lvl5pPr marR="0" lvl="4"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5pPr>
            <a:lvl6pPr marR="0" lvl="5"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6pPr>
            <a:lvl7pPr marR="0" lvl="6"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7pPr>
            <a:lvl8pPr marR="0" lvl="7"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8pPr>
            <a:lvl9pPr marR="0" lvl="8"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9pPr>
          </a:lstStyle>
          <a:p>
            <a:endParaRPr/>
          </a:p>
        </p:txBody>
      </p:sp>
      <p:sp>
        <p:nvSpPr>
          <p:cNvPr id="7" name="Google Shape;7;p4"/>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Lst>
  <p:timing>
    <p:tnLst>
      <p:par>
        <p:cTn id="1" dur="indefinite" restart="never" nodeType="tmRoot"/>
      </p:par>
    </p:tnLst>
  </p:timing>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issn.pdii.lipi.go.id/"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www.supercounters.com/"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hyperlink" Target="https://creativecommons.org/" TargetMode="External"/></Relationships>
</file>

<file path=ppt/slides/_rels/slide4.xml.rels><?xml version="1.0" encoding="UTF-8" standalone="yes"?>
<Relationships xmlns="http://schemas.openxmlformats.org/package/2006/relationships"><Relationship Id="rId8" Type="http://schemas.openxmlformats.org/officeDocument/2006/relationships/image" Target="../media/image16.jpeg"/><Relationship Id="rId13" Type="http://schemas.openxmlformats.org/officeDocument/2006/relationships/image" Target="../media/image21.jpg"/><Relationship Id="rId18" Type="http://schemas.openxmlformats.org/officeDocument/2006/relationships/image" Target="../media/image26.jpg"/><Relationship Id="rId3" Type="http://schemas.openxmlformats.org/officeDocument/2006/relationships/image" Target="../media/image11.jpeg"/><Relationship Id="rId7" Type="http://schemas.openxmlformats.org/officeDocument/2006/relationships/image" Target="../media/image15.jpeg"/><Relationship Id="rId12" Type="http://schemas.openxmlformats.org/officeDocument/2006/relationships/image" Target="../media/image20.jpg"/><Relationship Id="rId17" Type="http://schemas.openxmlformats.org/officeDocument/2006/relationships/image" Target="../media/image25.jpg"/><Relationship Id="rId2" Type="http://schemas.openxmlformats.org/officeDocument/2006/relationships/notesSlide" Target="../notesSlides/notesSlide4.xml"/><Relationship Id="rId16" Type="http://schemas.openxmlformats.org/officeDocument/2006/relationships/image" Target="../media/image24.jpg"/><Relationship Id="rId1" Type="http://schemas.openxmlformats.org/officeDocument/2006/relationships/slideLayout" Target="../slideLayouts/slideLayout2.xml"/><Relationship Id="rId6" Type="http://schemas.openxmlformats.org/officeDocument/2006/relationships/image" Target="../media/image14.jpeg"/><Relationship Id="rId11" Type="http://schemas.openxmlformats.org/officeDocument/2006/relationships/image" Target="../media/image19.jpeg"/><Relationship Id="rId5" Type="http://schemas.openxmlformats.org/officeDocument/2006/relationships/image" Target="../media/image13.jpeg"/><Relationship Id="rId15" Type="http://schemas.openxmlformats.org/officeDocument/2006/relationships/image" Target="../media/image23.jpg"/><Relationship Id="rId10" Type="http://schemas.openxmlformats.org/officeDocument/2006/relationships/image" Target="../media/image18.jpeg"/><Relationship Id="rId4" Type="http://schemas.openxmlformats.org/officeDocument/2006/relationships/image" Target="../media/image12.jpeg"/><Relationship Id="rId9" Type="http://schemas.openxmlformats.org/officeDocument/2006/relationships/image" Target="../media/image17.jpeg"/><Relationship Id="rId14" Type="http://schemas.openxmlformats.org/officeDocument/2006/relationships/image" Target="../media/image22.jpg"/></Relationships>
</file>

<file path=ppt/slides/_rels/slide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31.png"/><Relationship Id="rId7" Type="http://schemas.openxmlformats.org/officeDocument/2006/relationships/image" Target="../media/image35.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png"/></Relationships>
</file>

<file path=ppt/slides/_rels/slide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39.png"/><Relationship Id="rId4" Type="http://schemas.openxmlformats.org/officeDocument/2006/relationships/image" Target="../media/image38.png"/></Relationships>
</file>

<file path=ppt/slides/_rels/slide1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44.png"/></Relationships>
</file>

<file path=ppt/slides/_rels/slide14.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png"/><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slideLayout" Target="../slideLayouts/slideLayout2.xml"/><Relationship Id="rId4" Type="http://schemas.openxmlformats.org/officeDocument/2006/relationships/image" Target="../media/image56.png"/></Relationships>
</file>

<file path=ppt/slides/_rels/slide23.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39"/>
        <p:cNvGrpSpPr/>
        <p:nvPr/>
      </p:nvGrpSpPr>
      <p:grpSpPr>
        <a:xfrm>
          <a:off x="0" y="0"/>
          <a:ext cx="0" cy="0"/>
          <a:chOff x="0" y="0"/>
          <a:chExt cx="0" cy="0"/>
        </a:xfrm>
      </p:grpSpPr>
      <p:sp>
        <p:nvSpPr>
          <p:cNvPr id="40" name="Google Shape;40;p1"/>
          <p:cNvSpPr txBox="1">
            <a:spLocks noGrp="1"/>
          </p:cNvSpPr>
          <p:nvPr>
            <p:ph type="ctrTitle"/>
          </p:nvPr>
        </p:nvSpPr>
        <p:spPr>
          <a:xfrm>
            <a:off x="0" y="2163756"/>
            <a:ext cx="9636102" cy="524026"/>
          </a:xfrm>
          <a:prstGeom prst="homePlate">
            <a:avLst/>
          </a:prstGeom>
          <a:solidFill>
            <a:srgbClr val="002060"/>
          </a:solid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None/>
            </a:pPr>
            <a:r>
              <a:rPr lang="en-US" sz="3600" dirty="0" err="1" smtClean="0">
                <a:solidFill>
                  <a:srgbClr val="00B0F0"/>
                </a:solidFill>
              </a:rPr>
              <a:t>Seluk</a:t>
            </a:r>
            <a:r>
              <a:rPr lang="en-US" sz="3600" dirty="0" smtClean="0">
                <a:solidFill>
                  <a:srgbClr val="00B0F0"/>
                </a:solidFill>
              </a:rPr>
              <a:t> </a:t>
            </a:r>
            <a:r>
              <a:rPr lang="en-US" sz="3600" dirty="0" err="1" smtClean="0">
                <a:solidFill>
                  <a:srgbClr val="00B0F0"/>
                </a:solidFill>
              </a:rPr>
              <a:t>Beluk</a:t>
            </a:r>
            <a:r>
              <a:rPr lang="en-US" sz="3600" dirty="0" smtClean="0">
                <a:solidFill>
                  <a:srgbClr val="00B0F0"/>
                </a:solidFill>
              </a:rPr>
              <a:t> </a:t>
            </a:r>
            <a:r>
              <a:rPr lang="en-US" sz="3600" dirty="0" err="1" smtClean="0">
                <a:solidFill>
                  <a:srgbClr val="00B0F0"/>
                </a:solidFill>
              </a:rPr>
              <a:t>Persiapan</a:t>
            </a:r>
            <a:r>
              <a:rPr lang="en-US" sz="3600" dirty="0" smtClean="0">
                <a:solidFill>
                  <a:srgbClr val="00B0F0"/>
                </a:solidFill>
              </a:rPr>
              <a:t> </a:t>
            </a:r>
            <a:r>
              <a:rPr lang="en-US" sz="3600" dirty="0" err="1" smtClean="0">
                <a:solidFill>
                  <a:srgbClr val="00B0F0"/>
                </a:solidFill>
              </a:rPr>
              <a:t>Akreditasi</a:t>
            </a:r>
            <a:r>
              <a:rPr lang="en-US" sz="3600" dirty="0" smtClean="0">
                <a:solidFill>
                  <a:srgbClr val="00B0F0"/>
                </a:solidFill>
              </a:rPr>
              <a:t> </a:t>
            </a:r>
            <a:r>
              <a:rPr lang="en-US" sz="3600" dirty="0" err="1" smtClean="0">
                <a:solidFill>
                  <a:srgbClr val="00B0F0"/>
                </a:solidFill>
              </a:rPr>
              <a:t>Jurnal</a:t>
            </a:r>
            <a:r>
              <a:rPr lang="en-US" sz="3600" dirty="0" smtClean="0">
                <a:solidFill>
                  <a:srgbClr val="00B0F0"/>
                </a:solidFill>
              </a:rPr>
              <a:t> Nasional</a:t>
            </a:r>
            <a:endParaRPr sz="3600" dirty="0">
              <a:solidFill>
                <a:srgbClr val="00B0F0"/>
              </a:solidFill>
            </a:endParaRPr>
          </a:p>
        </p:txBody>
      </p:sp>
      <p:sp>
        <p:nvSpPr>
          <p:cNvPr id="41" name="Google Shape;41;p1"/>
          <p:cNvSpPr txBox="1">
            <a:spLocks noGrp="1"/>
          </p:cNvSpPr>
          <p:nvPr>
            <p:ph type="subTitle" idx="1"/>
          </p:nvPr>
        </p:nvSpPr>
        <p:spPr>
          <a:xfrm>
            <a:off x="0" y="1727104"/>
            <a:ext cx="5611091" cy="436652"/>
          </a:xfrm>
          <a:prstGeom prst="homePlate">
            <a:avLst/>
          </a:prstGeom>
          <a:solidFill>
            <a:srgbClr val="FFFF00"/>
          </a:solidFill>
          <a:ln>
            <a:noFill/>
          </a:ln>
        </p:spPr>
        <p:txBody>
          <a:bodyPr spcFirstLastPara="1" wrap="square" lIns="91425" tIns="45700" rIns="91425" bIns="45700" anchor="t" anchorCtr="0">
            <a:noAutofit/>
          </a:bodyPr>
          <a:lstStyle/>
          <a:p>
            <a:pPr marL="0" lvl="0" indent="0">
              <a:spcBef>
                <a:spcPts val="0"/>
              </a:spcBef>
            </a:pPr>
            <a:r>
              <a:rPr lang="en-US" b="1" dirty="0">
                <a:solidFill>
                  <a:srgbClr val="0070C0"/>
                </a:solidFill>
              </a:rPr>
              <a:t>Webinar RJI </a:t>
            </a:r>
            <a:r>
              <a:rPr lang="en-US" b="1" dirty="0" err="1">
                <a:solidFill>
                  <a:srgbClr val="0070C0"/>
                </a:solidFill>
              </a:rPr>
              <a:t>Kalbar</a:t>
            </a:r>
            <a:r>
              <a:rPr lang="en-US" b="1" dirty="0">
                <a:solidFill>
                  <a:srgbClr val="0070C0"/>
                </a:solidFill>
              </a:rPr>
              <a:t> Seri# </a:t>
            </a:r>
            <a:r>
              <a:rPr lang="en-US" b="1" dirty="0" smtClean="0">
                <a:solidFill>
                  <a:srgbClr val="0070C0"/>
                </a:solidFill>
              </a:rPr>
              <a:t>1</a:t>
            </a:r>
            <a:endParaRPr b="1" dirty="0">
              <a:solidFill>
                <a:srgbClr val="0070C0"/>
              </a:solidFill>
            </a:endParaRPr>
          </a:p>
        </p:txBody>
      </p:sp>
      <p:pic>
        <p:nvPicPr>
          <p:cNvPr id="2" name="Picture 1"/>
          <p:cNvPicPr>
            <a:picLocks noChangeAspect="1"/>
          </p:cNvPicPr>
          <p:nvPr/>
        </p:nvPicPr>
        <p:blipFill rotWithShape="1">
          <a:blip r:embed="rId3">
            <a:extLst>
              <a:ext uri="{28A0092B-C50C-407E-A947-70E740481C1C}">
                <a14:useLocalDpi xmlns:a14="http://schemas.microsoft.com/office/drawing/2010/main" val="0"/>
              </a:ext>
            </a:extLst>
          </a:blip>
          <a:srcRect l="11767" t="32273" r="17553" b="-2272"/>
          <a:stretch/>
        </p:blipFill>
        <p:spPr>
          <a:xfrm>
            <a:off x="9822605" y="1560887"/>
            <a:ext cx="1794165" cy="1776859"/>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5" name="Google Shape;41;p1"/>
          <p:cNvSpPr txBox="1">
            <a:spLocks/>
          </p:cNvSpPr>
          <p:nvPr/>
        </p:nvSpPr>
        <p:spPr>
          <a:xfrm>
            <a:off x="5790401" y="3337746"/>
            <a:ext cx="6012872" cy="1392981"/>
          </a:xfrm>
          <a:prstGeom prst="rect">
            <a:avLst/>
          </a:prstGeom>
          <a:no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406400" algn="ctr" rtl="0">
              <a:lnSpc>
                <a:spcPct val="90000"/>
              </a:lnSpc>
              <a:spcBef>
                <a:spcPts val="10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1pPr>
            <a:lvl2pPr marL="914400" marR="0" lvl="1" indent="-381000" algn="ctr"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2pPr>
            <a:lvl3pPr marL="1371600" marR="0" lvl="2" indent="-355600" algn="ctr" rtl="0">
              <a:lnSpc>
                <a:spcPct val="90000"/>
              </a:lnSpc>
              <a:spcBef>
                <a:spcPts val="500"/>
              </a:spcBef>
              <a:spcAft>
                <a:spcPts val="0"/>
              </a:spcAft>
              <a:buClr>
                <a:schemeClr val="dk1"/>
              </a:buClr>
              <a:buSzPts val="1800"/>
              <a:buFont typeface="Arial"/>
              <a:buNone/>
              <a:defRPr sz="1800" b="0" i="0" u="none" strike="noStrike" cap="none">
                <a:solidFill>
                  <a:schemeClr val="dk1"/>
                </a:solidFill>
                <a:latin typeface="Calibri"/>
                <a:ea typeface="Calibri"/>
                <a:cs typeface="Calibri"/>
                <a:sym typeface="Calibri"/>
              </a:defRPr>
            </a:lvl3pPr>
            <a:lvl4pPr marL="1828800" marR="0" lvl="3"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4pPr>
            <a:lvl5pPr marL="2286000" marR="0" lvl="4"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5pPr>
            <a:lvl6pPr marL="2743200" marR="0" lvl="5"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6pPr>
            <a:lvl7pPr marL="3200400" marR="0" lvl="6"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7pPr>
            <a:lvl8pPr marL="3657600" marR="0" lvl="7"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8pPr>
            <a:lvl9pPr marL="4114800" marR="0" lvl="8"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9pPr>
          </a:lstStyle>
          <a:p>
            <a:pPr marL="0" indent="0" algn="r">
              <a:spcBef>
                <a:spcPts val="0"/>
              </a:spcBef>
            </a:pPr>
            <a:r>
              <a:rPr lang="en-US" sz="2800" b="1" dirty="0" err="1" smtClean="0"/>
              <a:t>Anyan</a:t>
            </a:r>
            <a:r>
              <a:rPr lang="en-US" sz="2800" b="1" dirty="0" smtClean="0"/>
              <a:t>, </a:t>
            </a:r>
            <a:r>
              <a:rPr lang="en-US" sz="2800" b="1" dirty="0" err="1" smtClean="0"/>
              <a:t>M.Kom</a:t>
            </a:r>
            <a:endParaRPr lang="en-US" sz="2800" b="1" dirty="0" smtClean="0"/>
          </a:p>
          <a:p>
            <a:pPr marL="0" indent="0" algn="r">
              <a:spcBef>
                <a:spcPts val="0"/>
              </a:spcBef>
            </a:pPr>
            <a:r>
              <a:rPr lang="en-US" sz="1600" b="1" dirty="0" err="1" smtClean="0">
                <a:solidFill>
                  <a:schemeClr val="accent6">
                    <a:lumMod val="50000"/>
                  </a:schemeClr>
                </a:solidFill>
              </a:rPr>
              <a:t>Sekretaris</a:t>
            </a:r>
            <a:r>
              <a:rPr lang="en-US" sz="1600" b="1" dirty="0" smtClean="0">
                <a:solidFill>
                  <a:schemeClr val="accent6">
                    <a:lumMod val="50000"/>
                  </a:schemeClr>
                </a:solidFill>
              </a:rPr>
              <a:t> LPPM STKIP </a:t>
            </a:r>
            <a:r>
              <a:rPr lang="en-US" sz="1600" b="1" dirty="0" err="1" smtClean="0">
                <a:solidFill>
                  <a:schemeClr val="accent6">
                    <a:lumMod val="50000"/>
                  </a:schemeClr>
                </a:solidFill>
              </a:rPr>
              <a:t>Persada</a:t>
            </a:r>
            <a:r>
              <a:rPr lang="en-US" sz="1600" b="1" dirty="0" smtClean="0">
                <a:solidFill>
                  <a:schemeClr val="accent6">
                    <a:lumMod val="50000"/>
                  </a:schemeClr>
                </a:solidFill>
              </a:rPr>
              <a:t> </a:t>
            </a:r>
            <a:r>
              <a:rPr lang="en-US" sz="1600" b="1" dirty="0" err="1" smtClean="0">
                <a:solidFill>
                  <a:schemeClr val="accent6">
                    <a:lumMod val="50000"/>
                  </a:schemeClr>
                </a:solidFill>
              </a:rPr>
              <a:t>Khatulistiwa</a:t>
            </a:r>
            <a:r>
              <a:rPr lang="en-US" sz="1600" b="1" dirty="0" smtClean="0">
                <a:solidFill>
                  <a:schemeClr val="accent6">
                    <a:lumMod val="50000"/>
                  </a:schemeClr>
                </a:solidFill>
              </a:rPr>
              <a:t> </a:t>
            </a:r>
            <a:r>
              <a:rPr lang="en-US" sz="1600" b="1" dirty="0" err="1" smtClean="0">
                <a:solidFill>
                  <a:schemeClr val="accent6">
                    <a:lumMod val="50000"/>
                  </a:schemeClr>
                </a:solidFill>
              </a:rPr>
              <a:t>Sintang</a:t>
            </a:r>
            <a:endParaRPr lang="en-US" sz="1600" b="1" dirty="0" smtClean="0">
              <a:solidFill>
                <a:schemeClr val="accent6">
                  <a:lumMod val="50000"/>
                </a:schemeClr>
              </a:solidFill>
            </a:endParaRPr>
          </a:p>
          <a:p>
            <a:pPr marL="0" indent="0" algn="r">
              <a:spcBef>
                <a:spcPts val="0"/>
              </a:spcBef>
            </a:pPr>
            <a:r>
              <a:rPr lang="en-US" sz="1600" b="1" dirty="0" err="1" smtClean="0">
                <a:solidFill>
                  <a:schemeClr val="accent6">
                    <a:lumMod val="50000"/>
                  </a:schemeClr>
                </a:solidFill>
              </a:rPr>
              <a:t>Koordinator</a:t>
            </a:r>
            <a:r>
              <a:rPr lang="en-US" sz="1600" b="1" dirty="0" smtClean="0">
                <a:solidFill>
                  <a:schemeClr val="accent6">
                    <a:lumMod val="50000"/>
                  </a:schemeClr>
                </a:solidFill>
              </a:rPr>
              <a:t> </a:t>
            </a:r>
            <a:r>
              <a:rPr lang="en-US" sz="1600" b="1" dirty="0" err="1" smtClean="0">
                <a:solidFill>
                  <a:schemeClr val="accent6">
                    <a:lumMod val="50000"/>
                  </a:schemeClr>
                </a:solidFill>
              </a:rPr>
              <a:t>Jurnal</a:t>
            </a:r>
            <a:r>
              <a:rPr lang="en-US" sz="1600" b="1" dirty="0" smtClean="0">
                <a:solidFill>
                  <a:schemeClr val="accent6">
                    <a:lumMod val="50000"/>
                  </a:schemeClr>
                </a:solidFill>
              </a:rPr>
              <a:t> di </a:t>
            </a:r>
            <a:r>
              <a:rPr lang="en-US" sz="1600" b="1" dirty="0" err="1" smtClean="0">
                <a:solidFill>
                  <a:schemeClr val="accent6">
                    <a:lumMod val="50000"/>
                  </a:schemeClr>
                </a:solidFill>
              </a:rPr>
              <a:t>Lingkungan</a:t>
            </a:r>
            <a:r>
              <a:rPr lang="en-US" sz="1600" b="1" dirty="0" smtClean="0">
                <a:solidFill>
                  <a:schemeClr val="accent6">
                    <a:lumMod val="50000"/>
                  </a:schemeClr>
                </a:solidFill>
              </a:rPr>
              <a:t> STKIP </a:t>
            </a:r>
            <a:r>
              <a:rPr lang="en-US" sz="1600" b="1" dirty="0" err="1" smtClean="0">
                <a:solidFill>
                  <a:schemeClr val="accent6">
                    <a:lumMod val="50000"/>
                  </a:schemeClr>
                </a:solidFill>
              </a:rPr>
              <a:t>Persada</a:t>
            </a:r>
            <a:r>
              <a:rPr lang="en-US" sz="1600" b="1" dirty="0" smtClean="0">
                <a:solidFill>
                  <a:schemeClr val="accent6">
                    <a:lumMod val="50000"/>
                  </a:schemeClr>
                </a:solidFill>
              </a:rPr>
              <a:t> </a:t>
            </a:r>
            <a:r>
              <a:rPr lang="en-US" sz="1600" b="1" dirty="0" err="1" smtClean="0">
                <a:solidFill>
                  <a:schemeClr val="accent6">
                    <a:lumMod val="50000"/>
                  </a:schemeClr>
                </a:solidFill>
              </a:rPr>
              <a:t>Khatulistiwa</a:t>
            </a:r>
            <a:r>
              <a:rPr lang="en-US" sz="1600" b="1" dirty="0" smtClean="0">
                <a:solidFill>
                  <a:schemeClr val="accent6">
                    <a:lumMod val="50000"/>
                  </a:schemeClr>
                </a:solidFill>
              </a:rPr>
              <a:t> </a:t>
            </a:r>
            <a:r>
              <a:rPr lang="en-US" sz="1600" b="1" dirty="0" err="1" smtClean="0">
                <a:solidFill>
                  <a:schemeClr val="accent6">
                    <a:lumMod val="50000"/>
                  </a:schemeClr>
                </a:solidFill>
              </a:rPr>
              <a:t>Sintang</a:t>
            </a:r>
            <a:endParaRPr lang="en-US" sz="1600" b="1" dirty="0" smtClean="0">
              <a:solidFill>
                <a:schemeClr val="accent6">
                  <a:lumMod val="50000"/>
                </a:schemeClr>
              </a:solidFill>
            </a:endParaRPr>
          </a:p>
          <a:p>
            <a:pPr marL="0" indent="0" algn="r">
              <a:spcBef>
                <a:spcPts val="0"/>
              </a:spcBef>
            </a:pPr>
            <a:r>
              <a:rPr lang="en-US" sz="1600" b="1" dirty="0" smtClean="0">
                <a:solidFill>
                  <a:schemeClr val="accent6">
                    <a:lumMod val="50000"/>
                  </a:schemeClr>
                </a:solidFill>
              </a:rPr>
              <a:t>Editor in Chief VOX EDUKASI : </a:t>
            </a:r>
            <a:r>
              <a:rPr lang="en-US" sz="1600" b="1" dirty="0" err="1" smtClean="0">
                <a:solidFill>
                  <a:schemeClr val="accent6">
                    <a:lumMod val="50000"/>
                  </a:schemeClr>
                </a:solidFill>
              </a:rPr>
              <a:t>Jurnal</a:t>
            </a:r>
            <a:r>
              <a:rPr lang="en-US" sz="1600" b="1" dirty="0" smtClean="0">
                <a:solidFill>
                  <a:schemeClr val="accent6">
                    <a:lumMod val="50000"/>
                  </a:schemeClr>
                </a:solidFill>
              </a:rPr>
              <a:t> </a:t>
            </a:r>
            <a:r>
              <a:rPr lang="en-US" sz="1600" b="1" dirty="0" err="1" smtClean="0">
                <a:solidFill>
                  <a:schemeClr val="accent6">
                    <a:lumMod val="50000"/>
                  </a:schemeClr>
                </a:solidFill>
              </a:rPr>
              <a:t>Ilmiah</a:t>
            </a:r>
            <a:r>
              <a:rPr lang="en-US" sz="1600" b="1" dirty="0" smtClean="0">
                <a:solidFill>
                  <a:schemeClr val="accent6">
                    <a:lumMod val="50000"/>
                  </a:schemeClr>
                </a:solidFill>
              </a:rPr>
              <a:t> </a:t>
            </a:r>
            <a:r>
              <a:rPr lang="en-US" sz="1600" b="1" dirty="0" err="1" smtClean="0">
                <a:solidFill>
                  <a:schemeClr val="accent6">
                    <a:lumMod val="50000"/>
                  </a:schemeClr>
                </a:solidFill>
              </a:rPr>
              <a:t>Ilmu</a:t>
            </a:r>
            <a:r>
              <a:rPr lang="en-US" sz="1600" b="1" dirty="0" smtClean="0">
                <a:solidFill>
                  <a:schemeClr val="accent6">
                    <a:lumMod val="50000"/>
                  </a:schemeClr>
                </a:solidFill>
              </a:rPr>
              <a:t> </a:t>
            </a:r>
            <a:r>
              <a:rPr lang="en-US" sz="1600" b="1" dirty="0" err="1" smtClean="0">
                <a:solidFill>
                  <a:schemeClr val="accent6">
                    <a:lumMod val="50000"/>
                  </a:schemeClr>
                </a:solidFill>
              </a:rPr>
              <a:t>Pendidikan</a:t>
            </a:r>
            <a:endParaRPr lang="en-US" sz="1600" b="1" dirty="0" smtClean="0">
              <a:solidFill>
                <a:schemeClr val="accent6">
                  <a:lumMod val="50000"/>
                </a:schemeClr>
              </a:solidFill>
            </a:endParaRPr>
          </a:p>
          <a:p>
            <a:pPr marL="0" indent="0" algn="r">
              <a:spcBef>
                <a:spcPts val="0"/>
              </a:spcBef>
            </a:pPr>
            <a:r>
              <a:rPr lang="en-US" sz="1600" b="1" dirty="0" err="1">
                <a:solidFill>
                  <a:schemeClr val="accent6">
                    <a:lumMod val="50000"/>
                  </a:schemeClr>
                </a:solidFill>
              </a:rPr>
              <a:t>Anggota</a:t>
            </a:r>
            <a:r>
              <a:rPr lang="en-US" sz="1600" b="1" dirty="0">
                <a:solidFill>
                  <a:schemeClr val="accent6">
                    <a:lumMod val="50000"/>
                  </a:schemeClr>
                </a:solidFill>
              </a:rPr>
              <a:t> RJI </a:t>
            </a:r>
            <a:r>
              <a:rPr lang="en-US" sz="1600" b="1" dirty="0" err="1">
                <a:solidFill>
                  <a:schemeClr val="accent6">
                    <a:lumMod val="50000"/>
                  </a:schemeClr>
                </a:solidFill>
              </a:rPr>
              <a:t>Kalbar</a:t>
            </a:r>
            <a:endParaRPr lang="en-US" sz="1600" b="1" dirty="0">
              <a:solidFill>
                <a:schemeClr val="accent6">
                  <a:lumMod val="50000"/>
                </a:schemeClr>
              </a:solidFill>
            </a:endParaRPr>
          </a:p>
          <a:p>
            <a:pPr marL="0" indent="0" algn="r">
              <a:spcBef>
                <a:spcPts val="0"/>
              </a:spcBef>
            </a:pPr>
            <a:endParaRPr lang="en-US" sz="1600" b="1" dirty="0">
              <a:solidFill>
                <a:schemeClr val="accent6">
                  <a:lumMod val="50000"/>
                </a:schemeClr>
              </a:solidFill>
            </a:endParaRPr>
          </a:p>
        </p:txBody>
      </p:sp>
      <p:sp>
        <p:nvSpPr>
          <p:cNvPr id="6" name="Google Shape;41;p1"/>
          <p:cNvSpPr txBox="1">
            <a:spLocks/>
          </p:cNvSpPr>
          <p:nvPr/>
        </p:nvSpPr>
        <p:spPr>
          <a:xfrm>
            <a:off x="166255" y="2819400"/>
            <a:ext cx="4689232" cy="2070007"/>
          </a:xfrm>
          <a:prstGeom prst="rect">
            <a:avLst/>
          </a:prstGeom>
          <a:no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406400" algn="ctr" rtl="0">
              <a:lnSpc>
                <a:spcPct val="90000"/>
              </a:lnSpc>
              <a:spcBef>
                <a:spcPts val="10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1pPr>
            <a:lvl2pPr marL="914400" marR="0" lvl="1" indent="-381000" algn="ctr"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2pPr>
            <a:lvl3pPr marL="1371600" marR="0" lvl="2" indent="-355600" algn="ctr" rtl="0">
              <a:lnSpc>
                <a:spcPct val="90000"/>
              </a:lnSpc>
              <a:spcBef>
                <a:spcPts val="500"/>
              </a:spcBef>
              <a:spcAft>
                <a:spcPts val="0"/>
              </a:spcAft>
              <a:buClr>
                <a:schemeClr val="dk1"/>
              </a:buClr>
              <a:buSzPts val="1800"/>
              <a:buFont typeface="Arial"/>
              <a:buNone/>
              <a:defRPr sz="1800" b="0" i="0" u="none" strike="noStrike" cap="none">
                <a:solidFill>
                  <a:schemeClr val="dk1"/>
                </a:solidFill>
                <a:latin typeface="Calibri"/>
                <a:ea typeface="Calibri"/>
                <a:cs typeface="Calibri"/>
                <a:sym typeface="Calibri"/>
              </a:defRPr>
            </a:lvl3pPr>
            <a:lvl4pPr marL="1828800" marR="0" lvl="3"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4pPr>
            <a:lvl5pPr marL="2286000" marR="0" lvl="4"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5pPr>
            <a:lvl6pPr marL="2743200" marR="0" lvl="5"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6pPr>
            <a:lvl7pPr marL="3200400" marR="0" lvl="6"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7pPr>
            <a:lvl8pPr marL="3657600" marR="0" lvl="7"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8pPr>
            <a:lvl9pPr marL="4114800" marR="0" lvl="8"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9pPr>
          </a:lstStyle>
          <a:p>
            <a:pPr marL="0" indent="0">
              <a:spcBef>
                <a:spcPts val="0"/>
              </a:spcBef>
            </a:pPr>
            <a:r>
              <a:rPr lang="sv-SE" b="1" dirty="0" smtClean="0">
                <a:solidFill>
                  <a:srgbClr val="0070C0"/>
                </a:solidFill>
              </a:rPr>
              <a:t>Sabtu, 26 September 2020</a:t>
            </a:r>
            <a:br>
              <a:rPr lang="sv-SE" b="1" dirty="0" smtClean="0">
                <a:solidFill>
                  <a:srgbClr val="0070C0"/>
                </a:solidFill>
              </a:rPr>
            </a:br>
            <a:r>
              <a:rPr lang="sv-SE" b="1" dirty="0" smtClean="0">
                <a:solidFill>
                  <a:srgbClr val="0070C0"/>
                </a:solidFill>
              </a:rPr>
              <a:t>Pukul: 09</a:t>
            </a:r>
            <a:r>
              <a:rPr lang="id-ID" b="1" dirty="0" smtClean="0">
                <a:solidFill>
                  <a:srgbClr val="0070C0"/>
                </a:solidFill>
              </a:rPr>
              <a:t>.</a:t>
            </a:r>
            <a:r>
              <a:rPr lang="sv-SE" b="1" dirty="0" smtClean="0">
                <a:solidFill>
                  <a:srgbClr val="0070C0"/>
                </a:solidFill>
              </a:rPr>
              <a:t>00 – 11</a:t>
            </a:r>
            <a:r>
              <a:rPr lang="id-ID" b="1" dirty="0" smtClean="0">
                <a:solidFill>
                  <a:srgbClr val="0070C0"/>
                </a:solidFill>
              </a:rPr>
              <a:t>.</a:t>
            </a:r>
            <a:r>
              <a:rPr lang="sv-SE" b="1" dirty="0" smtClean="0">
                <a:solidFill>
                  <a:srgbClr val="0070C0"/>
                </a:solidFill>
              </a:rPr>
              <a:t>00 WIB</a:t>
            </a:r>
          </a:p>
          <a:p>
            <a:pPr marL="0" indent="0">
              <a:spcBef>
                <a:spcPts val="0"/>
              </a:spcBef>
            </a:pPr>
            <a:endParaRPr lang="sv-SE" b="1" dirty="0">
              <a:solidFill>
                <a:srgbClr val="0070C0"/>
              </a:solidFill>
            </a:endParaRPr>
          </a:p>
          <a:p>
            <a:pPr marL="0" indent="0">
              <a:spcBef>
                <a:spcPts val="0"/>
              </a:spcBef>
            </a:pPr>
            <a:r>
              <a:rPr lang="id-ID" b="1" dirty="0">
                <a:solidFill>
                  <a:srgbClr val="FF0000"/>
                </a:solidFill>
              </a:rPr>
              <a:t>Via</a:t>
            </a:r>
            <a:r>
              <a:rPr lang="sv-SE" b="1" dirty="0">
                <a:solidFill>
                  <a:srgbClr val="FF0000"/>
                </a:solidFill>
              </a:rPr>
              <a:t> Zoom:</a:t>
            </a:r>
            <a:endParaRPr lang="id-ID" b="1" dirty="0">
              <a:solidFill>
                <a:srgbClr val="FF0000"/>
              </a:solidFill>
            </a:endParaRPr>
          </a:p>
          <a:p>
            <a:pPr marL="0" indent="0" algn="just">
              <a:spcBef>
                <a:spcPts val="0"/>
              </a:spcBef>
            </a:pPr>
            <a:r>
              <a:rPr lang="id-ID" b="1" dirty="0">
                <a:solidFill>
                  <a:srgbClr val="0070C0"/>
                </a:solidFill>
              </a:rPr>
              <a:t>	</a:t>
            </a:r>
            <a:r>
              <a:rPr lang="nl-NL" b="1" dirty="0">
                <a:solidFill>
                  <a:srgbClr val="0070C0"/>
                </a:solidFill>
              </a:rPr>
              <a:t>Meeting ID: 856 176 4571</a:t>
            </a:r>
            <a:endParaRPr lang="id-ID" b="1" dirty="0">
              <a:solidFill>
                <a:srgbClr val="0070C0"/>
              </a:solidFill>
            </a:endParaRPr>
          </a:p>
          <a:p>
            <a:pPr marL="0" indent="0" algn="just">
              <a:spcBef>
                <a:spcPts val="0"/>
              </a:spcBef>
            </a:pPr>
            <a:r>
              <a:rPr lang="id-ID" b="1" dirty="0">
                <a:solidFill>
                  <a:srgbClr val="0070C0"/>
                </a:solidFill>
              </a:rPr>
              <a:t>	</a:t>
            </a:r>
            <a:r>
              <a:rPr lang="nl-NL" b="1" dirty="0">
                <a:solidFill>
                  <a:srgbClr val="0070C0"/>
                </a:solidFill>
              </a:rPr>
              <a:t>Passcode: rjikalbar</a:t>
            </a:r>
            <a:r>
              <a:rPr lang="sv-SE" b="1" dirty="0">
                <a:solidFill>
                  <a:srgbClr val="0070C0"/>
                </a:solidFill>
              </a:rPr>
              <a:t> </a:t>
            </a:r>
          </a:p>
        </p:txBody>
      </p:sp>
    </p:spTree>
    <p:extLst>
      <p:ext uri="{BB962C8B-B14F-4D97-AF65-F5344CB8AC3E}">
        <p14:creationId xmlns:p14="http://schemas.microsoft.com/office/powerpoint/2010/main" val="45736927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45"/>
        <p:cNvGrpSpPr/>
        <p:nvPr/>
      </p:nvGrpSpPr>
      <p:grpSpPr>
        <a:xfrm>
          <a:off x="0" y="0"/>
          <a:ext cx="0" cy="0"/>
          <a:chOff x="0" y="0"/>
          <a:chExt cx="0" cy="0"/>
        </a:xfrm>
      </p:grpSpPr>
      <p:sp>
        <p:nvSpPr>
          <p:cNvPr id="46" name="Google Shape;46;p2"/>
          <p:cNvSpPr txBox="1">
            <a:spLocks noGrp="1"/>
          </p:cNvSpPr>
          <p:nvPr>
            <p:ph type="title"/>
          </p:nvPr>
        </p:nvSpPr>
        <p:spPr>
          <a:xfrm>
            <a:off x="838200" y="609600"/>
            <a:ext cx="10515600" cy="804863"/>
          </a:xfrm>
          <a:prstGeom prst="rect">
            <a:avLst/>
          </a:prstGeom>
          <a:noFill/>
          <a:ln>
            <a:noFill/>
          </a:ln>
        </p:spPr>
        <p:txBody>
          <a:bodyPr spcFirstLastPara="1" wrap="square" lIns="91425" tIns="45700" rIns="91425" bIns="45700" anchor="ctr" anchorCtr="0">
            <a:noAutofit/>
          </a:bodyPr>
          <a:lstStyle/>
          <a:p>
            <a:pPr lvl="0"/>
            <a:r>
              <a:rPr lang="id-ID" sz="4000" b="1" dirty="0" smtClean="0"/>
              <a:t>Persyaratan Akreditasi Jurnal Ilmiah Nasional:</a:t>
            </a:r>
            <a:endParaRPr sz="4000" b="1" dirty="0"/>
          </a:p>
        </p:txBody>
      </p:sp>
      <p:sp>
        <p:nvSpPr>
          <p:cNvPr id="47" name="Google Shape;47;p2"/>
          <p:cNvSpPr txBox="1">
            <a:spLocks noGrp="1"/>
          </p:cNvSpPr>
          <p:nvPr>
            <p:ph type="body" idx="1"/>
          </p:nvPr>
        </p:nvSpPr>
        <p:spPr>
          <a:xfrm>
            <a:off x="838200" y="1414463"/>
            <a:ext cx="10515600" cy="4911691"/>
          </a:xfrm>
          <a:prstGeom prst="rect">
            <a:avLst/>
          </a:prstGeom>
          <a:noFill/>
          <a:ln>
            <a:noFill/>
          </a:ln>
        </p:spPr>
        <p:txBody>
          <a:bodyPr spcFirstLastPara="1" wrap="square" lIns="91425" tIns="45700" rIns="91425" bIns="45700" anchor="t" anchorCtr="0">
            <a:noAutofit/>
          </a:bodyPr>
          <a:lstStyle/>
          <a:p>
            <a:pPr marL="628650" indent="-514350">
              <a:buSzPct val="100000"/>
              <a:buFont typeface="+mj-lt"/>
              <a:buAutoNum type="arabicParenR"/>
            </a:pPr>
            <a:r>
              <a:rPr lang="id-ID" sz="2000" dirty="0" smtClean="0">
                <a:latin typeface="Verdana" panose="020B0604030504040204" pitchFamily="34" charset="0"/>
                <a:ea typeface="Verdana" panose="020B0604030504040204" pitchFamily="34" charset="0"/>
                <a:cs typeface="Verdana" panose="020B0604030504040204" pitchFamily="34" charset="0"/>
              </a:rPr>
              <a:t>Memiliki </a:t>
            </a:r>
            <a:r>
              <a:rPr lang="id-ID" sz="2400" b="1" dirty="0">
                <a:latin typeface="Verdana" panose="020B0604030504040204" pitchFamily="34" charset="0"/>
                <a:ea typeface="Verdana" panose="020B0604030504040204" pitchFamily="34" charset="0"/>
                <a:cs typeface="Verdana" panose="020B0604030504040204" pitchFamily="34" charset="0"/>
              </a:rPr>
              <a:t>ISSN</a:t>
            </a:r>
            <a:r>
              <a:rPr lang="id-ID" sz="2000" dirty="0">
                <a:latin typeface="Verdana" panose="020B0604030504040204" pitchFamily="34" charset="0"/>
                <a:ea typeface="Verdana" panose="020B0604030504040204" pitchFamily="34" charset="0"/>
                <a:cs typeface="Verdana" panose="020B0604030504040204" pitchFamily="34" charset="0"/>
              </a:rPr>
              <a:t> dalam versi </a:t>
            </a:r>
            <a:r>
              <a:rPr lang="id-ID" sz="2000" dirty="0" smtClean="0">
                <a:latin typeface="Verdana" panose="020B0604030504040204" pitchFamily="34" charset="0"/>
                <a:ea typeface="Verdana" panose="020B0604030504040204" pitchFamily="34" charset="0"/>
                <a:cs typeface="Verdana" panose="020B0604030504040204" pitchFamily="34" charset="0"/>
              </a:rPr>
              <a:t>elektronik (</a:t>
            </a:r>
            <a:r>
              <a:rPr lang="id-ID" sz="2000" b="1" dirty="0" smtClean="0">
                <a:latin typeface="Verdana" panose="020B0604030504040204" pitchFamily="34" charset="0"/>
                <a:ea typeface="Verdana" panose="020B0604030504040204" pitchFamily="34" charset="0"/>
                <a:cs typeface="Verdana" panose="020B0604030504040204" pitchFamily="34" charset="0"/>
              </a:rPr>
              <a:t>e-ISSN</a:t>
            </a:r>
            <a:r>
              <a:rPr lang="id-ID" sz="2000" dirty="0">
                <a:latin typeface="Verdana" panose="020B0604030504040204" pitchFamily="34" charset="0"/>
                <a:ea typeface="Verdana" panose="020B0604030504040204" pitchFamily="34" charset="0"/>
                <a:cs typeface="Verdana" panose="020B0604030504040204" pitchFamily="34" charset="0"/>
              </a:rPr>
              <a:t>) dan atau cetak (</a:t>
            </a:r>
            <a:r>
              <a:rPr lang="id-ID" sz="2000" b="1" dirty="0">
                <a:latin typeface="Verdana" panose="020B0604030504040204" pitchFamily="34" charset="0"/>
                <a:ea typeface="Verdana" panose="020B0604030504040204" pitchFamily="34" charset="0"/>
                <a:cs typeface="Verdana" panose="020B0604030504040204" pitchFamily="34" charset="0"/>
              </a:rPr>
              <a:t>p-ISSN</a:t>
            </a:r>
            <a:r>
              <a:rPr lang="id-ID" sz="2000" dirty="0">
                <a:latin typeface="Verdana" panose="020B0604030504040204" pitchFamily="34" charset="0"/>
                <a:ea typeface="Verdana" panose="020B0604030504040204" pitchFamily="34" charset="0"/>
                <a:cs typeface="Verdana" panose="020B0604030504040204" pitchFamily="34" charset="0"/>
              </a:rPr>
              <a:t>) </a:t>
            </a:r>
            <a:r>
              <a:rPr lang="id-ID" sz="2000" dirty="0" smtClean="0">
                <a:latin typeface="Verdana" panose="020B0604030504040204" pitchFamily="34" charset="0"/>
                <a:ea typeface="Verdana" panose="020B0604030504040204" pitchFamily="34" charset="0"/>
                <a:cs typeface="Verdana" panose="020B0604030504040204" pitchFamily="34" charset="0"/>
                <a:hlinkClick r:id="rId3"/>
              </a:rPr>
              <a:t>http</a:t>
            </a:r>
            <a:r>
              <a:rPr lang="id-ID" sz="2000" dirty="0">
                <a:latin typeface="Verdana" panose="020B0604030504040204" pitchFamily="34" charset="0"/>
                <a:ea typeface="Verdana" panose="020B0604030504040204" pitchFamily="34" charset="0"/>
                <a:cs typeface="Verdana" panose="020B0604030504040204" pitchFamily="34" charset="0"/>
                <a:hlinkClick r:id="rId3"/>
              </a:rPr>
              <a:t>://</a:t>
            </a:r>
            <a:r>
              <a:rPr lang="id-ID" sz="2000" dirty="0" smtClean="0">
                <a:latin typeface="Verdana" panose="020B0604030504040204" pitchFamily="34" charset="0"/>
                <a:ea typeface="Verdana" panose="020B0604030504040204" pitchFamily="34" charset="0"/>
                <a:cs typeface="Verdana" panose="020B0604030504040204" pitchFamily="34" charset="0"/>
                <a:hlinkClick r:id="rId3"/>
              </a:rPr>
              <a:t>issn.pdii.lipi.go.id</a:t>
            </a:r>
            <a:r>
              <a:rPr lang="id-ID" sz="2000" dirty="0" smtClean="0">
                <a:latin typeface="Verdana" panose="020B0604030504040204" pitchFamily="34" charset="0"/>
                <a:ea typeface="Verdana" panose="020B0604030504040204" pitchFamily="34" charset="0"/>
                <a:cs typeface="Verdana" panose="020B0604030504040204" pitchFamily="34" charset="0"/>
              </a:rPr>
              <a:t>. </a:t>
            </a:r>
          </a:p>
          <a:p>
            <a:pPr marL="628650" indent="-514350">
              <a:buSzPct val="100000"/>
              <a:buFont typeface="+mj-lt"/>
              <a:buAutoNum type="arabicParenR"/>
            </a:pPr>
            <a:r>
              <a:rPr lang="id-ID" sz="2000" dirty="0" smtClean="0">
                <a:latin typeface="Verdana" panose="020B0604030504040204" pitchFamily="34" charset="0"/>
                <a:ea typeface="Verdana" panose="020B0604030504040204" pitchFamily="34" charset="0"/>
                <a:cs typeface="Verdana" panose="020B0604030504040204" pitchFamily="34" charset="0"/>
              </a:rPr>
              <a:t>Terbitan harus </a:t>
            </a:r>
            <a:r>
              <a:rPr lang="id-ID" sz="2000" dirty="0">
                <a:latin typeface="Verdana" panose="020B0604030504040204" pitchFamily="34" charset="0"/>
                <a:ea typeface="Verdana" panose="020B0604030504040204" pitchFamily="34" charset="0"/>
                <a:cs typeface="Verdana" panose="020B0604030504040204" pitchFamily="34" charset="0"/>
              </a:rPr>
              <a:t>bersifat </a:t>
            </a:r>
            <a:r>
              <a:rPr lang="id-ID" sz="2400" b="1" dirty="0" smtClean="0">
                <a:latin typeface="Verdana" panose="020B0604030504040204" pitchFamily="34" charset="0"/>
                <a:ea typeface="Verdana" panose="020B0604030504040204" pitchFamily="34" charset="0"/>
                <a:cs typeface="Verdana" panose="020B0604030504040204" pitchFamily="34" charset="0"/>
              </a:rPr>
              <a:t>ILMIAH</a:t>
            </a:r>
            <a:r>
              <a:rPr lang="id-ID" sz="2000" dirty="0" smtClean="0">
                <a:latin typeface="Verdana" panose="020B0604030504040204" pitchFamily="34" charset="0"/>
                <a:ea typeface="Verdana" panose="020B0604030504040204" pitchFamily="34" charset="0"/>
                <a:cs typeface="Verdana" panose="020B0604030504040204" pitchFamily="34" charset="0"/>
              </a:rPr>
              <a:t> (artikel mengandung </a:t>
            </a:r>
            <a:r>
              <a:rPr lang="id-ID" sz="2000" dirty="0">
                <a:latin typeface="Verdana" panose="020B0604030504040204" pitchFamily="34" charset="0"/>
                <a:ea typeface="Verdana" panose="020B0604030504040204" pitchFamily="34" charset="0"/>
                <a:cs typeface="Verdana" panose="020B0604030504040204" pitchFamily="34" charset="0"/>
              </a:rPr>
              <a:t>data dan informasi yang memajukan pengetahuan, ilmu, dan teknologi serta </a:t>
            </a:r>
            <a:r>
              <a:rPr lang="id-ID" sz="2000" dirty="0" smtClean="0">
                <a:latin typeface="Verdana" panose="020B0604030504040204" pitchFamily="34" charset="0"/>
                <a:ea typeface="Verdana" panose="020B0604030504040204" pitchFamily="34" charset="0"/>
                <a:cs typeface="Verdana" panose="020B0604030504040204" pitchFamily="34" charset="0"/>
              </a:rPr>
              <a:t>seni).</a:t>
            </a:r>
          </a:p>
          <a:p>
            <a:pPr marL="628650" indent="-514350">
              <a:buSzPct val="100000"/>
              <a:buFont typeface="+mj-lt"/>
              <a:buAutoNum type="arabicParenR"/>
            </a:pPr>
            <a:r>
              <a:rPr lang="id-ID" sz="2000" dirty="0" smtClean="0">
                <a:latin typeface="Verdana" panose="020B0604030504040204" pitchFamily="34" charset="0"/>
                <a:ea typeface="Verdana" panose="020B0604030504040204" pitchFamily="34" charset="0"/>
                <a:cs typeface="Verdana" panose="020B0604030504040204" pitchFamily="34" charset="0"/>
              </a:rPr>
              <a:t>Telah </a:t>
            </a:r>
            <a:r>
              <a:rPr lang="id-ID" sz="2000" dirty="0">
                <a:latin typeface="Verdana" panose="020B0604030504040204" pitchFamily="34" charset="0"/>
                <a:ea typeface="Verdana" panose="020B0604030504040204" pitchFamily="34" charset="0"/>
                <a:cs typeface="Verdana" panose="020B0604030504040204" pitchFamily="34" charset="0"/>
              </a:rPr>
              <a:t>terbit </a:t>
            </a:r>
            <a:r>
              <a:rPr lang="id-ID" sz="2400" b="1" dirty="0" smtClean="0">
                <a:latin typeface="Verdana" panose="020B0604030504040204" pitchFamily="34" charset="0"/>
                <a:ea typeface="Verdana" panose="020B0604030504040204" pitchFamily="34" charset="0"/>
                <a:cs typeface="Verdana" panose="020B0604030504040204" pitchFamily="34" charset="0"/>
              </a:rPr>
              <a:t>MINIMAL 2 TAHUN </a:t>
            </a:r>
            <a:r>
              <a:rPr lang="id-ID" sz="2000" dirty="0" smtClean="0">
                <a:latin typeface="Verdana" panose="020B0604030504040204" pitchFamily="34" charset="0"/>
                <a:ea typeface="Verdana" panose="020B0604030504040204" pitchFamily="34" charset="0"/>
                <a:cs typeface="Verdana" panose="020B0604030504040204" pitchFamily="34" charset="0"/>
              </a:rPr>
              <a:t>berurutan</a:t>
            </a:r>
            <a:r>
              <a:rPr lang="id-ID" sz="2400" dirty="0" smtClean="0">
                <a:latin typeface="Verdana" panose="020B0604030504040204" pitchFamily="34" charset="0"/>
                <a:ea typeface="Verdana" panose="020B0604030504040204" pitchFamily="34" charset="0"/>
                <a:cs typeface="Verdana" panose="020B0604030504040204" pitchFamily="34" charset="0"/>
              </a:rPr>
              <a:t>.</a:t>
            </a:r>
            <a:endParaRPr lang="id-ID" sz="2000" dirty="0" smtClean="0">
              <a:latin typeface="Verdana" panose="020B0604030504040204" pitchFamily="34" charset="0"/>
              <a:ea typeface="Verdana" panose="020B0604030504040204" pitchFamily="34" charset="0"/>
              <a:cs typeface="Verdana" panose="020B0604030504040204" pitchFamily="34" charset="0"/>
            </a:endParaRPr>
          </a:p>
          <a:p>
            <a:pPr marL="628650" indent="-514350">
              <a:buSzPct val="100000"/>
              <a:buFont typeface="+mj-lt"/>
              <a:buAutoNum type="arabicParenR"/>
            </a:pPr>
            <a:r>
              <a:rPr lang="id-ID" sz="2000" dirty="0" smtClean="0">
                <a:latin typeface="Verdana" panose="020B0604030504040204" pitchFamily="34" charset="0"/>
                <a:ea typeface="Verdana" panose="020B0604030504040204" pitchFamily="34" charset="0"/>
                <a:cs typeface="Verdana" panose="020B0604030504040204" pitchFamily="34" charset="0"/>
              </a:rPr>
              <a:t>Minimal terbit </a:t>
            </a:r>
            <a:r>
              <a:rPr lang="id-ID" sz="2400" b="1" dirty="0" smtClean="0">
                <a:latin typeface="Verdana" panose="020B0604030504040204" pitchFamily="34" charset="0"/>
                <a:ea typeface="Verdana" panose="020B0604030504040204" pitchFamily="34" charset="0"/>
                <a:cs typeface="Verdana" panose="020B0604030504040204" pitchFamily="34" charset="0"/>
              </a:rPr>
              <a:t>2 KALI SETAHUN</a:t>
            </a:r>
            <a:r>
              <a:rPr lang="id-ID" sz="2000" dirty="0" smtClean="0">
                <a:latin typeface="Verdana" panose="020B0604030504040204" pitchFamily="34" charset="0"/>
                <a:ea typeface="Verdana" panose="020B0604030504040204" pitchFamily="34" charset="0"/>
                <a:cs typeface="Verdana" panose="020B0604030504040204" pitchFamily="34" charset="0"/>
              </a:rPr>
              <a:t> </a:t>
            </a:r>
            <a:r>
              <a:rPr lang="id-ID" sz="2000" dirty="0">
                <a:latin typeface="Verdana" panose="020B0604030504040204" pitchFamily="34" charset="0"/>
                <a:ea typeface="Verdana" panose="020B0604030504040204" pitchFamily="34" charset="0"/>
                <a:cs typeface="Verdana" panose="020B0604030504040204" pitchFamily="34" charset="0"/>
              </a:rPr>
              <a:t>secara </a:t>
            </a:r>
            <a:r>
              <a:rPr lang="id-ID" sz="2000" dirty="0" smtClean="0">
                <a:latin typeface="Verdana" panose="020B0604030504040204" pitchFamily="34" charset="0"/>
                <a:ea typeface="Verdana" panose="020B0604030504040204" pitchFamily="34" charset="0"/>
                <a:cs typeface="Verdana" panose="020B0604030504040204" pitchFamily="34" charset="0"/>
              </a:rPr>
              <a:t>teratur.</a:t>
            </a:r>
          </a:p>
          <a:p>
            <a:pPr marL="628650" indent="-514350">
              <a:buSzPct val="100000"/>
              <a:buFont typeface="+mj-lt"/>
              <a:buAutoNum type="arabicParenR"/>
            </a:pPr>
            <a:r>
              <a:rPr lang="id-ID" sz="2000" dirty="0" smtClean="0">
                <a:latin typeface="Verdana" panose="020B0604030504040204" pitchFamily="34" charset="0"/>
                <a:ea typeface="Verdana" panose="020B0604030504040204" pitchFamily="34" charset="0"/>
                <a:cs typeface="Verdana" panose="020B0604030504040204" pitchFamily="34" charset="0"/>
              </a:rPr>
              <a:t>Masing-masing terbitan </a:t>
            </a:r>
            <a:r>
              <a:rPr lang="id-ID" sz="2400" b="1" dirty="0" smtClean="0">
                <a:latin typeface="Verdana" panose="020B0604030504040204" pitchFamily="34" charset="0"/>
                <a:ea typeface="Verdana" panose="020B0604030504040204" pitchFamily="34" charset="0"/>
                <a:cs typeface="Verdana" panose="020B0604030504040204" pitchFamily="34" charset="0"/>
              </a:rPr>
              <a:t>MINIMAL</a:t>
            </a:r>
            <a:r>
              <a:rPr lang="id-ID" b="1" dirty="0" smtClean="0">
                <a:latin typeface="Verdana" panose="020B0604030504040204" pitchFamily="34" charset="0"/>
                <a:ea typeface="Verdana" panose="020B0604030504040204" pitchFamily="34" charset="0"/>
                <a:cs typeface="Verdana" panose="020B0604030504040204" pitchFamily="34" charset="0"/>
              </a:rPr>
              <a:t> </a:t>
            </a:r>
            <a:r>
              <a:rPr lang="id-ID" sz="2400" b="1" dirty="0" smtClean="0">
                <a:latin typeface="Verdana" panose="020B0604030504040204" pitchFamily="34" charset="0"/>
                <a:ea typeface="Verdana" panose="020B0604030504040204" pitchFamily="34" charset="0"/>
                <a:cs typeface="Verdana" panose="020B0604030504040204" pitchFamily="34" charset="0"/>
              </a:rPr>
              <a:t>5 ARTIKEL</a:t>
            </a:r>
            <a:r>
              <a:rPr lang="id-ID" sz="2000" dirty="0" smtClean="0">
                <a:latin typeface="Verdana" panose="020B0604030504040204" pitchFamily="34" charset="0"/>
                <a:ea typeface="Verdana" panose="020B0604030504040204" pitchFamily="34" charset="0"/>
                <a:cs typeface="Verdana" panose="020B0604030504040204" pitchFamily="34" charset="0"/>
              </a:rPr>
              <a:t>.</a:t>
            </a:r>
          </a:p>
          <a:p>
            <a:pPr marL="628650" indent="-514350">
              <a:buSzPct val="100000"/>
              <a:buFont typeface="+mj-lt"/>
              <a:buAutoNum type="arabicParenR"/>
            </a:pPr>
            <a:r>
              <a:rPr lang="id-ID" sz="2000" dirty="0" smtClean="0">
                <a:latin typeface="Verdana" panose="020B0604030504040204" pitchFamily="34" charset="0"/>
                <a:ea typeface="Verdana" panose="020B0604030504040204" pitchFamily="34" charset="0"/>
                <a:cs typeface="Verdana" panose="020B0604030504040204" pitchFamily="34" charset="0"/>
              </a:rPr>
              <a:t>Terindek </a:t>
            </a:r>
            <a:r>
              <a:rPr lang="id-ID" sz="2400" b="1" dirty="0" smtClean="0">
                <a:latin typeface="Verdana" panose="020B0604030504040204" pitchFamily="34" charset="0"/>
                <a:ea typeface="Verdana" panose="020B0604030504040204" pitchFamily="34" charset="0"/>
                <a:cs typeface="Verdana" panose="020B0604030504040204" pitchFamily="34" charset="0"/>
              </a:rPr>
              <a:t>GARUDA</a:t>
            </a:r>
            <a:r>
              <a:rPr lang="id-ID" sz="2400" dirty="0" smtClean="0">
                <a:latin typeface="Verdana" panose="020B0604030504040204" pitchFamily="34" charset="0"/>
                <a:ea typeface="Verdana" panose="020B0604030504040204" pitchFamily="34" charset="0"/>
                <a:cs typeface="Verdana" panose="020B0604030504040204" pitchFamily="34" charset="0"/>
              </a:rPr>
              <a:t> </a:t>
            </a:r>
            <a:r>
              <a:rPr lang="id-ID" sz="2000" dirty="0" smtClean="0">
                <a:latin typeface="Verdana" panose="020B0604030504040204" pitchFamily="34" charset="0"/>
                <a:ea typeface="Verdana" panose="020B0604030504040204" pitchFamily="34" charset="0"/>
                <a:cs typeface="Verdana" panose="020B0604030504040204" pitchFamily="34" charset="0"/>
              </a:rPr>
              <a:t>(</a:t>
            </a:r>
            <a:r>
              <a:rPr lang="id-ID" sz="2000" dirty="0">
                <a:latin typeface="Verdana" panose="020B0604030504040204" pitchFamily="34" charset="0"/>
                <a:ea typeface="Verdana" panose="020B0604030504040204" pitchFamily="34" charset="0"/>
                <a:cs typeface="Verdana" panose="020B0604030504040204" pitchFamily="34" charset="0"/>
              </a:rPr>
              <a:t>garuda.ristekdikti.go.id</a:t>
            </a:r>
            <a:r>
              <a:rPr lang="id-ID" sz="2000" dirty="0" smtClean="0">
                <a:latin typeface="Verdana" panose="020B0604030504040204" pitchFamily="34" charset="0"/>
                <a:ea typeface="Verdana" panose="020B0604030504040204" pitchFamily="34" charset="0"/>
                <a:cs typeface="Verdana" panose="020B0604030504040204" pitchFamily="34" charset="0"/>
              </a:rPr>
              <a:t>).</a:t>
            </a:r>
          </a:p>
          <a:p>
            <a:pPr marL="628650" indent="-514350">
              <a:buSzPct val="100000"/>
              <a:buFont typeface="+mj-lt"/>
              <a:buAutoNum type="arabicParenR"/>
            </a:pPr>
            <a:r>
              <a:rPr lang="id-ID" sz="2000" dirty="0" smtClean="0">
                <a:latin typeface="Verdana" panose="020B0604030504040204" pitchFamily="34" charset="0"/>
                <a:ea typeface="Verdana" panose="020B0604030504040204" pitchFamily="34" charset="0"/>
                <a:cs typeface="Verdana" panose="020B0604030504040204" pitchFamily="34" charset="0"/>
              </a:rPr>
              <a:t>Memiliki </a:t>
            </a:r>
            <a:r>
              <a:rPr lang="id-ID" sz="2400" b="1" dirty="0">
                <a:latin typeface="Verdana" panose="020B0604030504040204" pitchFamily="34" charset="0"/>
                <a:ea typeface="Verdana" panose="020B0604030504040204" pitchFamily="34" charset="0"/>
                <a:cs typeface="Verdana" panose="020B0604030504040204" pitchFamily="34" charset="0"/>
              </a:rPr>
              <a:t>ETIKA </a:t>
            </a:r>
            <a:r>
              <a:rPr lang="id-ID" sz="2400" b="1" dirty="0" smtClean="0">
                <a:latin typeface="Verdana" panose="020B0604030504040204" pitchFamily="34" charset="0"/>
                <a:ea typeface="Verdana" panose="020B0604030504040204" pitchFamily="34" charset="0"/>
                <a:cs typeface="Verdana" panose="020B0604030504040204" pitchFamily="34" charset="0"/>
              </a:rPr>
              <a:t>PUBLIKASI</a:t>
            </a:r>
            <a:r>
              <a:rPr lang="id-ID" sz="2000" dirty="0" smtClean="0">
                <a:latin typeface="Verdana" panose="020B0604030504040204" pitchFamily="34" charset="0"/>
                <a:ea typeface="Verdana" panose="020B0604030504040204" pitchFamily="34" charset="0"/>
                <a:cs typeface="Verdana" panose="020B0604030504040204" pitchFamily="34" charset="0"/>
              </a:rPr>
              <a:t>.</a:t>
            </a:r>
          </a:p>
          <a:p>
            <a:pPr marL="177800" lvl="0" indent="0" algn="l" rtl="0">
              <a:lnSpc>
                <a:spcPct val="90000"/>
              </a:lnSpc>
              <a:spcBef>
                <a:spcPts val="0"/>
              </a:spcBef>
              <a:spcAft>
                <a:spcPts val="0"/>
              </a:spcAft>
              <a:buClr>
                <a:schemeClr val="dk1"/>
              </a:buClr>
              <a:buSzPts val="2800"/>
              <a:buNone/>
            </a:pPr>
            <a:endParaRPr sz="2000" dirty="0">
              <a:latin typeface="Verdana" panose="020B0604030504040204" pitchFamily="34" charset="0"/>
              <a:ea typeface="Verdana" panose="020B0604030504040204" pitchFamily="34" charset="0"/>
              <a:cs typeface="Verdana" panose="020B0604030504040204" pitchFamily="34"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45"/>
        <p:cNvGrpSpPr/>
        <p:nvPr/>
      </p:nvGrpSpPr>
      <p:grpSpPr>
        <a:xfrm>
          <a:off x="0" y="0"/>
          <a:ext cx="0" cy="0"/>
          <a:chOff x="0" y="0"/>
          <a:chExt cx="0" cy="0"/>
        </a:xfrm>
      </p:grpSpPr>
      <p:sp>
        <p:nvSpPr>
          <p:cNvPr id="46" name="Google Shape;46;p2"/>
          <p:cNvSpPr txBox="1">
            <a:spLocks noGrp="1"/>
          </p:cNvSpPr>
          <p:nvPr>
            <p:ph type="title"/>
          </p:nvPr>
        </p:nvSpPr>
        <p:spPr>
          <a:xfrm>
            <a:off x="130628" y="609600"/>
            <a:ext cx="12061371" cy="804863"/>
          </a:xfrm>
          <a:prstGeom prst="rect">
            <a:avLst/>
          </a:prstGeom>
          <a:noFill/>
          <a:ln>
            <a:noFill/>
          </a:ln>
        </p:spPr>
        <p:txBody>
          <a:bodyPr spcFirstLastPara="1" wrap="square" lIns="91425" tIns="45700" rIns="91425" bIns="45700" anchor="ctr" anchorCtr="0">
            <a:noAutofit/>
          </a:bodyPr>
          <a:lstStyle/>
          <a:p>
            <a:pPr lvl="0"/>
            <a:r>
              <a:rPr lang="id-ID" sz="3200" b="1" dirty="0" smtClean="0"/>
              <a:t>HAL-HAL YG HARUS DIPERSIAPKAN OLEH PENGELOLA JURNAL:</a:t>
            </a:r>
            <a:endParaRPr lang="id-ID" sz="3200" b="1" dirty="0"/>
          </a:p>
        </p:txBody>
      </p:sp>
      <p:sp>
        <p:nvSpPr>
          <p:cNvPr id="47" name="Google Shape;47;p2"/>
          <p:cNvSpPr txBox="1">
            <a:spLocks noGrp="1"/>
          </p:cNvSpPr>
          <p:nvPr>
            <p:ph type="body" idx="1"/>
          </p:nvPr>
        </p:nvSpPr>
        <p:spPr>
          <a:xfrm>
            <a:off x="353008" y="1209190"/>
            <a:ext cx="10515600" cy="4911691"/>
          </a:xfrm>
          <a:prstGeom prst="rect">
            <a:avLst/>
          </a:prstGeom>
          <a:noFill/>
          <a:ln>
            <a:noFill/>
          </a:ln>
        </p:spPr>
        <p:txBody>
          <a:bodyPr spcFirstLastPara="1" wrap="square" lIns="91425" tIns="45700" rIns="91425" bIns="45700" anchor="t" anchorCtr="0">
            <a:noAutofit/>
          </a:bodyPr>
          <a:lstStyle/>
          <a:p>
            <a:pPr marL="571500" lvl="0" indent="-457200">
              <a:buFont typeface="+mj-lt"/>
              <a:buAutoNum type="arabicPeriod"/>
            </a:pPr>
            <a:r>
              <a:rPr lang="id-ID" sz="2400" dirty="0"/>
              <a:t>Menyiapkan Cover </a:t>
            </a:r>
            <a:r>
              <a:rPr lang="id-ID" sz="2400" dirty="0" smtClean="0"/>
              <a:t> dan Header</a:t>
            </a:r>
          </a:p>
          <a:p>
            <a:pPr marL="571500" lvl="0" indent="-457200">
              <a:buFont typeface="+mj-lt"/>
              <a:buAutoNum type="arabicPeriod"/>
            </a:pPr>
            <a:r>
              <a:rPr lang="id-ID" sz="2400" dirty="0" smtClean="0"/>
              <a:t>Mengisi identitas </a:t>
            </a:r>
            <a:r>
              <a:rPr lang="id-ID" sz="2400" dirty="0"/>
              <a:t>jurnal, Deskripsi Jurnal, Histori jurnal.</a:t>
            </a:r>
          </a:p>
          <a:p>
            <a:pPr marL="571500" lvl="0" indent="-457200">
              <a:buFont typeface="+mj-lt"/>
              <a:buAutoNum type="arabicPeriod"/>
            </a:pPr>
            <a:r>
              <a:rPr lang="id-ID" sz="2400" dirty="0"/>
              <a:t>Menyiapkan </a:t>
            </a:r>
            <a:r>
              <a:rPr lang="id-ID" sz="2400" dirty="0" smtClean="0"/>
              <a:t>Ruang </a:t>
            </a:r>
            <a:r>
              <a:rPr lang="id-ID" sz="2400" dirty="0"/>
              <a:t>Lingkup Jurnal </a:t>
            </a:r>
            <a:r>
              <a:rPr lang="id-ID" sz="2400" dirty="0" smtClean="0"/>
              <a:t>(</a:t>
            </a:r>
            <a:r>
              <a:rPr lang="id-ID" sz="2400" i="1" dirty="0" smtClean="0"/>
              <a:t>scope dan Fokus</a:t>
            </a:r>
            <a:r>
              <a:rPr lang="id-ID" sz="2400" dirty="0" smtClean="0"/>
              <a:t>)</a:t>
            </a:r>
            <a:endParaRPr lang="id-ID" sz="2400" dirty="0"/>
          </a:p>
          <a:p>
            <a:pPr marL="571500" lvl="0" indent="-457200">
              <a:buFont typeface="+mj-lt"/>
              <a:buAutoNum type="arabicPeriod"/>
            </a:pPr>
            <a:r>
              <a:rPr lang="id-ID" sz="2400" dirty="0" smtClean="0"/>
              <a:t>Menyiapkan Dewan Redaksi:</a:t>
            </a:r>
            <a:r>
              <a:rPr lang="id-ID" sz="2400" i="1" dirty="0" smtClean="0"/>
              <a:t> Editor </a:t>
            </a:r>
            <a:r>
              <a:rPr lang="id-ID" sz="2400" i="1" dirty="0"/>
              <a:t>in </a:t>
            </a:r>
            <a:r>
              <a:rPr lang="id-ID" sz="2400" i="1" dirty="0" smtClean="0"/>
              <a:t>Chief, Editorial Team, Reviewer/Mitra Bestari </a:t>
            </a:r>
          </a:p>
          <a:p>
            <a:pPr marL="571500" indent="-457200">
              <a:buFont typeface="+mj-lt"/>
              <a:buAutoNum type="arabicPeriod"/>
            </a:pPr>
            <a:r>
              <a:rPr lang="id-ID" sz="2400" dirty="0"/>
              <a:t>Membuat Etika Publikasi</a:t>
            </a:r>
          </a:p>
          <a:p>
            <a:pPr marL="571500" lvl="0" indent="-457200">
              <a:buFont typeface="+mj-lt"/>
              <a:buAutoNum type="arabicPeriod"/>
            </a:pPr>
            <a:r>
              <a:rPr lang="id-ID" sz="2400" dirty="0" smtClean="0"/>
              <a:t>Menyiapkan </a:t>
            </a:r>
            <a:r>
              <a:rPr lang="id-ID" sz="2400" dirty="0"/>
              <a:t>Template</a:t>
            </a:r>
          </a:p>
          <a:p>
            <a:pPr marL="571500" lvl="0" indent="-457200">
              <a:buFont typeface="+mj-lt"/>
              <a:buAutoNum type="arabicPeriod"/>
            </a:pPr>
            <a:r>
              <a:rPr lang="id-ID" sz="2400" dirty="0" smtClean="0"/>
              <a:t>Membuat </a:t>
            </a:r>
            <a:r>
              <a:rPr lang="id-ID" sz="2400" dirty="0"/>
              <a:t>Panduan/Petunjuk Penulis</a:t>
            </a:r>
          </a:p>
          <a:p>
            <a:pPr marL="571500" lvl="0" indent="-457200">
              <a:buFont typeface="+mj-lt"/>
              <a:buAutoNum type="arabicPeriod"/>
            </a:pPr>
            <a:r>
              <a:rPr lang="id-ID" sz="2400" dirty="0" smtClean="0"/>
              <a:t>Mengajukan </a:t>
            </a:r>
            <a:r>
              <a:rPr lang="id-ID" sz="2400" dirty="0"/>
              <a:t>Indeksasi (GS, </a:t>
            </a:r>
            <a:r>
              <a:rPr lang="id-ID" sz="2400" dirty="0" smtClean="0"/>
              <a:t>GARUDA)</a:t>
            </a:r>
            <a:endParaRPr lang="id-ID" sz="2400" dirty="0"/>
          </a:p>
          <a:p>
            <a:pPr marL="571500" lvl="0" indent="-457200">
              <a:buFont typeface="+mj-lt"/>
              <a:buAutoNum type="arabicPeriod"/>
            </a:pPr>
            <a:r>
              <a:rPr lang="id-ID" sz="2400" dirty="0"/>
              <a:t>Mendaftarkan jurnal ke </a:t>
            </a:r>
            <a:r>
              <a:rPr lang="id-ID" sz="2400" u="sng" dirty="0">
                <a:hlinkClick r:id="rId3"/>
              </a:rPr>
              <a:t>http://www.supercounters.com</a:t>
            </a:r>
            <a:r>
              <a:rPr lang="id-ID" sz="2400" dirty="0"/>
              <a:t> </a:t>
            </a:r>
          </a:p>
          <a:p>
            <a:pPr marL="571500" indent="-457200">
              <a:buFont typeface="+mj-lt"/>
              <a:buAutoNum type="arabicPeriod"/>
            </a:pPr>
            <a:r>
              <a:rPr lang="id-ID" sz="2400" dirty="0"/>
              <a:t>Mendaftarkan linsensi jurnal ke </a:t>
            </a:r>
            <a:r>
              <a:rPr lang="id-ID" sz="2400" u="sng" dirty="0">
                <a:hlinkClick r:id="rId4"/>
              </a:rPr>
              <a:t>https://creativecommons.org</a:t>
            </a:r>
            <a:endParaRPr sz="2400" dirty="0">
              <a:latin typeface="Verdana" panose="020B0604030504040204" pitchFamily="34" charset="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220633161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45"/>
        <p:cNvGrpSpPr/>
        <p:nvPr/>
      </p:nvGrpSpPr>
      <p:grpSpPr>
        <a:xfrm>
          <a:off x="0" y="0"/>
          <a:ext cx="0" cy="0"/>
          <a:chOff x="0" y="0"/>
          <a:chExt cx="0" cy="0"/>
        </a:xfrm>
      </p:grpSpPr>
      <p:sp>
        <p:nvSpPr>
          <p:cNvPr id="46" name="Google Shape;46;p2"/>
          <p:cNvSpPr txBox="1">
            <a:spLocks noGrp="1"/>
          </p:cNvSpPr>
          <p:nvPr>
            <p:ph type="title"/>
          </p:nvPr>
        </p:nvSpPr>
        <p:spPr>
          <a:xfrm>
            <a:off x="1613944" y="601442"/>
            <a:ext cx="3199852" cy="603647"/>
          </a:xfrm>
          <a:prstGeom prst="rect">
            <a:avLst/>
          </a:prstGeom>
          <a:noFill/>
          <a:ln>
            <a:noFill/>
          </a:ln>
        </p:spPr>
        <p:txBody>
          <a:bodyPr spcFirstLastPara="1" wrap="square" lIns="91425" tIns="45700" rIns="91425" bIns="45700" anchor="ctr" anchorCtr="0">
            <a:noAutofit/>
          </a:bodyPr>
          <a:lstStyle/>
          <a:p>
            <a:pPr lvl="0" algn="ctr"/>
            <a:r>
              <a:rPr lang="id-ID" sz="2400" b="1" dirty="0" smtClean="0">
                <a:solidFill>
                  <a:srgbClr val="0070C0"/>
                </a:solidFill>
              </a:rPr>
              <a:t>COVER</a:t>
            </a:r>
            <a:endParaRPr lang="id-ID" sz="2400" b="1" dirty="0">
              <a:solidFill>
                <a:srgbClr val="0070C0"/>
              </a:solidFill>
            </a:endParaRPr>
          </a:p>
        </p:txBody>
      </p:sp>
      <p:sp>
        <p:nvSpPr>
          <p:cNvPr id="12" name="TextBox 11"/>
          <p:cNvSpPr txBox="1"/>
          <p:nvPr/>
        </p:nvSpPr>
        <p:spPr>
          <a:xfrm>
            <a:off x="4636316" y="221095"/>
            <a:ext cx="2077087" cy="817245"/>
          </a:xfrm>
          <a:prstGeom prst="roundRect">
            <a:avLst/>
          </a:prstGeom>
          <a:solidFill>
            <a:schemeClr val="accent5"/>
          </a:solidFill>
        </p:spPr>
        <p:txBody>
          <a:bodyPr wrap="square" rtlCol="0">
            <a:spAutoFit/>
          </a:bodyPr>
          <a:lstStyle/>
          <a:p>
            <a:pPr algn="ctr"/>
            <a:r>
              <a:rPr lang="id-ID" b="1" dirty="0" smtClean="0"/>
              <a:t>Buatlah Cover dan Header yg unik dan berciri khas</a:t>
            </a:r>
            <a:endParaRPr lang="id-ID" b="1" dirty="0"/>
          </a:p>
        </p:txBody>
      </p:sp>
      <p:pic>
        <p:nvPicPr>
          <p:cNvPr id="84" name="Picture 7" descr="D:\FILE_ANYAN\A OJS\Header OJS STKIP Persada Khatulistiwa\COVER\VOX EDUKASI\VOX_EDUKASI_9_1_2018.jpg"/>
          <p:cNvPicPr>
            <a:picLocks noChangeAspect="1" noChangeArrowheads="1"/>
          </p:cNvPicPr>
          <p:nvPr/>
        </p:nvPicPr>
        <p:blipFill>
          <a:blip r:embed="rId3" cstate="print"/>
          <a:srcRect/>
          <a:stretch>
            <a:fillRect/>
          </a:stretch>
        </p:blipFill>
        <p:spPr bwMode="auto">
          <a:xfrm>
            <a:off x="160421" y="713192"/>
            <a:ext cx="1484547" cy="2057115"/>
          </a:xfrm>
          <a:prstGeom prst="rect">
            <a:avLst/>
          </a:prstGeom>
          <a:noFill/>
        </p:spPr>
      </p:pic>
      <p:pic>
        <p:nvPicPr>
          <p:cNvPr id="85" name="Picture 3" descr="D:\FILE_ANYAN\A OJS\Header OJS STKIP Persada Khatulistiwa\COVER\JPBIO\2_2_Okt 2017.jpg"/>
          <p:cNvPicPr>
            <a:picLocks noChangeAspect="1" noChangeArrowheads="1"/>
          </p:cNvPicPr>
          <p:nvPr/>
        </p:nvPicPr>
        <p:blipFill>
          <a:blip r:embed="rId4" cstate="print"/>
          <a:srcRect/>
          <a:stretch>
            <a:fillRect/>
          </a:stretch>
        </p:blipFill>
        <p:spPr bwMode="auto">
          <a:xfrm>
            <a:off x="1004853" y="901825"/>
            <a:ext cx="1489599" cy="2063834"/>
          </a:xfrm>
          <a:prstGeom prst="rect">
            <a:avLst/>
          </a:prstGeom>
          <a:noFill/>
        </p:spPr>
      </p:pic>
      <p:pic>
        <p:nvPicPr>
          <p:cNvPr id="86" name="Picture 4" descr="D:\FILE_ANYAN\A OJS\Header OJS STKIP Persada Khatulistiwa\COVER\JURKAMI\2_2_Nopember_2017.jpg"/>
          <p:cNvPicPr>
            <a:picLocks noChangeAspect="1" noChangeArrowheads="1"/>
          </p:cNvPicPr>
          <p:nvPr/>
        </p:nvPicPr>
        <p:blipFill>
          <a:blip r:embed="rId5" cstate="print"/>
          <a:srcRect/>
          <a:stretch>
            <a:fillRect/>
          </a:stretch>
        </p:blipFill>
        <p:spPr bwMode="auto">
          <a:xfrm>
            <a:off x="1703436" y="1161173"/>
            <a:ext cx="1489599" cy="2063834"/>
          </a:xfrm>
          <a:prstGeom prst="rect">
            <a:avLst/>
          </a:prstGeom>
          <a:noFill/>
        </p:spPr>
      </p:pic>
      <p:pic>
        <p:nvPicPr>
          <p:cNvPr id="87" name="Picture 5" descr="D:\FILE_ANYAN\A OJS\Header OJS STKIP Persada Khatulistiwa\COVER\PEKAN\3_1_April_2018.jpg"/>
          <p:cNvPicPr>
            <a:picLocks noChangeAspect="1" noChangeArrowheads="1"/>
          </p:cNvPicPr>
          <p:nvPr/>
        </p:nvPicPr>
        <p:blipFill>
          <a:blip r:embed="rId6" cstate="print"/>
          <a:srcRect/>
          <a:stretch>
            <a:fillRect/>
          </a:stretch>
        </p:blipFill>
        <p:spPr bwMode="auto">
          <a:xfrm>
            <a:off x="2389111" y="1493836"/>
            <a:ext cx="1470221" cy="2032741"/>
          </a:xfrm>
          <a:prstGeom prst="rect">
            <a:avLst/>
          </a:prstGeom>
          <a:noFill/>
        </p:spPr>
      </p:pic>
      <p:pic>
        <p:nvPicPr>
          <p:cNvPr id="88" name="Picture 8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121104" y="1748894"/>
            <a:ext cx="1515212" cy="2042826"/>
          </a:xfrm>
          <a:prstGeom prst="rect">
            <a:avLst/>
          </a:prstGeom>
        </p:spPr>
      </p:pic>
      <p:pic>
        <p:nvPicPr>
          <p:cNvPr id="89" name="Picture 8" descr="D:\FILE_ANYAN\A OJS\JURNAL_JURNAL_STKIP\jurnal bahasa inggris OK\CoverOK.jpg"/>
          <p:cNvPicPr>
            <a:picLocks noChangeAspect="1" noChangeArrowheads="1"/>
          </p:cNvPicPr>
          <p:nvPr/>
        </p:nvPicPr>
        <p:blipFill>
          <a:blip r:embed="rId8" cstate="print"/>
          <a:srcRect/>
          <a:stretch>
            <a:fillRect/>
          </a:stretch>
        </p:blipFill>
        <p:spPr bwMode="auto">
          <a:xfrm>
            <a:off x="3679641" y="1964322"/>
            <a:ext cx="1612685" cy="2065929"/>
          </a:xfrm>
          <a:prstGeom prst="rect">
            <a:avLst/>
          </a:prstGeom>
          <a:noFill/>
        </p:spPr>
      </p:pic>
      <p:pic>
        <p:nvPicPr>
          <p:cNvPr id="90" name="Picture 6" descr="D:\FILE_ANYAN\A OJS\Header OJS STKIP Persada Khatulistiwa\COVER\PERKHASA\4_1_April_2018.jpg"/>
          <p:cNvPicPr>
            <a:picLocks noChangeAspect="1" noChangeArrowheads="1"/>
          </p:cNvPicPr>
          <p:nvPr/>
        </p:nvPicPr>
        <p:blipFill>
          <a:blip r:embed="rId9" cstate="print"/>
          <a:srcRect/>
          <a:stretch>
            <a:fillRect/>
          </a:stretch>
        </p:blipFill>
        <p:spPr bwMode="auto">
          <a:xfrm>
            <a:off x="20897" y="3249726"/>
            <a:ext cx="1486822" cy="2060267"/>
          </a:xfrm>
          <a:prstGeom prst="rect">
            <a:avLst/>
          </a:prstGeom>
          <a:noFill/>
        </p:spPr>
      </p:pic>
      <p:pic>
        <p:nvPicPr>
          <p:cNvPr id="91" name="Picture 9" descr="D:\FILE_ANYAN\A OJS\Berkas Pengajuan ISSN DUNIA ANAK\Cover_JPAUD.jpg"/>
          <p:cNvPicPr>
            <a:picLocks noChangeAspect="1" noChangeArrowheads="1"/>
          </p:cNvPicPr>
          <p:nvPr/>
        </p:nvPicPr>
        <p:blipFill>
          <a:blip r:embed="rId10" cstate="print"/>
          <a:srcRect/>
          <a:stretch>
            <a:fillRect/>
          </a:stretch>
        </p:blipFill>
        <p:spPr bwMode="auto">
          <a:xfrm>
            <a:off x="525079" y="3526577"/>
            <a:ext cx="1481157" cy="2095898"/>
          </a:xfrm>
          <a:prstGeom prst="rect">
            <a:avLst/>
          </a:prstGeom>
          <a:noFill/>
        </p:spPr>
      </p:pic>
      <p:pic>
        <p:nvPicPr>
          <p:cNvPr id="92" name="Picture 91"/>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265657" y="3928215"/>
            <a:ext cx="1506400" cy="2067456"/>
          </a:xfrm>
          <a:prstGeom prst="rect">
            <a:avLst/>
          </a:prstGeom>
        </p:spPr>
      </p:pic>
      <p:pic>
        <p:nvPicPr>
          <p:cNvPr id="93" name="Picture 92"/>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1891412" y="4128392"/>
            <a:ext cx="1621223" cy="2061183"/>
          </a:xfrm>
          <a:prstGeom prst="rect">
            <a:avLst/>
          </a:prstGeom>
        </p:spPr>
      </p:pic>
      <p:pic>
        <p:nvPicPr>
          <p:cNvPr id="94" name="Picture 93"/>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3121104" y="4318998"/>
            <a:ext cx="1650467" cy="2079636"/>
          </a:xfrm>
          <a:prstGeom prst="rect">
            <a:avLst/>
          </a:prstGeom>
        </p:spPr>
      </p:pic>
      <p:pic>
        <p:nvPicPr>
          <p:cNvPr id="95" name="Picture 94"/>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5850863" y="3964350"/>
            <a:ext cx="5652827" cy="864241"/>
          </a:xfrm>
          <a:prstGeom prst="rect">
            <a:avLst/>
          </a:prstGeom>
        </p:spPr>
      </p:pic>
      <p:pic>
        <p:nvPicPr>
          <p:cNvPr id="96" name="Picture 95"/>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5832677" y="1066899"/>
            <a:ext cx="5652825" cy="826442"/>
          </a:xfrm>
          <a:prstGeom prst="rect">
            <a:avLst/>
          </a:prstGeom>
        </p:spPr>
      </p:pic>
      <p:pic>
        <p:nvPicPr>
          <p:cNvPr id="97" name="Picture 96"/>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5850863" y="2036480"/>
            <a:ext cx="5634639" cy="826442"/>
          </a:xfrm>
          <a:prstGeom prst="rect">
            <a:avLst/>
          </a:prstGeom>
        </p:spPr>
      </p:pic>
      <p:pic>
        <p:nvPicPr>
          <p:cNvPr id="100" name="Picture 99"/>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5850863" y="3020712"/>
            <a:ext cx="5652827" cy="826442"/>
          </a:xfrm>
          <a:prstGeom prst="rect">
            <a:avLst/>
          </a:prstGeom>
        </p:spPr>
      </p:pic>
      <p:pic>
        <p:nvPicPr>
          <p:cNvPr id="103" name="Picture 102"/>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5879040" y="4995389"/>
            <a:ext cx="5634640" cy="891217"/>
          </a:xfrm>
          <a:prstGeom prst="rect">
            <a:avLst/>
          </a:prstGeom>
        </p:spPr>
      </p:pic>
      <p:sp>
        <p:nvSpPr>
          <p:cNvPr id="105" name="Google Shape;46;p2"/>
          <p:cNvSpPr txBox="1">
            <a:spLocks/>
          </p:cNvSpPr>
          <p:nvPr/>
        </p:nvSpPr>
        <p:spPr>
          <a:xfrm>
            <a:off x="6600480" y="500413"/>
            <a:ext cx="3199852" cy="603647"/>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1pPr>
            <a:lvl2pPr marR="0" lvl="1" algn="l" rtl="0">
              <a:lnSpc>
                <a:spcPct val="9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2pPr>
            <a:lvl3pPr marR="0" lvl="2" algn="l" rtl="0">
              <a:lnSpc>
                <a:spcPct val="9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3pPr>
            <a:lvl4pPr marR="0" lvl="3" algn="l" rtl="0">
              <a:lnSpc>
                <a:spcPct val="9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4pPr>
            <a:lvl5pPr marR="0" lvl="4" algn="l" rtl="0">
              <a:lnSpc>
                <a:spcPct val="9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5pPr>
            <a:lvl6pPr marR="0" lvl="5" algn="l" rtl="0">
              <a:lnSpc>
                <a:spcPct val="9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6pPr>
            <a:lvl7pPr marR="0" lvl="6" algn="l" rtl="0">
              <a:lnSpc>
                <a:spcPct val="9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7pPr>
            <a:lvl8pPr marR="0" lvl="7" algn="l" rtl="0">
              <a:lnSpc>
                <a:spcPct val="9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8pPr>
            <a:lvl9pPr marR="0" lvl="8" algn="l" rtl="0">
              <a:lnSpc>
                <a:spcPct val="9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9pPr>
          </a:lstStyle>
          <a:p>
            <a:pPr algn="ctr"/>
            <a:r>
              <a:rPr lang="id-ID" sz="2400" b="1" dirty="0" smtClean="0">
                <a:solidFill>
                  <a:srgbClr val="0070C0"/>
                </a:solidFill>
              </a:rPr>
              <a:t>HEADER</a:t>
            </a:r>
            <a:endParaRPr lang="id-ID" sz="2400" b="1" dirty="0">
              <a:solidFill>
                <a:srgbClr val="0070C0"/>
              </a:solidFill>
            </a:endParaRPr>
          </a:p>
        </p:txBody>
      </p:sp>
    </p:spTree>
    <p:extLst>
      <p:ext uri="{BB962C8B-B14F-4D97-AF65-F5344CB8AC3E}">
        <p14:creationId xmlns:p14="http://schemas.microsoft.com/office/powerpoint/2010/main" val="63292977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45"/>
        <p:cNvGrpSpPr/>
        <p:nvPr/>
      </p:nvGrpSpPr>
      <p:grpSpPr>
        <a:xfrm>
          <a:off x="0" y="0"/>
          <a:ext cx="0" cy="0"/>
          <a:chOff x="0" y="0"/>
          <a:chExt cx="0" cy="0"/>
        </a:xfrm>
      </p:grpSpPr>
      <p:pic>
        <p:nvPicPr>
          <p:cNvPr id="26" name="Picture 25"/>
          <p:cNvPicPr>
            <a:picLocks noChangeAspect="1"/>
          </p:cNvPicPr>
          <p:nvPr/>
        </p:nvPicPr>
        <p:blipFill rotWithShape="1">
          <a:blip r:embed="rId3"/>
          <a:srcRect l="10439" t="4478" r="9281" b="990"/>
          <a:stretch/>
        </p:blipFill>
        <p:spPr>
          <a:xfrm>
            <a:off x="6996856" y="1483037"/>
            <a:ext cx="4715691" cy="4783501"/>
          </a:xfrm>
          <a:prstGeom prst="rect">
            <a:avLst/>
          </a:prstGeom>
          <a:ln>
            <a:solidFill>
              <a:schemeClr val="tx1"/>
            </a:solidFill>
          </a:ln>
        </p:spPr>
      </p:pic>
      <p:sp>
        <p:nvSpPr>
          <p:cNvPr id="46" name="Google Shape;46;p2"/>
          <p:cNvSpPr txBox="1">
            <a:spLocks noGrp="1"/>
          </p:cNvSpPr>
          <p:nvPr>
            <p:ph type="title"/>
          </p:nvPr>
        </p:nvSpPr>
        <p:spPr>
          <a:xfrm>
            <a:off x="13548" y="562932"/>
            <a:ext cx="2686050" cy="603647"/>
          </a:xfrm>
          <a:prstGeom prst="rect">
            <a:avLst/>
          </a:prstGeom>
          <a:noFill/>
          <a:ln>
            <a:noFill/>
          </a:ln>
        </p:spPr>
        <p:txBody>
          <a:bodyPr spcFirstLastPara="1" wrap="square" lIns="91425" tIns="45700" rIns="91425" bIns="45700" anchor="ctr" anchorCtr="0">
            <a:noAutofit/>
          </a:bodyPr>
          <a:lstStyle/>
          <a:p>
            <a:pPr lvl="0"/>
            <a:r>
              <a:rPr lang="id-ID" sz="2400" b="1" dirty="0" smtClean="0">
                <a:solidFill>
                  <a:srgbClr val="0070C0"/>
                </a:solidFill>
              </a:rPr>
              <a:t>IDENTITAS JURNAL</a:t>
            </a:r>
            <a:endParaRPr lang="id-ID" sz="2400" b="1" dirty="0">
              <a:solidFill>
                <a:srgbClr val="0070C0"/>
              </a:solidFill>
            </a:endParaRPr>
          </a:p>
        </p:txBody>
      </p:sp>
      <p:pic>
        <p:nvPicPr>
          <p:cNvPr id="2" name="Picture 1"/>
          <p:cNvPicPr>
            <a:picLocks noChangeAspect="1"/>
          </p:cNvPicPr>
          <p:nvPr/>
        </p:nvPicPr>
        <p:blipFill>
          <a:blip r:embed="rId4"/>
          <a:stretch>
            <a:fillRect/>
          </a:stretch>
        </p:blipFill>
        <p:spPr>
          <a:xfrm>
            <a:off x="89111" y="1962828"/>
            <a:ext cx="6600864" cy="4303710"/>
          </a:xfrm>
          <a:prstGeom prst="rect">
            <a:avLst/>
          </a:prstGeom>
          <a:ln>
            <a:solidFill>
              <a:schemeClr val="tx1"/>
            </a:solidFill>
          </a:ln>
        </p:spPr>
      </p:pic>
      <p:sp>
        <p:nvSpPr>
          <p:cNvPr id="3" name="TextBox 2"/>
          <p:cNvSpPr txBox="1"/>
          <p:nvPr/>
        </p:nvSpPr>
        <p:spPr>
          <a:xfrm>
            <a:off x="87458" y="1410891"/>
            <a:ext cx="1853883" cy="340519"/>
          </a:xfrm>
          <a:prstGeom prst="roundRect">
            <a:avLst/>
          </a:prstGeom>
          <a:solidFill>
            <a:schemeClr val="accent5"/>
          </a:solidFill>
        </p:spPr>
        <p:txBody>
          <a:bodyPr wrap="square" rtlCol="0">
            <a:spAutoFit/>
          </a:bodyPr>
          <a:lstStyle/>
          <a:p>
            <a:r>
              <a:rPr lang="id-ID" b="1" dirty="0" smtClean="0"/>
              <a:t>NAMA DI COVER</a:t>
            </a:r>
            <a:endParaRPr lang="id-ID" b="1" dirty="0"/>
          </a:p>
        </p:txBody>
      </p:sp>
      <p:sp>
        <p:nvSpPr>
          <p:cNvPr id="12" name="TextBox 11"/>
          <p:cNvSpPr txBox="1"/>
          <p:nvPr/>
        </p:nvSpPr>
        <p:spPr>
          <a:xfrm>
            <a:off x="4674492" y="1240631"/>
            <a:ext cx="1798093" cy="340519"/>
          </a:xfrm>
          <a:prstGeom prst="roundRect">
            <a:avLst/>
          </a:prstGeom>
          <a:solidFill>
            <a:schemeClr val="accent5"/>
          </a:solidFill>
        </p:spPr>
        <p:txBody>
          <a:bodyPr wrap="square" rtlCol="0">
            <a:spAutoFit/>
          </a:bodyPr>
          <a:lstStyle/>
          <a:p>
            <a:r>
              <a:rPr lang="id-ID" b="1" dirty="0" smtClean="0"/>
              <a:t>NAMA DI HEADER</a:t>
            </a:r>
            <a:endParaRPr lang="id-ID" b="1" dirty="0"/>
          </a:p>
        </p:txBody>
      </p:sp>
      <p:sp>
        <p:nvSpPr>
          <p:cNvPr id="21" name="Rectangle 20"/>
          <p:cNvSpPr/>
          <p:nvPr/>
        </p:nvSpPr>
        <p:spPr>
          <a:xfrm>
            <a:off x="3878019" y="615081"/>
            <a:ext cx="4476407" cy="584775"/>
          </a:xfrm>
          <a:prstGeom prst="rect">
            <a:avLst/>
          </a:prstGeom>
          <a:ln>
            <a:solidFill>
              <a:schemeClr val="tx1"/>
            </a:solidFill>
          </a:ln>
        </p:spPr>
        <p:txBody>
          <a:bodyPr wrap="square">
            <a:spAutoFit/>
          </a:bodyPr>
          <a:lstStyle/>
          <a:p>
            <a:pPr algn="ctr"/>
            <a:r>
              <a:rPr lang="id-ID" sz="1600" dirty="0" smtClean="0">
                <a:solidFill>
                  <a:srgbClr val="FF0000"/>
                </a:solidFill>
              </a:rPr>
              <a:t>Semua nama jurnal harus sama dgn nama</a:t>
            </a:r>
          </a:p>
          <a:p>
            <a:pPr algn="ctr"/>
            <a:r>
              <a:rPr lang="id-ID" sz="1600" dirty="0" smtClean="0">
                <a:solidFill>
                  <a:srgbClr val="FF0000"/>
                </a:solidFill>
              </a:rPr>
              <a:t> </a:t>
            </a:r>
            <a:r>
              <a:rPr lang="id-ID" sz="1600" dirty="0">
                <a:solidFill>
                  <a:srgbClr val="FF0000"/>
                </a:solidFill>
              </a:rPr>
              <a:t>yg terdaftar di ISSN</a:t>
            </a:r>
            <a:endParaRPr lang="id-ID" sz="1800" dirty="0">
              <a:solidFill>
                <a:srgbClr val="FF0000"/>
              </a:solidFill>
            </a:endParaRPr>
          </a:p>
        </p:txBody>
      </p:sp>
      <p:cxnSp>
        <p:nvCxnSpPr>
          <p:cNvPr id="34" name="Elbow Connector 33"/>
          <p:cNvCxnSpPr/>
          <p:nvPr/>
        </p:nvCxnSpPr>
        <p:spPr>
          <a:xfrm rot="10800000" flipV="1">
            <a:off x="5198763" y="1543197"/>
            <a:ext cx="826023" cy="806250"/>
          </a:xfrm>
          <a:prstGeom prst="bentConnector3">
            <a:avLst>
              <a:gd name="adj1" fmla="val 50000"/>
            </a:avLst>
          </a:prstGeom>
          <a:ln w="57150">
            <a:solidFill>
              <a:srgbClr val="FFC000"/>
            </a:solidFill>
            <a:tailEnd type="triangle"/>
          </a:ln>
        </p:spPr>
        <p:style>
          <a:lnRef idx="1">
            <a:schemeClr val="accent1"/>
          </a:lnRef>
          <a:fillRef idx="0">
            <a:schemeClr val="accent1"/>
          </a:fillRef>
          <a:effectRef idx="0">
            <a:schemeClr val="accent1"/>
          </a:effectRef>
          <a:fontRef idx="minor">
            <a:schemeClr val="tx1"/>
          </a:fontRef>
        </p:style>
      </p:cxnSp>
      <p:grpSp>
        <p:nvGrpSpPr>
          <p:cNvPr id="61" name="Group 60"/>
          <p:cNvGrpSpPr/>
          <p:nvPr/>
        </p:nvGrpSpPr>
        <p:grpSpPr>
          <a:xfrm>
            <a:off x="1009478" y="1751410"/>
            <a:ext cx="3058465" cy="3374765"/>
            <a:chOff x="1009478" y="1751410"/>
            <a:chExt cx="3058465" cy="3374765"/>
          </a:xfrm>
        </p:grpSpPr>
        <p:cxnSp>
          <p:nvCxnSpPr>
            <p:cNvPr id="51" name="Straight Connector 50"/>
            <p:cNvCxnSpPr/>
            <p:nvPr/>
          </p:nvCxnSpPr>
          <p:spPr>
            <a:xfrm>
              <a:off x="1014399" y="1751410"/>
              <a:ext cx="0" cy="3374765"/>
            </a:xfrm>
            <a:prstGeom prst="line">
              <a:avLst/>
            </a:prstGeom>
            <a:ln w="5715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53" name="Straight Arrow Connector 52"/>
            <p:cNvCxnSpPr/>
            <p:nvPr/>
          </p:nvCxnSpPr>
          <p:spPr>
            <a:xfrm>
              <a:off x="1009478" y="5105164"/>
              <a:ext cx="3058465" cy="21011"/>
            </a:xfrm>
            <a:prstGeom prst="straightConnector1">
              <a:avLst/>
            </a:prstGeom>
            <a:ln w="57150">
              <a:solidFill>
                <a:srgbClr val="FFC000"/>
              </a:solidFill>
              <a:tailEnd type="triangle"/>
            </a:ln>
          </p:spPr>
          <p:style>
            <a:lnRef idx="1">
              <a:schemeClr val="accent1"/>
            </a:lnRef>
            <a:fillRef idx="0">
              <a:schemeClr val="accent1"/>
            </a:fillRef>
            <a:effectRef idx="0">
              <a:schemeClr val="accent1"/>
            </a:effectRef>
            <a:fontRef idx="minor">
              <a:schemeClr val="tx1"/>
            </a:fontRef>
          </p:style>
        </p:cxnSp>
      </p:grpSp>
      <p:grpSp>
        <p:nvGrpSpPr>
          <p:cNvPr id="83" name="Group 82"/>
          <p:cNvGrpSpPr/>
          <p:nvPr/>
        </p:nvGrpSpPr>
        <p:grpSpPr>
          <a:xfrm>
            <a:off x="8785054" y="411931"/>
            <a:ext cx="1853883" cy="1287227"/>
            <a:chOff x="8785054" y="411931"/>
            <a:chExt cx="1853883" cy="1287227"/>
          </a:xfrm>
        </p:grpSpPr>
        <p:sp>
          <p:nvSpPr>
            <p:cNvPr id="16" name="TextBox 15"/>
            <p:cNvSpPr txBox="1"/>
            <p:nvPr/>
          </p:nvSpPr>
          <p:spPr>
            <a:xfrm>
              <a:off x="8785054" y="411931"/>
              <a:ext cx="1853883" cy="578882"/>
            </a:xfrm>
            <a:prstGeom prst="roundRect">
              <a:avLst/>
            </a:prstGeom>
            <a:solidFill>
              <a:schemeClr val="accent5"/>
            </a:solidFill>
          </p:spPr>
          <p:txBody>
            <a:bodyPr wrap="square" rtlCol="0">
              <a:spAutoFit/>
            </a:bodyPr>
            <a:lstStyle/>
            <a:p>
              <a:pPr algn="ctr"/>
              <a:r>
                <a:rPr lang="id-ID" b="1" dirty="0" smtClean="0"/>
                <a:t>JUDUL SIRAHAN FULLTEXT</a:t>
              </a:r>
              <a:endParaRPr lang="id-ID" b="1" dirty="0"/>
            </a:p>
          </p:txBody>
        </p:sp>
        <p:grpSp>
          <p:nvGrpSpPr>
            <p:cNvPr id="77" name="Group 76"/>
            <p:cNvGrpSpPr/>
            <p:nvPr/>
          </p:nvGrpSpPr>
          <p:grpSpPr>
            <a:xfrm>
              <a:off x="9067909" y="975886"/>
              <a:ext cx="644087" cy="723272"/>
              <a:chOff x="5027709" y="3681055"/>
              <a:chExt cx="644087" cy="723272"/>
            </a:xfrm>
          </p:grpSpPr>
          <p:cxnSp>
            <p:nvCxnSpPr>
              <p:cNvPr id="78" name="Straight Connector 77"/>
              <p:cNvCxnSpPr/>
              <p:nvPr/>
            </p:nvCxnSpPr>
            <p:spPr>
              <a:xfrm>
                <a:off x="5671796" y="3681055"/>
                <a:ext cx="0" cy="723272"/>
              </a:xfrm>
              <a:prstGeom prst="line">
                <a:avLst/>
              </a:prstGeom>
              <a:ln w="5715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79" name="Straight Arrow Connector 78"/>
              <p:cNvCxnSpPr/>
              <p:nvPr/>
            </p:nvCxnSpPr>
            <p:spPr>
              <a:xfrm flipH="1">
                <a:off x="5027709" y="4404327"/>
                <a:ext cx="644087" cy="0"/>
              </a:xfrm>
              <a:prstGeom prst="straightConnector1">
                <a:avLst/>
              </a:prstGeom>
              <a:ln w="57150">
                <a:solidFill>
                  <a:srgbClr val="FFC000"/>
                </a:solidFill>
                <a:tailEnd type="triangle"/>
              </a:ln>
            </p:spPr>
            <p:style>
              <a:lnRef idx="1">
                <a:schemeClr val="accent1"/>
              </a:lnRef>
              <a:fillRef idx="0">
                <a:schemeClr val="accent1"/>
              </a:fillRef>
              <a:effectRef idx="0">
                <a:schemeClr val="accent1"/>
              </a:effectRef>
              <a:fontRef idx="minor">
                <a:schemeClr val="tx1"/>
              </a:fontRef>
            </p:style>
          </p:cxnSp>
        </p:grpSp>
      </p:grpSp>
      <p:sp>
        <p:nvSpPr>
          <p:cNvPr id="18" name="TextBox 17"/>
          <p:cNvSpPr txBox="1"/>
          <p:nvPr/>
        </p:nvSpPr>
        <p:spPr>
          <a:xfrm>
            <a:off x="2471365" y="1225982"/>
            <a:ext cx="1798093" cy="340519"/>
          </a:xfrm>
          <a:prstGeom prst="roundRect">
            <a:avLst/>
          </a:prstGeom>
          <a:solidFill>
            <a:schemeClr val="accent5"/>
          </a:solidFill>
        </p:spPr>
        <p:txBody>
          <a:bodyPr wrap="square" rtlCol="0">
            <a:spAutoFit/>
          </a:bodyPr>
          <a:lstStyle/>
          <a:p>
            <a:r>
              <a:rPr lang="id-ID" b="1" dirty="0" smtClean="0"/>
              <a:t>NAMA JURNAL</a:t>
            </a:r>
            <a:endParaRPr lang="id-ID" b="1" dirty="0"/>
          </a:p>
        </p:txBody>
      </p:sp>
      <p:cxnSp>
        <p:nvCxnSpPr>
          <p:cNvPr id="36" name="Straight Connector 35"/>
          <p:cNvCxnSpPr>
            <a:stCxn id="18" idx="2"/>
          </p:cNvCxnSpPr>
          <p:nvPr/>
        </p:nvCxnSpPr>
        <p:spPr>
          <a:xfrm>
            <a:off x="3370412" y="1566501"/>
            <a:ext cx="19131" cy="2177979"/>
          </a:xfrm>
          <a:prstGeom prst="line">
            <a:avLst/>
          </a:prstGeom>
          <a:ln w="5715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37" name="Straight Arrow Connector 36"/>
          <p:cNvCxnSpPr/>
          <p:nvPr/>
        </p:nvCxnSpPr>
        <p:spPr>
          <a:xfrm flipH="1">
            <a:off x="2745456" y="3744480"/>
            <a:ext cx="644087" cy="0"/>
          </a:xfrm>
          <a:prstGeom prst="straightConnector1">
            <a:avLst/>
          </a:prstGeom>
          <a:ln w="57150">
            <a:solidFill>
              <a:srgbClr val="FFC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7307909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45"/>
        <p:cNvGrpSpPr/>
        <p:nvPr/>
      </p:nvGrpSpPr>
      <p:grpSpPr>
        <a:xfrm>
          <a:off x="0" y="0"/>
          <a:ext cx="0" cy="0"/>
          <a:chOff x="0" y="0"/>
          <a:chExt cx="0" cy="0"/>
        </a:xfrm>
      </p:grpSpPr>
      <p:sp>
        <p:nvSpPr>
          <p:cNvPr id="46" name="Google Shape;46;p2"/>
          <p:cNvSpPr txBox="1">
            <a:spLocks noGrp="1"/>
          </p:cNvSpPr>
          <p:nvPr>
            <p:ph type="title"/>
          </p:nvPr>
        </p:nvSpPr>
        <p:spPr>
          <a:xfrm>
            <a:off x="8493836" y="754876"/>
            <a:ext cx="2686050" cy="603647"/>
          </a:xfrm>
          <a:prstGeom prst="rect">
            <a:avLst/>
          </a:prstGeom>
          <a:noFill/>
          <a:ln>
            <a:noFill/>
          </a:ln>
        </p:spPr>
        <p:txBody>
          <a:bodyPr spcFirstLastPara="1" wrap="square" lIns="91425" tIns="45700" rIns="91425" bIns="45700" anchor="ctr" anchorCtr="0">
            <a:noAutofit/>
          </a:bodyPr>
          <a:lstStyle/>
          <a:p>
            <a:pPr lvl="0"/>
            <a:r>
              <a:rPr lang="id-ID" sz="2400" b="1" dirty="0" smtClean="0">
                <a:solidFill>
                  <a:srgbClr val="0070C0"/>
                </a:solidFill>
              </a:rPr>
              <a:t>DESKRIPSI dan HISTORI JURNAL</a:t>
            </a:r>
            <a:endParaRPr lang="id-ID" sz="2400" b="1" dirty="0">
              <a:solidFill>
                <a:srgbClr val="0070C0"/>
              </a:solidFill>
            </a:endParaRPr>
          </a:p>
        </p:txBody>
      </p:sp>
      <p:pic>
        <p:nvPicPr>
          <p:cNvPr id="2" name="Picture 1"/>
          <p:cNvPicPr>
            <a:picLocks noChangeAspect="1"/>
          </p:cNvPicPr>
          <p:nvPr/>
        </p:nvPicPr>
        <p:blipFill>
          <a:blip r:embed="rId3"/>
          <a:stretch>
            <a:fillRect/>
          </a:stretch>
        </p:blipFill>
        <p:spPr>
          <a:xfrm>
            <a:off x="0" y="754503"/>
            <a:ext cx="8061273" cy="5255885"/>
          </a:xfrm>
          <a:prstGeom prst="rect">
            <a:avLst/>
          </a:prstGeom>
          <a:ln>
            <a:solidFill>
              <a:schemeClr val="tx1"/>
            </a:solidFill>
          </a:ln>
        </p:spPr>
      </p:pic>
      <p:sp>
        <p:nvSpPr>
          <p:cNvPr id="3" name="TextBox 2"/>
          <p:cNvSpPr txBox="1"/>
          <p:nvPr/>
        </p:nvSpPr>
        <p:spPr>
          <a:xfrm>
            <a:off x="4104351" y="2272084"/>
            <a:ext cx="1571411" cy="817245"/>
          </a:xfrm>
          <a:prstGeom prst="roundRect">
            <a:avLst/>
          </a:prstGeom>
          <a:solidFill>
            <a:schemeClr val="accent5"/>
          </a:solidFill>
        </p:spPr>
        <p:txBody>
          <a:bodyPr wrap="square" rtlCol="0">
            <a:spAutoFit/>
          </a:bodyPr>
          <a:lstStyle/>
          <a:p>
            <a:r>
              <a:rPr lang="id-ID" b="1" dirty="0" smtClean="0"/>
              <a:t>Buat deskripsi jurnal di halaman home</a:t>
            </a:r>
            <a:endParaRPr lang="id-ID" b="1" dirty="0"/>
          </a:p>
        </p:txBody>
      </p:sp>
      <p:grpSp>
        <p:nvGrpSpPr>
          <p:cNvPr id="61" name="Group 60"/>
          <p:cNvGrpSpPr/>
          <p:nvPr/>
        </p:nvGrpSpPr>
        <p:grpSpPr>
          <a:xfrm flipH="1">
            <a:off x="3772686" y="3089329"/>
            <a:ext cx="1119172" cy="2030298"/>
            <a:chOff x="1009478" y="1751410"/>
            <a:chExt cx="3058465" cy="3374765"/>
          </a:xfrm>
        </p:grpSpPr>
        <p:cxnSp>
          <p:nvCxnSpPr>
            <p:cNvPr id="51" name="Straight Connector 50"/>
            <p:cNvCxnSpPr/>
            <p:nvPr/>
          </p:nvCxnSpPr>
          <p:spPr>
            <a:xfrm>
              <a:off x="1014399" y="1751410"/>
              <a:ext cx="0" cy="3374765"/>
            </a:xfrm>
            <a:prstGeom prst="line">
              <a:avLst/>
            </a:prstGeom>
            <a:ln w="5715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53" name="Straight Arrow Connector 52"/>
            <p:cNvCxnSpPr/>
            <p:nvPr/>
          </p:nvCxnSpPr>
          <p:spPr>
            <a:xfrm>
              <a:off x="1009478" y="5105164"/>
              <a:ext cx="3058465" cy="21011"/>
            </a:xfrm>
            <a:prstGeom prst="straightConnector1">
              <a:avLst/>
            </a:prstGeom>
            <a:ln w="57150">
              <a:solidFill>
                <a:srgbClr val="FFC000"/>
              </a:solidFill>
              <a:tailEnd type="triangle"/>
            </a:ln>
          </p:spPr>
          <p:style>
            <a:lnRef idx="1">
              <a:schemeClr val="accent1"/>
            </a:lnRef>
            <a:fillRef idx="0">
              <a:schemeClr val="accent1"/>
            </a:fillRef>
            <a:effectRef idx="0">
              <a:schemeClr val="accent1"/>
            </a:effectRef>
            <a:fontRef idx="minor">
              <a:schemeClr val="tx1"/>
            </a:fontRef>
          </p:style>
        </p:cxnSp>
      </p:grpSp>
      <p:pic>
        <p:nvPicPr>
          <p:cNvPr id="5" name="Picture 4"/>
          <p:cNvPicPr>
            <a:picLocks noChangeAspect="1"/>
          </p:cNvPicPr>
          <p:nvPr/>
        </p:nvPicPr>
        <p:blipFill>
          <a:blip r:embed="rId4"/>
          <a:stretch>
            <a:fillRect/>
          </a:stretch>
        </p:blipFill>
        <p:spPr>
          <a:xfrm>
            <a:off x="6144126" y="2566190"/>
            <a:ext cx="6023926" cy="3738715"/>
          </a:xfrm>
          <a:prstGeom prst="rect">
            <a:avLst/>
          </a:prstGeom>
          <a:ln>
            <a:solidFill>
              <a:schemeClr val="tx1"/>
            </a:solidFill>
          </a:ln>
        </p:spPr>
      </p:pic>
      <p:grpSp>
        <p:nvGrpSpPr>
          <p:cNvPr id="83" name="Group 82"/>
          <p:cNvGrpSpPr/>
          <p:nvPr/>
        </p:nvGrpSpPr>
        <p:grpSpPr>
          <a:xfrm>
            <a:off x="7186864" y="1826567"/>
            <a:ext cx="2989450" cy="2488759"/>
            <a:chOff x="5362762" y="893634"/>
            <a:chExt cx="2989450" cy="2488759"/>
          </a:xfrm>
        </p:grpSpPr>
        <p:sp>
          <p:nvSpPr>
            <p:cNvPr id="16" name="TextBox 15"/>
            <p:cNvSpPr txBox="1"/>
            <p:nvPr/>
          </p:nvSpPr>
          <p:spPr>
            <a:xfrm>
              <a:off x="6498329" y="893634"/>
              <a:ext cx="1853883" cy="578882"/>
            </a:xfrm>
            <a:prstGeom prst="roundRect">
              <a:avLst/>
            </a:prstGeom>
            <a:solidFill>
              <a:schemeClr val="accent5"/>
            </a:solidFill>
          </p:spPr>
          <p:txBody>
            <a:bodyPr wrap="square" rtlCol="0">
              <a:spAutoFit/>
            </a:bodyPr>
            <a:lstStyle/>
            <a:p>
              <a:pPr algn="ctr"/>
              <a:r>
                <a:rPr lang="id-ID" b="1" dirty="0" smtClean="0"/>
                <a:t>Ceritakan histori jurnal apa adanya</a:t>
              </a:r>
              <a:endParaRPr lang="id-ID" b="1" dirty="0"/>
            </a:p>
          </p:txBody>
        </p:sp>
        <p:grpSp>
          <p:nvGrpSpPr>
            <p:cNvPr id="77" name="Group 76"/>
            <p:cNvGrpSpPr/>
            <p:nvPr/>
          </p:nvGrpSpPr>
          <p:grpSpPr>
            <a:xfrm>
              <a:off x="5362762" y="1468207"/>
              <a:ext cx="1956200" cy="1914186"/>
              <a:chOff x="1322562" y="4173376"/>
              <a:chExt cx="1956200" cy="1914186"/>
            </a:xfrm>
          </p:grpSpPr>
          <p:cxnSp>
            <p:nvCxnSpPr>
              <p:cNvPr id="78" name="Straight Connector 77"/>
              <p:cNvCxnSpPr/>
              <p:nvPr/>
            </p:nvCxnSpPr>
            <p:spPr>
              <a:xfrm flipH="1">
                <a:off x="3250174" y="4173376"/>
                <a:ext cx="28588" cy="1914186"/>
              </a:xfrm>
              <a:prstGeom prst="line">
                <a:avLst/>
              </a:prstGeom>
              <a:ln w="5715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79" name="Straight Arrow Connector 78"/>
              <p:cNvCxnSpPr/>
              <p:nvPr/>
            </p:nvCxnSpPr>
            <p:spPr>
              <a:xfrm flipH="1">
                <a:off x="1322562" y="6087562"/>
                <a:ext cx="1956200" cy="0"/>
              </a:xfrm>
              <a:prstGeom prst="straightConnector1">
                <a:avLst/>
              </a:prstGeom>
              <a:ln w="57150">
                <a:solidFill>
                  <a:srgbClr val="FFC000"/>
                </a:solidFill>
                <a:tailEnd type="triangle"/>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205033635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45"/>
        <p:cNvGrpSpPr/>
        <p:nvPr/>
      </p:nvGrpSpPr>
      <p:grpSpPr>
        <a:xfrm>
          <a:off x="0" y="0"/>
          <a:ext cx="0" cy="0"/>
          <a:chOff x="0" y="0"/>
          <a:chExt cx="0" cy="0"/>
        </a:xfrm>
      </p:grpSpPr>
      <p:pic>
        <p:nvPicPr>
          <p:cNvPr id="4" name="Picture 3"/>
          <p:cNvPicPr>
            <a:picLocks noChangeAspect="1"/>
          </p:cNvPicPr>
          <p:nvPr/>
        </p:nvPicPr>
        <p:blipFill rotWithShape="1">
          <a:blip r:embed="rId3"/>
          <a:srcRect l="652" r="539"/>
          <a:stretch/>
        </p:blipFill>
        <p:spPr>
          <a:xfrm>
            <a:off x="124916" y="605901"/>
            <a:ext cx="8197515" cy="5762625"/>
          </a:xfrm>
          <a:prstGeom prst="rect">
            <a:avLst/>
          </a:prstGeom>
          <a:ln>
            <a:solidFill>
              <a:schemeClr val="tx1"/>
            </a:solidFill>
          </a:ln>
        </p:spPr>
      </p:pic>
      <p:sp>
        <p:nvSpPr>
          <p:cNvPr id="3" name="TextBox 2"/>
          <p:cNvSpPr txBox="1"/>
          <p:nvPr/>
        </p:nvSpPr>
        <p:spPr>
          <a:xfrm>
            <a:off x="8560915" y="1363719"/>
            <a:ext cx="2411885" cy="817245"/>
          </a:xfrm>
          <a:prstGeom prst="roundRect">
            <a:avLst/>
          </a:prstGeom>
          <a:solidFill>
            <a:schemeClr val="accent5"/>
          </a:solidFill>
        </p:spPr>
        <p:txBody>
          <a:bodyPr wrap="square" rtlCol="0">
            <a:spAutoFit/>
          </a:bodyPr>
          <a:lstStyle/>
          <a:p>
            <a:r>
              <a:rPr lang="id-ID" b="1" dirty="0" smtClean="0"/>
              <a:t>Jelaskan Focus and Scope jurnal dengan jelas</a:t>
            </a:r>
            <a:endParaRPr lang="id-ID" b="1" dirty="0"/>
          </a:p>
        </p:txBody>
      </p:sp>
      <p:sp>
        <p:nvSpPr>
          <p:cNvPr id="16" name="TextBox 15"/>
          <p:cNvSpPr txBox="1"/>
          <p:nvPr/>
        </p:nvSpPr>
        <p:spPr>
          <a:xfrm>
            <a:off x="8560915" y="3654086"/>
            <a:ext cx="2566022" cy="1055608"/>
          </a:xfrm>
          <a:prstGeom prst="roundRect">
            <a:avLst/>
          </a:prstGeom>
          <a:solidFill>
            <a:schemeClr val="accent5"/>
          </a:solidFill>
        </p:spPr>
        <p:txBody>
          <a:bodyPr wrap="square" rtlCol="0">
            <a:spAutoFit/>
          </a:bodyPr>
          <a:lstStyle/>
          <a:p>
            <a:pPr algn="ctr"/>
            <a:r>
              <a:rPr lang="id-ID" b="1" dirty="0" smtClean="0"/>
              <a:t>Jelaskan proses review, berapa lama, single blind or double blind review atau open review</a:t>
            </a:r>
            <a:endParaRPr lang="id-ID" b="1" dirty="0"/>
          </a:p>
        </p:txBody>
      </p:sp>
      <p:cxnSp>
        <p:nvCxnSpPr>
          <p:cNvPr id="8" name="Elbow Connector 7"/>
          <p:cNvCxnSpPr/>
          <p:nvPr/>
        </p:nvCxnSpPr>
        <p:spPr>
          <a:xfrm rot="10800000">
            <a:off x="1347537" y="802112"/>
            <a:ext cx="7213378" cy="954189"/>
          </a:xfrm>
          <a:prstGeom prst="bentConnector3">
            <a:avLst/>
          </a:prstGeom>
          <a:ln w="57150">
            <a:solidFill>
              <a:srgbClr val="FFC000"/>
            </a:solidFill>
            <a:tailEnd type="triangle"/>
          </a:ln>
        </p:spPr>
        <p:style>
          <a:lnRef idx="1">
            <a:schemeClr val="accent1"/>
          </a:lnRef>
          <a:fillRef idx="0">
            <a:schemeClr val="accent1"/>
          </a:fillRef>
          <a:effectRef idx="0">
            <a:schemeClr val="accent1"/>
          </a:effectRef>
          <a:fontRef idx="minor">
            <a:schemeClr val="tx1"/>
          </a:fontRef>
        </p:style>
      </p:cxnSp>
      <p:cxnSp>
        <p:nvCxnSpPr>
          <p:cNvPr id="19" name="Elbow Connector 18"/>
          <p:cNvCxnSpPr/>
          <p:nvPr/>
        </p:nvCxnSpPr>
        <p:spPr>
          <a:xfrm rot="10800000" flipV="1">
            <a:off x="1620253" y="4181890"/>
            <a:ext cx="6940662" cy="646783"/>
          </a:xfrm>
          <a:prstGeom prst="bentConnector3">
            <a:avLst/>
          </a:prstGeom>
          <a:ln w="57150">
            <a:solidFill>
              <a:srgbClr val="FFC000"/>
            </a:solidFill>
            <a:tailEnd type="triangle"/>
          </a:ln>
        </p:spPr>
        <p:style>
          <a:lnRef idx="1">
            <a:schemeClr val="accent1"/>
          </a:lnRef>
          <a:fillRef idx="0">
            <a:schemeClr val="accent1"/>
          </a:fillRef>
          <a:effectRef idx="0">
            <a:schemeClr val="accent1"/>
          </a:effectRef>
          <a:fontRef idx="minor">
            <a:schemeClr val="tx1"/>
          </a:fontRef>
        </p:style>
      </p:cxnSp>
      <p:sp>
        <p:nvSpPr>
          <p:cNvPr id="24" name="Google Shape;46;p2"/>
          <p:cNvSpPr txBox="1">
            <a:spLocks noGrp="1"/>
          </p:cNvSpPr>
          <p:nvPr>
            <p:ph type="title"/>
          </p:nvPr>
        </p:nvSpPr>
        <p:spPr>
          <a:xfrm>
            <a:off x="8500901" y="605901"/>
            <a:ext cx="2686050" cy="603647"/>
          </a:xfrm>
          <a:prstGeom prst="rect">
            <a:avLst/>
          </a:prstGeom>
          <a:noFill/>
          <a:ln>
            <a:noFill/>
          </a:ln>
        </p:spPr>
        <p:txBody>
          <a:bodyPr spcFirstLastPara="1" wrap="square" lIns="91425" tIns="45700" rIns="91425" bIns="45700" anchor="ctr" anchorCtr="0">
            <a:noAutofit/>
          </a:bodyPr>
          <a:lstStyle/>
          <a:p>
            <a:pPr lvl="0"/>
            <a:r>
              <a:rPr lang="id-ID" sz="2400" b="1" dirty="0" smtClean="0">
                <a:solidFill>
                  <a:srgbClr val="0070C0"/>
                </a:solidFill>
              </a:rPr>
              <a:t>RUANG LINGKUP JURNAL</a:t>
            </a:r>
            <a:endParaRPr lang="id-ID" sz="2400" b="1" dirty="0">
              <a:solidFill>
                <a:srgbClr val="0070C0"/>
              </a:solidFill>
            </a:endParaRPr>
          </a:p>
        </p:txBody>
      </p:sp>
    </p:spTree>
    <p:extLst>
      <p:ext uri="{BB962C8B-B14F-4D97-AF65-F5344CB8AC3E}">
        <p14:creationId xmlns:p14="http://schemas.microsoft.com/office/powerpoint/2010/main" val="29613374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45"/>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179288" y="938971"/>
            <a:ext cx="3533775" cy="2581275"/>
          </a:xfrm>
          <a:prstGeom prst="rect">
            <a:avLst/>
          </a:prstGeom>
          <a:solidFill>
            <a:srgbClr val="FFFFFF">
              <a:shade val="85000"/>
            </a:srgbClr>
          </a:solidFill>
          <a:ln w="88900" cap="sq">
            <a:solidFill>
              <a:srgbClr val="FFFFFF"/>
            </a:solidFill>
            <a:miter lim="800000"/>
          </a:ln>
          <a:effectLst/>
          <a:scene3d>
            <a:camera prst="orthographicFront"/>
            <a:lightRig rig="twoPt" dir="t">
              <a:rot lat="0" lon="0" rev="7200000"/>
            </a:lightRig>
          </a:scene3d>
          <a:sp3d>
            <a:bevelT w="25400" h="19050"/>
            <a:contourClr>
              <a:srgbClr val="FFFFFF"/>
            </a:contourClr>
          </a:sp3d>
        </p:spPr>
      </p:pic>
      <p:pic>
        <p:nvPicPr>
          <p:cNvPr id="5" name="Picture 4"/>
          <p:cNvPicPr>
            <a:picLocks noChangeAspect="1"/>
          </p:cNvPicPr>
          <p:nvPr/>
        </p:nvPicPr>
        <p:blipFill>
          <a:blip r:embed="rId4"/>
          <a:stretch>
            <a:fillRect/>
          </a:stretch>
        </p:blipFill>
        <p:spPr>
          <a:xfrm>
            <a:off x="179288" y="4417024"/>
            <a:ext cx="7153275" cy="1724025"/>
          </a:xfrm>
          <a:prstGeom prst="rect">
            <a:avLst/>
          </a:prstGeom>
          <a:solidFill>
            <a:srgbClr val="FFFFFF">
              <a:shade val="85000"/>
            </a:srgbClr>
          </a:solidFill>
          <a:ln w="88900" cap="sq">
            <a:solidFill>
              <a:srgbClr val="FFFFFF"/>
            </a:solidFill>
            <a:miter lim="800000"/>
          </a:ln>
          <a:effectLst/>
          <a:scene3d>
            <a:camera prst="orthographicFront"/>
            <a:lightRig rig="twoPt" dir="t">
              <a:rot lat="0" lon="0" rev="7200000"/>
            </a:lightRig>
          </a:scene3d>
          <a:sp3d>
            <a:bevelT w="25400" h="19050"/>
            <a:contourClr>
              <a:srgbClr val="FFFFFF"/>
            </a:contourClr>
          </a:sp3d>
        </p:spPr>
      </p:pic>
      <p:sp>
        <p:nvSpPr>
          <p:cNvPr id="16" name="TextBox 15"/>
          <p:cNvSpPr txBox="1"/>
          <p:nvPr/>
        </p:nvSpPr>
        <p:spPr>
          <a:xfrm>
            <a:off x="2747170" y="3850538"/>
            <a:ext cx="2402277" cy="1055608"/>
          </a:xfrm>
          <a:prstGeom prst="roundRect">
            <a:avLst/>
          </a:prstGeom>
          <a:solidFill>
            <a:schemeClr val="accent5"/>
          </a:solidFill>
        </p:spPr>
        <p:txBody>
          <a:bodyPr wrap="square" rtlCol="0">
            <a:spAutoFit/>
          </a:bodyPr>
          <a:lstStyle/>
          <a:p>
            <a:r>
              <a:rPr lang="id-ID" b="1" dirty="0"/>
              <a:t>Buat </a:t>
            </a:r>
            <a:r>
              <a:rPr lang="id-ID" b="1" dirty="0" smtClean="0"/>
              <a:t>Reviewer dilengkapi afiliasi dgn </a:t>
            </a:r>
            <a:r>
              <a:rPr lang="id-ID" b="1" dirty="0"/>
              <a:t>url link </a:t>
            </a:r>
            <a:r>
              <a:rPr lang="id-ID" b="1" dirty="0" smtClean="0"/>
              <a:t>CV </a:t>
            </a:r>
            <a:r>
              <a:rPr lang="id-ID" b="1" dirty="0"/>
              <a:t>(profile GS, Sinta, Scopus ID</a:t>
            </a:r>
            <a:r>
              <a:rPr lang="id-ID" b="1" dirty="0" smtClean="0"/>
              <a:t>)</a:t>
            </a:r>
            <a:endParaRPr lang="id-ID" b="1" dirty="0"/>
          </a:p>
        </p:txBody>
      </p:sp>
      <p:cxnSp>
        <p:nvCxnSpPr>
          <p:cNvPr id="8" name="Elbow Connector 7"/>
          <p:cNvCxnSpPr/>
          <p:nvPr/>
        </p:nvCxnSpPr>
        <p:spPr>
          <a:xfrm rot="10800000" flipV="1">
            <a:off x="2173626" y="1724347"/>
            <a:ext cx="1147090" cy="264134"/>
          </a:xfrm>
          <a:prstGeom prst="bentConnector3">
            <a:avLst>
              <a:gd name="adj1" fmla="val 50000"/>
            </a:avLst>
          </a:prstGeom>
          <a:ln w="57150">
            <a:solidFill>
              <a:srgbClr val="FFC000"/>
            </a:solidFill>
            <a:tailEnd type="triangle"/>
          </a:ln>
        </p:spPr>
        <p:style>
          <a:lnRef idx="1">
            <a:schemeClr val="accent1"/>
          </a:lnRef>
          <a:fillRef idx="0">
            <a:schemeClr val="accent1"/>
          </a:fillRef>
          <a:effectRef idx="0">
            <a:schemeClr val="accent1"/>
          </a:effectRef>
          <a:fontRef idx="minor">
            <a:schemeClr val="tx1"/>
          </a:fontRef>
        </p:style>
      </p:cxnSp>
      <p:cxnSp>
        <p:nvCxnSpPr>
          <p:cNvPr id="19" name="Elbow Connector 18"/>
          <p:cNvCxnSpPr/>
          <p:nvPr/>
        </p:nvCxnSpPr>
        <p:spPr>
          <a:xfrm rot="10800000" flipV="1">
            <a:off x="1210204" y="4321866"/>
            <a:ext cx="1569119" cy="285717"/>
          </a:xfrm>
          <a:prstGeom prst="bentConnector3">
            <a:avLst/>
          </a:prstGeom>
          <a:ln w="57150">
            <a:solidFill>
              <a:srgbClr val="FFC000"/>
            </a:solidFill>
            <a:tailEnd type="triangle"/>
          </a:ln>
        </p:spPr>
        <p:style>
          <a:lnRef idx="1">
            <a:schemeClr val="accent1"/>
          </a:lnRef>
          <a:fillRef idx="0">
            <a:schemeClr val="accent1"/>
          </a:fillRef>
          <a:effectRef idx="0">
            <a:schemeClr val="accent1"/>
          </a:effectRef>
          <a:fontRef idx="minor">
            <a:schemeClr val="tx1"/>
          </a:fontRef>
        </p:style>
      </p:cxnSp>
      <p:sp>
        <p:nvSpPr>
          <p:cNvPr id="24" name="Google Shape;46;p2"/>
          <p:cNvSpPr txBox="1">
            <a:spLocks noGrp="1"/>
          </p:cNvSpPr>
          <p:nvPr>
            <p:ph type="title"/>
          </p:nvPr>
        </p:nvSpPr>
        <p:spPr>
          <a:xfrm>
            <a:off x="8950080" y="366916"/>
            <a:ext cx="2686050" cy="603647"/>
          </a:xfrm>
          <a:prstGeom prst="rect">
            <a:avLst/>
          </a:prstGeom>
          <a:noFill/>
          <a:ln>
            <a:noFill/>
          </a:ln>
        </p:spPr>
        <p:txBody>
          <a:bodyPr spcFirstLastPara="1" wrap="square" lIns="91425" tIns="45700" rIns="91425" bIns="45700" anchor="ctr" anchorCtr="0">
            <a:noAutofit/>
          </a:bodyPr>
          <a:lstStyle/>
          <a:p>
            <a:pPr lvl="0"/>
            <a:r>
              <a:rPr lang="id-ID" sz="2400" b="1" dirty="0" smtClean="0">
                <a:solidFill>
                  <a:srgbClr val="0070C0"/>
                </a:solidFill>
              </a:rPr>
              <a:t>DEWAN REDAKSI</a:t>
            </a:r>
            <a:endParaRPr lang="id-ID" sz="2400" b="1" dirty="0">
              <a:solidFill>
                <a:srgbClr val="0070C0"/>
              </a:solidFill>
            </a:endParaRPr>
          </a:p>
        </p:txBody>
      </p:sp>
      <p:pic>
        <p:nvPicPr>
          <p:cNvPr id="12" name="Picture 11"/>
          <p:cNvPicPr>
            <a:picLocks noChangeAspect="1"/>
          </p:cNvPicPr>
          <p:nvPr/>
        </p:nvPicPr>
        <p:blipFill>
          <a:blip r:embed="rId5"/>
          <a:stretch>
            <a:fillRect/>
          </a:stretch>
        </p:blipFill>
        <p:spPr>
          <a:xfrm>
            <a:off x="4774113" y="584322"/>
            <a:ext cx="3571875" cy="1647825"/>
          </a:xfrm>
          <a:prstGeom prst="rect">
            <a:avLst/>
          </a:prstGeom>
          <a:solidFill>
            <a:srgbClr val="FFFFFF">
              <a:shade val="85000"/>
            </a:srgbClr>
          </a:solidFill>
          <a:ln w="88900" cap="sq">
            <a:solidFill>
              <a:srgbClr val="FFFFFF"/>
            </a:solidFill>
            <a:miter lim="800000"/>
          </a:ln>
          <a:effectLst/>
          <a:scene3d>
            <a:camera prst="orthographicFront"/>
            <a:lightRig rig="twoPt" dir="t">
              <a:rot lat="0" lon="0" rev="7200000"/>
            </a:lightRig>
          </a:scene3d>
          <a:sp3d>
            <a:bevelT w="25400" h="19050"/>
            <a:contourClr>
              <a:srgbClr val="FFFFFF"/>
            </a:contourClr>
          </a:sp3d>
        </p:spPr>
      </p:pic>
      <p:cxnSp>
        <p:nvCxnSpPr>
          <p:cNvPr id="17" name="Elbow Connector 16"/>
          <p:cNvCxnSpPr/>
          <p:nvPr/>
        </p:nvCxnSpPr>
        <p:spPr>
          <a:xfrm flipV="1">
            <a:off x="3320716" y="970564"/>
            <a:ext cx="1453397" cy="1259044"/>
          </a:xfrm>
          <a:prstGeom prst="bentConnector3">
            <a:avLst>
              <a:gd name="adj1" fmla="val 62141"/>
            </a:avLst>
          </a:prstGeom>
          <a:ln w="57150">
            <a:solidFill>
              <a:srgbClr val="FFC000"/>
            </a:solidFill>
            <a:tailEnd type="triangle"/>
          </a:ln>
        </p:spPr>
        <p:style>
          <a:lnRef idx="1">
            <a:schemeClr val="accent1"/>
          </a:lnRef>
          <a:fillRef idx="0">
            <a:schemeClr val="accent1"/>
          </a:fillRef>
          <a:effectRef idx="0">
            <a:schemeClr val="accent1"/>
          </a:effectRef>
          <a:fontRef idx="minor">
            <a:schemeClr val="tx1"/>
          </a:fontRef>
        </p:style>
      </p:cxnSp>
      <p:sp>
        <p:nvSpPr>
          <p:cNvPr id="15" name="TextBox 14"/>
          <p:cNvSpPr txBox="1"/>
          <p:nvPr/>
        </p:nvSpPr>
        <p:spPr>
          <a:xfrm>
            <a:off x="6577413" y="461418"/>
            <a:ext cx="1344752" cy="340519"/>
          </a:xfrm>
          <a:prstGeom prst="roundRect">
            <a:avLst/>
          </a:prstGeom>
          <a:solidFill>
            <a:schemeClr val="accent5"/>
          </a:solidFill>
        </p:spPr>
        <p:txBody>
          <a:bodyPr wrap="square" rtlCol="0">
            <a:spAutoFit/>
          </a:bodyPr>
          <a:lstStyle/>
          <a:p>
            <a:r>
              <a:rPr lang="id-ID" b="1" dirty="0" smtClean="0"/>
              <a:t>url cv/profile</a:t>
            </a:r>
            <a:endParaRPr lang="id-ID" b="1" dirty="0"/>
          </a:p>
        </p:txBody>
      </p:sp>
      <p:cxnSp>
        <p:nvCxnSpPr>
          <p:cNvPr id="27" name="Elbow Connector 26"/>
          <p:cNvCxnSpPr/>
          <p:nvPr/>
        </p:nvCxnSpPr>
        <p:spPr>
          <a:xfrm flipV="1">
            <a:off x="4774113" y="3061855"/>
            <a:ext cx="2341600" cy="2335478"/>
          </a:xfrm>
          <a:prstGeom prst="bentConnector3">
            <a:avLst>
              <a:gd name="adj1" fmla="val 50000"/>
            </a:avLst>
          </a:prstGeom>
          <a:ln w="57150">
            <a:solidFill>
              <a:srgbClr val="FFC000"/>
            </a:solidFill>
            <a:tailEnd type="triangle"/>
          </a:ln>
        </p:spPr>
        <p:style>
          <a:lnRef idx="1">
            <a:schemeClr val="accent1"/>
          </a:lnRef>
          <a:fillRef idx="0">
            <a:schemeClr val="accent1"/>
          </a:fillRef>
          <a:effectRef idx="0">
            <a:schemeClr val="accent1"/>
          </a:effectRef>
          <a:fontRef idx="minor">
            <a:schemeClr val="tx1"/>
          </a:fontRef>
        </p:style>
      </p:cxnSp>
      <p:sp>
        <p:nvSpPr>
          <p:cNvPr id="30" name="Rectangle 29"/>
          <p:cNvSpPr/>
          <p:nvPr/>
        </p:nvSpPr>
        <p:spPr>
          <a:xfrm>
            <a:off x="4852945" y="1417364"/>
            <a:ext cx="3131469" cy="334723"/>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31" name="Picture 30"/>
          <p:cNvPicPr>
            <a:picLocks noChangeAspect="1"/>
          </p:cNvPicPr>
          <p:nvPr/>
        </p:nvPicPr>
        <p:blipFill>
          <a:blip r:embed="rId6"/>
          <a:stretch>
            <a:fillRect/>
          </a:stretch>
        </p:blipFill>
        <p:spPr>
          <a:xfrm>
            <a:off x="7115713" y="2450145"/>
            <a:ext cx="3870806" cy="2466317"/>
          </a:xfrm>
          <a:prstGeom prst="rect">
            <a:avLst/>
          </a:prstGeom>
          <a:solidFill>
            <a:srgbClr val="FFFFFF">
              <a:shade val="85000"/>
            </a:srgbClr>
          </a:solidFill>
          <a:ln w="88900" cap="sq">
            <a:solidFill>
              <a:srgbClr val="FFFFFF"/>
            </a:solidFill>
            <a:miter lim="800000"/>
          </a:ln>
          <a:effectLst/>
          <a:scene3d>
            <a:camera prst="orthographicFront"/>
            <a:lightRig rig="twoPt" dir="t">
              <a:rot lat="0" lon="0" rev="7200000"/>
            </a:lightRig>
          </a:scene3d>
          <a:sp3d>
            <a:bevelT w="25400" h="19050"/>
            <a:contourClr>
              <a:srgbClr val="FFFFFF"/>
            </a:contourClr>
          </a:sp3d>
        </p:spPr>
      </p:pic>
      <p:pic>
        <p:nvPicPr>
          <p:cNvPr id="32" name="Picture 31"/>
          <p:cNvPicPr>
            <a:picLocks noChangeAspect="1"/>
          </p:cNvPicPr>
          <p:nvPr/>
        </p:nvPicPr>
        <p:blipFill>
          <a:blip r:embed="rId7"/>
          <a:stretch>
            <a:fillRect/>
          </a:stretch>
        </p:blipFill>
        <p:spPr>
          <a:xfrm>
            <a:off x="7814970" y="3198695"/>
            <a:ext cx="3701590" cy="2212493"/>
          </a:xfrm>
          <a:prstGeom prst="rect">
            <a:avLst/>
          </a:prstGeom>
          <a:solidFill>
            <a:srgbClr val="FFFFFF">
              <a:shade val="85000"/>
            </a:srgbClr>
          </a:solidFill>
          <a:ln w="88900" cap="sq">
            <a:solidFill>
              <a:srgbClr val="FFFFFF"/>
            </a:solidFill>
            <a:miter lim="800000"/>
          </a:ln>
          <a:effectLst/>
          <a:scene3d>
            <a:camera prst="orthographicFront"/>
            <a:lightRig rig="twoPt" dir="t">
              <a:rot lat="0" lon="0" rev="7200000"/>
            </a:lightRig>
          </a:scene3d>
          <a:sp3d>
            <a:bevelT w="25400" h="19050"/>
            <a:contourClr>
              <a:srgbClr val="FFFFFF"/>
            </a:contourClr>
          </a:sp3d>
        </p:spPr>
      </p:pic>
      <p:pic>
        <p:nvPicPr>
          <p:cNvPr id="33" name="Picture 32"/>
          <p:cNvPicPr>
            <a:picLocks noChangeAspect="1"/>
          </p:cNvPicPr>
          <p:nvPr/>
        </p:nvPicPr>
        <p:blipFill>
          <a:blip r:embed="rId8"/>
          <a:stretch>
            <a:fillRect/>
          </a:stretch>
        </p:blipFill>
        <p:spPr>
          <a:xfrm>
            <a:off x="8539609" y="3863228"/>
            <a:ext cx="3506992" cy="2542464"/>
          </a:xfrm>
          <a:prstGeom prst="rect">
            <a:avLst/>
          </a:prstGeom>
          <a:solidFill>
            <a:srgbClr val="FFFFFF">
              <a:shade val="85000"/>
            </a:srgbClr>
          </a:solidFill>
          <a:ln w="88900" cap="sq">
            <a:solidFill>
              <a:srgbClr val="FFFFFF"/>
            </a:solidFill>
            <a:miter lim="800000"/>
          </a:ln>
          <a:effectLst/>
          <a:scene3d>
            <a:camera prst="orthographicFront"/>
            <a:lightRig rig="twoPt" dir="t">
              <a:rot lat="0" lon="0" rev="7200000"/>
            </a:lightRig>
          </a:scene3d>
          <a:sp3d>
            <a:bevelT w="25400" h="19050"/>
            <a:contourClr>
              <a:srgbClr val="FFFFFF"/>
            </a:contourClr>
          </a:sp3d>
        </p:spPr>
      </p:pic>
      <p:sp>
        <p:nvSpPr>
          <p:cNvPr id="34" name="TextBox 33"/>
          <p:cNvSpPr txBox="1"/>
          <p:nvPr/>
        </p:nvSpPr>
        <p:spPr>
          <a:xfrm>
            <a:off x="9463780" y="2136707"/>
            <a:ext cx="2284858" cy="817245"/>
          </a:xfrm>
          <a:prstGeom prst="roundRect">
            <a:avLst/>
          </a:prstGeom>
          <a:solidFill>
            <a:schemeClr val="accent5"/>
          </a:solidFill>
        </p:spPr>
        <p:txBody>
          <a:bodyPr wrap="square" rtlCol="0">
            <a:spAutoFit/>
          </a:bodyPr>
          <a:lstStyle/>
          <a:p>
            <a:r>
              <a:rPr lang="id-ID" b="1" dirty="0" smtClean="0"/>
              <a:t>CV/profile guna menampilkan informasi </a:t>
            </a:r>
            <a:r>
              <a:rPr lang="id-ID" b="1" i="1" dirty="0" smtClean="0"/>
              <a:t>track record</a:t>
            </a:r>
            <a:r>
              <a:rPr lang="id-ID" b="1" dirty="0" smtClean="0"/>
              <a:t> publikasi</a:t>
            </a:r>
            <a:endParaRPr lang="id-ID" b="1" dirty="0"/>
          </a:p>
        </p:txBody>
      </p:sp>
      <p:sp>
        <p:nvSpPr>
          <p:cNvPr id="3" name="TextBox 2"/>
          <p:cNvSpPr txBox="1"/>
          <p:nvPr/>
        </p:nvSpPr>
        <p:spPr>
          <a:xfrm>
            <a:off x="1573380" y="722168"/>
            <a:ext cx="2411885" cy="1055608"/>
          </a:xfrm>
          <a:prstGeom prst="roundRect">
            <a:avLst/>
          </a:prstGeom>
          <a:solidFill>
            <a:schemeClr val="accent5"/>
          </a:solidFill>
        </p:spPr>
        <p:txBody>
          <a:bodyPr wrap="square" rtlCol="0">
            <a:spAutoFit/>
          </a:bodyPr>
          <a:lstStyle/>
          <a:p>
            <a:r>
              <a:rPr lang="id-ID" b="1" dirty="0" smtClean="0"/>
              <a:t>Buat Editorial Team dilengkapi dgn Afiliasi dan url link CV (profile GS, Sinta, Scopus ID)</a:t>
            </a:r>
            <a:endParaRPr lang="id-ID" b="1" dirty="0"/>
          </a:p>
        </p:txBody>
      </p:sp>
    </p:spTree>
    <p:extLst>
      <p:ext uri="{BB962C8B-B14F-4D97-AF65-F5344CB8AC3E}">
        <p14:creationId xmlns:p14="http://schemas.microsoft.com/office/powerpoint/2010/main" val="337208237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45"/>
        <p:cNvGrpSpPr/>
        <p:nvPr/>
      </p:nvGrpSpPr>
      <p:grpSpPr>
        <a:xfrm>
          <a:off x="0" y="0"/>
          <a:ext cx="0" cy="0"/>
          <a:chOff x="0" y="0"/>
          <a:chExt cx="0" cy="0"/>
        </a:xfrm>
      </p:grpSpPr>
      <p:sp>
        <p:nvSpPr>
          <p:cNvPr id="16" name="TextBox 15"/>
          <p:cNvSpPr txBox="1"/>
          <p:nvPr/>
        </p:nvSpPr>
        <p:spPr>
          <a:xfrm>
            <a:off x="5758187" y="1560670"/>
            <a:ext cx="1963494" cy="578882"/>
          </a:xfrm>
          <a:prstGeom prst="roundRect">
            <a:avLst/>
          </a:prstGeom>
          <a:solidFill>
            <a:schemeClr val="accent5"/>
          </a:solidFill>
        </p:spPr>
        <p:txBody>
          <a:bodyPr wrap="square" rtlCol="0">
            <a:spAutoFit/>
          </a:bodyPr>
          <a:lstStyle/>
          <a:p>
            <a:pPr algn="ctr"/>
            <a:r>
              <a:rPr lang="id-ID" b="1" dirty="0" smtClean="0"/>
              <a:t>LINK DOWNLOAD TEMPLATE</a:t>
            </a:r>
            <a:endParaRPr lang="id-ID" b="1" dirty="0"/>
          </a:p>
        </p:txBody>
      </p:sp>
      <p:sp>
        <p:nvSpPr>
          <p:cNvPr id="24" name="Google Shape;46;p2"/>
          <p:cNvSpPr txBox="1">
            <a:spLocks noGrp="1"/>
          </p:cNvSpPr>
          <p:nvPr>
            <p:ph type="title"/>
          </p:nvPr>
        </p:nvSpPr>
        <p:spPr>
          <a:xfrm>
            <a:off x="5411340" y="657197"/>
            <a:ext cx="2495230" cy="603647"/>
          </a:xfrm>
          <a:prstGeom prst="rect">
            <a:avLst/>
          </a:prstGeom>
          <a:noFill/>
          <a:ln>
            <a:noFill/>
          </a:ln>
        </p:spPr>
        <p:txBody>
          <a:bodyPr spcFirstLastPara="1" wrap="square" lIns="91425" tIns="45700" rIns="91425" bIns="45700" anchor="ctr" anchorCtr="0">
            <a:noAutofit/>
          </a:bodyPr>
          <a:lstStyle/>
          <a:p>
            <a:pPr lvl="0" algn="ctr"/>
            <a:r>
              <a:rPr lang="id-ID" sz="2400" b="1" dirty="0" smtClean="0">
                <a:solidFill>
                  <a:srgbClr val="0070C0"/>
                </a:solidFill>
              </a:rPr>
              <a:t>MENYIAPKAN TEMPLATE</a:t>
            </a:r>
            <a:endParaRPr lang="id-ID" sz="2400" b="1" dirty="0">
              <a:solidFill>
                <a:srgbClr val="0070C0"/>
              </a:solidFill>
            </a:endParaRPr>
          </a:p>
        </p:txBody>
      </p:sp>
      <p:pic>
        <p:nvPicPr>
          <p:cNvPr id="5" name="Picture 4"/>
          <p:cNvPicPr>
            <a:picLocks noChangeAspect="1"/>
          </p:cNvPicPr>
          <p:nvPr/>
        </p:nvPicPr>
        <p:blipFill rotWithShape="1">
          <a:blip r:embed="rId3"/>
          <a:srcRect l="6433" r="7488"/>
          <a:stretch/>
        </p:blipFill>
        <p:spPr>
          <a:xfrm>
            <a:off x="7925587" y="1423852"/>
            <a:ext cx="3961613" cy="4892036"/>
          </a:xfrm>
          <a:prstGeom prst="rect">
            <a:avLst/>
          </a:prstGeom>
          <a:solidFill>
            <a:srgbClr val="FFFFFF">
              <a:shade val="85000"/>
            </a:srgbClr>
          </a:solidFill>
          <a:ln w="88900" cap="sq">
            <a:solidFill>
              <a:srgbClr val="FFFFFF"/>
            </a:solidFill>
            <a:miter lim="800000"/>
          </a:ln>
          <a:effectLst/>
          <a:scene3d>
            <a:camera prst="orthographicFront"/>
            <a:lightRig rig="twoPt" dir="t">
              <a:rot lat="0" lon="0" rev="7200000"/>
            </a:lightRig>
          </a:scene3d>
          <a:sp3d>
            <a:bevelT w="25400" h="19050"/>
            <a:contourClr>
              <a:srgbClr val="FFFFFF"/>
            </a:contourClr>
          </a:sp3d>
        </p:spPr>
      </p:pic>
      <p:cxnSp>
        <p:nvCxnSpPr>
          <p:cNvPr id="13" name="Elbow Connector 12"/>
          <p:cNvCxnSpPr/>
          <p:nvPr/>
        </p:nvCxnSpPr>
        <p:spPr>
          <a:xfrm>
            <a:off x="6462690" y="3301244"/>
            <a:ext cx="1443880" cy="802765"/>
          </a:xfrm>
          <a:prstGeom prst="bentConnector3">
            <a:avLst>
              <a:gd name="adj1" fmla="val 21049"/>
            </a:avLst>
          </a:prstGeom>
          <a:ln w="57150">
            <a:solidFill>
              <a:srgbClr val="FFC000"/>
            </a:solidFill>
            <a:tailEnd type="triangle"/>
          </a:ln>
        </p:spPr>
        <p:style>
          <a:lnRef idx="1">
            <a:schemeClr val="accent1"/>
          </a:lnRef>
          <a:fillRef idx="0">
            <a:schemeClr val="accent1"/>
          </a:fillRef>
          <a:effectRef idx="0">
            <a:schemeClr val="accent1"/>
          </a:effectRef>
          <a:fontRef idx="minor">
            <a:schemeClr val="tx1"/>
          </a:fontRef>
        </p:style>
      </p:cxnSp>
      <p:sp>
        <p:nvSpPr>
          <p:cNvPr id="3" name="TextBox 2"/>
          <p:cNvSpPr txBox="1"/>
          <p:nvPr/>
        </p:nvSpPr>
        <p:spPr>
          <a:xfrm>
            <a:off x="8334950" y="431216"/>
            <a:ext cx="3142885" cy="1055608"/>
          </a:xfrm>
          <a:prstGeom prst="roundRect">
            <a:avLst/>
          </a:prstGeom>
          <a:solidFill>
            <a:schemeClr val="accent5"/>
          </a:solidFill>
        </p:spPr>
        <p:txBody>
          <a:bodyPr wrap="square" rtlCol="0">
            <a:spAutoFit/>
          </a:bodyPr>
          <a:lstStyle/>
          <a:p>
            <a:pPr algn="ctr"/>
            <a:r>
              <a:rPr lang="id-ID" b="1" dirty="0" smtClean="0"/>
              <a:t>Template berisi </a:t>
            </a:r>
            <a:r>
              <a:rPr lang="id-ID" b="1" dirty="0" smtClean="0">
                <a:solidFill>
                  <a:srgbClr val="FF0000"/>
                </a:solidFill>
              </a:rPr>
              <a:t>GAYA SELINGKUNG</a:t>
            </a:r>
            <a:r>
              <a:rPr lang="id-ID" b="1" dirty="0" smtClean="0"/>
              <a:t> yang meliputi struktur bab artikel, format penulisan dan tataletak fulltext</a:t>
            </a:r>
            <a:endParaRPr lang="id-ID" b="1" dirty="0"/>
          </a:p>
        </p:txBody>
      </p:sp>
      <p:pic>
        <p:nvPicPr>
          <p:cNvPr id="12" name="Picture 11"/>
          <p:cNvPicPr>
            <a:picLocks noChangeAspect="1"/>
          </p:cNvPicPr>
          <p:nvPr/>
        </p:nvPicPr>
        <p:blipFill rotWithShape="1">
          <a:blip r:embed="rId4"/>
          <a:srcRect t="30334" r="17028"/>
          <a:stretch/>
        </p:blipFill>
        <p:spPr>
          <a:xfrm>
            <a:off x="120674" y="2935842"/>
            <a:ext cx="5079377" cy="2727158"/>
          </a:xfrm>
          <a:prstGeom prst="rect">
            <a:avLst/>
          </a:prstGeom>
          <a:solidFill>
            <a:srgbClr val="FFFFFF">
              <a:shade val="85000"/>
            </a:srgbClr>
          </a:solidFill>
          <a:ln w="88900" cap="sq">
            <a:solidFill>
              <a:srgbClr val="FFFFFF"/>
            </a:solidFill>
            <a:miter lim="800000"/>
          </a:ln>
          <a:effectLst/>
          <a:scene3d>
            <a:camera prst="orthographicFront"/>
            <a:lightRig rig="twoPt" dir="t">
              <a:rot lat="0" lon="0" rev="7200000"/>
            </a:lightRig>
          </a:scene3d>
          <a:sp3d>
            <a:bevelT w="25400" h="19050"/>
            <a:contourClr>
              <a:srgbClr val="FFFFFF"/>
            </a:contourClr>
          </a:sp3d>
        </p:spPr>
      </p:pic>
      <p:sp>
        <p:nvSpPr>
          <p:cNvPr id="14" name="Google Shape;46;p2"/>
          <p:cNvSpPr txBox="1">
            <a:spLocks/>
          </p:cNvSpPr>
          <p:nvPr/>
        </p:nvSpPr>
        <p:spPr>
          <a:xfrm>
            <a:off x="585878" y="657197"/>
            <a:ext cx="3857564" cy="603647"/>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1pPr>
            <a:lvl2pPr marR="0" lvl="1" algn="l" rtl="0">
              <a:lnSpc>
                <a:spcPct val="9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2pPr>
            <a:lvl3pPr marR="0" lvl="2" algn="l" rtl="0">
              <a:lnSpc>
                <a:spcPct val="9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3pPr>
            <a:lvl4pPr marR="0" lvl="3" algn="l" rtl="0">
              <a:lnSpc>
                <a:spcPct val="9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4pPr>
            <a:lvl5pPr marR="0" lvl="4" algn="l" rtl="0">
              <a:lnSpc>
                <a:spcPct val="9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5pPr>
            <a:lvl6pPr marR="0" lvl="5" algn="l" rtl="0">
              <a:lnSpc>
                <a:spcPct val="9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6pPr>
            <a:lvl7pPr marR="0" lvl="6" algn="l" rtl="0">
              <a:lnSpc>
                <a:spcPct val="9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7pPr>
            <a:lvl8pPr marR="0" lvl="7" algn="l" rtl="0">
              <a:lnSpc>
                <a:spcPct val="9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8pPr>
            <a:lvl9pPr marR="0" lvl="8" algn="l" rtl="0">
              <a:lnSpc>
                <a:spcPct val="9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9pPr>
          </a:lstStyle>
          <a:p>
            <a:r>
              <a:rPr lang="id-ID" sz="2400" b="1" dirty="0" smtClean="0">
                <a:solidFill>
                  <a:srgbClr val="0070C0"/>
                </a:solidFill>
              </a:rPr>
              <a:t>MEMBUAT ETIKA PUBLIKASI</a:t>
            </a:r>
            <a:endParaRPr lang="id-ID" sz="2400" b="1" dirty="0">
              <a:solidFill>
                <a:srgbClr val="0070C0"/>
              </a:solidFill>
            </a:endParaRPr>
          </a:p>
        </p:txBody>
      </p:sp>
      <p:sp>
        <p:nvSpPr>
          <p:cNvPr id="17" name="TextBox 16"/>
          <p:cNvSpPr txBox="1"/>
          <p:nvPr/>
        </p:nvSpPr>
        <p:spPr>
          <a:xfrm>
            <a:off x="1308718" y="1668523"/>
            <a:ext cx="2411885" cy="1055608"/>
          </a:xfrm>
          <a:prstGeom prst="roundRect">
            <a:avLst/>
          </a:prstGeom>
          <a:solidFill>
            <a:schemeClr val="accent5"/>
          </a:solidFill>
        </p:spPr>
        <p:txBody>
          <a:bodyPr wrap="square" rtlCol="0">
            <a:spAutoFit/>
          </a:bodyPr>
          <a:lstStyle/>
          <a:p>
            <a:pPr algn="ctr"/>
            <a:r>
              <a:rPr lang="id-ID" b="1" dirty="0" smtClean="0"/>
              <a:t>Memuat tugas dan tanggungjawab Editor in Chief, Editor, Reviewer dan Author</a:t>
            </a:r>
            <a:endParaRPr lang="id-ID" b="1" dirty="0"/>
          </a:p>
        </p:txBody>
      </p:sp>
      <p:pic>
        <p:nvPicPr>
          <p:cNvPr id="2" name="Picture 1"/>
          <p:cNvPicPr>
            <a:picLocks noChangeAspect="1"/>
          </p:cNvPicPr>
          <p:nvPr/>
        </p:nvPicPr>
        <p:blipFill>
          <a:blip r:embed="rId5"/>
          <a:stretch>
            <a:fillRect/>
          </a:stretch>
        </p:blipFill>
        <p:spPr>
          <a:xfrm>
            <a:off x="5801722" y="2213558"/>
            <a:ext cx="1876425" cy="116205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10620650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45"/>
        <p:cNvGrpSpPr/>
        <p:nvPr/>
      </p:nvGrpSpPr>
      <p:grpSpPr>
        <a:xfrm>
          <a:off x="0" y="0"/>
          <a:ext cx="0" cy="0"/>
          <a:chOff x="0" y="0"/>
          <a:chExt cx="0" cy="0"/>
        </a:xfrm>
      </p:grpSpPr>
      <p:pic>
        <p:nvPicPr>
          <p:cNvPr id="12" name="Picture 11"/>
          <p:cNvPicPr>
            <a:picLocks noChangeAspect="1"/>
          </p:cNvPicPr>
          <p:nvPr/>
        </p:nvPicPr>
        <p:blipFill rotWithShape="1">
          <a:blip r:embed="rId3"/>
          <a:srcRect l="5998" r="6173"/>
          <a:stretch/>
        </p:blipFill>
        <p:spPr>
          <a:xfrm>
            <a:off x="5485223" y="537606"/>
            <a:ext cx="4236502" cy="5857383"/>
          </a:xfrm>
          <a:prstGeom prst="rect">
            <a:avLst/>
          </a:prstGeom>
          <a:ln>
            <a:solidFill>
              <a:schemeClr val="tx1"/>
            </a:solidFill>
          </a:ln>
        </p:spPr>
      </p:pic>
      <p:sp>
        <p:nvSpPr>
          <p:cNvPr id="24" name="Google Shape;46;p2"/>
          <p:cNvSpPr txBox="1">
            <a:spLocks noGrp="1"/>
          </p:cNvSpPr>
          <p:nvPr>
            <p:ph type="title"/>
          </p:nvPr>
        </p:nvSpPr>
        <p:spPr>
          <a:xfrm>
            <a:off x="230004" y="1186684"/>
            <a:ext cx="2981027" cy="603647"/>
          </a:xfrm>
          <a:prstGeom prst="rect">
            <a:avLst/>
          </a:prstGeom>
          <a:noFill/>
          <a:ln>
            <a:noFill/>
          </a:ln>
        </p:spPr>
        <p:txBody>
          <a:bodyPr spcFirstLastPara="1" wrap="square" lIns="91425" tIns="45700" rIns="91425" bIns="45700" anchor="ctr" anchorCtr="0">
            <a:noAutofit/>
          </a:bodyPr>
          <a:lstStyle/>
          <a:p>
            <a:pPr lvl="0" algn="ctr"/>
            <a:r>
              <a:rPr lang="id-ID" sz="2400" b="1" dirty="0" smtClean="0">
                <a:solidFill>
                  <a:srgbClr val="0070C0"/>
                </a:solidFill>
              </a:rPr>
              <a:t>GAYA SELINGKUNG</a:t>
            </a:r>
            <a:endParaRPr lang="id-ID" sz="2400" b="1" dirty="0">
              <a:solidFill>
                <a:srgbClr val="0070C0"/>
              </a:solidFill>
            </a:endParaRPr>
          </a:p>
        </p:txBody>
      </p:sp>
      <p:sp>
        <p:nvSpPr>
          <p:cNvPr id="3" name="TextBox 2"/>
          <p:cNvSpPr txBox="1"/>
          <p:nvPr/>
        </p:nvSpPr>
        <p:spPr>
          <a:xfrm>
            <a:off x="574519" y="1983476"/>
            <a:ext cx="2411885" cy="1055608"/>
          </a:xfrm>
          <a:prstGeom prst="roundRect">
            <a:avLst/>
          </a:prstGeom>
          <a:solidFill>
            <a:schemeClr val="accent5"/>
          </a:solidFill>
        </p:spPr>
        <p:txBody>
          <a:bodyPr wrap="square" rtlCol="0">
            <a:spAutoFit/>
          </a:bodyPr>
          <a:lstStyle/>
          <a:p>
            <a:pPr algn="ctr"/>
            <a:r>
              <a:rPr lang="id-ID" b="1" dirty="0" smtClean="0">
                <a:solidFill>
                  <a:srgbClr val="FF0000"/>
                </a:solidFill>
              </a:rPr>
              <a:t>GAYA SELINGKUNG</a:t>
            </a:r>
            <a:r>
              <a:rPr lang="id-ID" b="1" dirty="0" smtClean="0"/>
              <a:t> dan sistem pembaban artikel harus konsisten antar artikel dan antar terbitan</a:t>
            </a:r>
            <a:endParaRPr lang="id-ID" b="1" dirty="0"/>
          </a:p>
        </p:txBody>
      </p:sp>
      <p:sp>
        <p:nvSpPr>
          <p:cNvPr id="18" name="TextBox 17"/>
          <p:cNvSpPr txBox="1"/>
          <p:nvPr/>
        </p:nvSpPr>
        <p:spPr>
          <a:xfrm>
            <a:off x="3835794" y="2630462"/>
            <a:ext cx="1566454" cy="307777"/>
          </a:xfrm>
          <a:prstGeom prst="rect">
            <a:avLst/>
          </a:prstGeom>
          <a:solidFill>
            <a:srgbClr val="FFC000"/>
          </a:solidFill>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id-ID" b="1" dirty="0" smtClean="0"/>
              <a:t>Keyword</a:t>
            </a:r>
            <a:endParaRPr lang="id-ID" b="1" dirty="0"/>
          </a:p>
        </p:txBody>
      </p:sp>
      <p:sp>
        <p:nvSpPr>
          <p:cNvPr id="20" name="TextBox 19"/>
          <p:cNvSpPr txBox="1"/>
          <p:nvPr/>
        </p:nvSpPr>
        <p:spPr>
          <a:xfrm>
            <a:off x="9804381" y="1186684"/>
            <a:ext cx="1526989" cy="307777"/>
          </a:xfrm>
          <a:prstGeom prst="rect">
            <a:avLst/>
          </a:prstGeom>
          <a:solidFill>
            <a:srgbClr val="FFC000"/>
          </a:solidFill>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id-ID" b="1" dirty="0" smtClean="0"/>
              <a:t>Judul Artikel</a:t>
            </a:r>
            <a:endParaRPr lang="id-ID" b="1" dirty="0"/>
          </a:p>
        </p:txBody>
      </p:sp>
      <p:sp>
        <p:nvSpPr>
          <p:cNvPr id="21" name="TextBox 20"/>
          <p:cNvSpPr txBox="1"/>
          <p:nvPr/>
        </p:nvSpPr>
        <p:spPr>
          <a:xfrm>
            <a:off x="3835794" y="1398001"/>
            <a:ext cx="1566454" cy="307777"/>
          </a:xfrm>
          <a:prstGeom prst="rect">
            <a:avLst/>
          </a:prstGeom>
          <a:solidFill>
            <a:srgbClr val="FFC000"/>
          </a:solidFill>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id-ID" b="1" dirty="0" smtClean="0"/>
              <a:t>Penulis</a:t>
            </a:r>
            <a:endParaRPr lang="id-ID" b="1" dirty="0"/>
          </a:p>
        </p:txBody>
      </p:sp>
      <p:sp>
        <p:nvSpPr>
          <p:cNvPr id="22" name="TextBox 21"/>
          <p:cNvSpPr txBox="1"/>
          <p:nvPr/>
        </p:nvSpPr>
        <p:spPr>
          <a:xfrm>
            <a:off x="9804381" y="1523368"/>
            <a:ext cx="1457450" cy="307777"/>
          </a:xfrm>
          <a:prstGeom prst="rect">
            <a:avLst/>
          </a:prstGeom>
          <a:solidFill>
            <a:srgbClr val="FFC000"/>
          </a:solidFill>
        </p:spPr>
        <p:style>
          <a:lnRef idx="1">
            <a:schemeClr val="accent1"/>
          </a:lnRef>
          <a:fillRef idx="2">
            <a:schemeClr val="accent1"/>
          </a:fillRef>
          <a:effectRef idx="1">
            <a:schemeClr val="accent1"/>
          </a:effectRef>
          <a:fontRef idx="minor">
            <a:schemeClr val="dk1"/>
          </a:fontRef>
        </p:style>
        <p:txBody>
          <a:bodyPr wrap="none" rtlCol="0">
            <a:spAutoFit/>
          </a:bodyPr>
          <a:lstStyle/>
          <a:p>
            <a:r>
              <a:rPr lang="id-ID" b="1" dirty="0" smtClean="0"/>
              <a:t>Afiliasi Penulis</a:t>
            </a:r>
            <a:endParaRPr lang="id-ID" b="1" dirty="0"/>
          </a:p>
        </p:txBody>
      </p:sp>
      <p:sp>
        <p:nvSpPr>
          <p:cNvPr id="23" name="TextBox 22"/>
          <p:cNvSpPr txBox="1"/>
          <p:nvPr/>
        </p:nvSpPr>
        <p:spPr>
          <a:xfrm>
            <a:off x="3835794" y="2118371"/>
            <a:ext cx="1566454" cy="307777"/>
          </a:xfrm>
          <a:prstGeom prst="rect">
            <a:avLst/>
          </a:prstGeom>
          <a:solidFill>
            <a:srgbClr val="FFC000"/>
          </a:solidFill>
        </p:spPr>
        <p:style>
          <a:lnRef idx="1">
            <a:schemeClr val="accent1"/>
          </a:lnRef>
          <a:fillRef idx="2">
            <a:schemeClr val="accent1"/>
          </a:fillRef>
          <a:effectRef idx="1">
            <a:schemeClr val="accent1"/>
          </a:effectRef>
          <a:fontRef idx="minor">
            <a:schemeClr val="dk1"/>
          </a:fontRef>
        </p:style>
        <p:txBody>
          <a:bodyPr wrap="none" rtlCol="0">
            <a:spAutoFit/>
          </a:bodyPr>
          <a:lstStyle/>
          <a:p>
            <a:r>
              <a:rPr lang="id-ID" b="1" dirty="0" smtClean="0"/>
              <a:t>Genesis Naskah</a:t>
            </a:r>
            <a:endParaRPr lang="id-ID" b="1" dirty="0"/>
          </a:p>
        </p:txBody>
      </p:sp>
      <p:sp>
        <p:nvSpPr>
          <p:cNvPr id="25" name="TextBox 24"/>
          <p:cNvSpPr txBox="1"/>
          <p:nvPr/>
        </p:nvSpPr>
        <p:spPr>
          <a:xfrm>
            <a:off x="3762398" y="4111364"/>
            <a:ext cx="1681337" cy="276999"/>
          </a:xfrm>
          <a:prstGeom prst="rect">
            <a:avLst/>
          </a:prstGeom>
          <a:solidFill>
            <a:srgbClr val="FFC000"/>
          </a:solidFill>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id-ID" sz="1200" b="1" dirty="0" smtClean="0"/>
              <a:t>Email Coresponden</a:t>
            </a:r>
            <a:endParaRPr lang="id-ID" sz="1200" b="1" dirty="0"/>
          </a:p>
        </p:txBody>
      </p:sp>
      <p:sp>
        <p:nvSpPr>
          <p:cNvPr id="26" name="TextBox 25"/>
          <p:cNvSpPr txBox="1"/>
          <p:nvPr/>
        </p:nvSpPr>
        <p:spPr>
          <a:xfrm>
            <a:off x="9804700" y="2476574"/>
            <a:ext cx="1526990" cy="307777"/>
          </a:xfrm>
          <a:prstGeom prst="rect">
            <a:avLst/>
          </a:prstGeom>
          <a:solidFill>
            <a:srgbClr val="FFC000"/>
          </a:solidFill>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id-ID" b="1" dirty="0" smtClean="0"/>
              <a:t>Abstrak</a:t>
            </a:r>
            <a:endParaRPr lang="id-ID" b="1" dirty="0"/>
          </a:p>
        </p:txBody>
      </p:sp>
      <p:sp>
        <p:nvSpPr>
          <p:cNvPr id="27" name="TextBox 26"/>
          <p:cNvSpPr txBox="1"/>
          <p:nvPr/>
        </p:nvSpPr>
        <p:spPr>
          <a:xfrm>
            <a:off x="3762398" y="4980020"/>
            <a:ext cx="1639850" cy="523220"/>
          </a:xfrm>
          <a:prstGeom prst="rect">
            <a:avLst/>
          </a:prstGeom>
          <a:solidFill>
            <a:srgbClr val="FFC000"/>
          </a:solidFill>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id-ID" b="1" dirty="0" smtClean="0"/>
              <a:t>Sistematika </a:t>
            </a:r>
          </a:p>
          <a:p>
            <a:r>
              <a:rPr lang="id-ID" b="1" dirty="0" smtClean="0"/>
              <a:t>Pembaban</a:t>
            </a:r>
            <a:endParaRPr lang="id-ID" b="1" dirty="0"/>
          </a:p>
        </p:txBody>
      </p:sp>
      <p:cxnSp>
        <p:nvCxnSpPr>
          <p:cNvPr id="28" name="Straight Arrow Connector 27"/>
          <p:cNvCxnSpPr/>
          <p:nvPr/>
        </p:nvCxnSpPr>
        <p:spPr>
          <a:xfrm>
            <a:off x="5402248" y="1538980"/>
            <a:ext cx="1261500" cy="0"/>
          </a:xfrm>
          <a:prstGeom prst="straightConnector1">
            <a:avLst/>
          </a:prstGeom>
          <a:ln w="19050">
            <a:solidFill>
              <a:srgbClr val="FFC000"/>
            </a:solidFill>
            <a:tailEnd type="triangle"/>
          </a:ln>
        </p:spPr>
        <p:style>
          <a:lnRef idx="1">
            <a:schemeClr val="accent1"/>
          </a:lnRef>
          <a:fillRef idx="0">
            <a:schemeClr val="accent1"/>
          </a:fillRef>
          <a:effectRef idx="0">
            <a:schemeClr val="accent1"/>
          </a:effectRef>
          <a:fontRef idx="minor">
            <a:schemeClr val="tx1"/>
          </a:fontRef>
        </p:style>
      </p:cxnSp>
      <p:cxnSp>
        <p:nvCxnSpPr>
          <p:cNvPr id="33" name="Straight Arrow Connector 32"/>
          <p:cNvCxnSpPr/>
          <p:nvPr/>
        </p:nvCxnSpPr>
        <p:spPr>
          <a:xfrm>
            <a:off x="5433102" y="2275904"/>
            <a:ext cx="273715" cy="0"/>
          </a:xfrm>
          <a:prstGeom prst="straightConnector1">
            <a:avLst/>
          </a:prstGeom>
          <a:ln w="19050">
            <a:solidFill>
              <a:srgbClr val="FFC000"/>
            </a:solidFill>
            <a:tailEnd type="triangle"/>
          </a:ln>
        </p:spPr>
        <p:style>
          <a:lnRef idx="1">
            <a:schemeClr val="accent1"/>
          </a:lnRef>
          <a:fillRef idx="0">
            <a:schemeClr val="accent1"/>
          </a:fillRef>
          <a:effectRef idx="0">
            <a:schemeClr val="accent1"/>
          </a:effectRef>
          <a:fontRef idx="minor">
            <a:schemeClr val="tx1"/>
          </a:fontRef>
        </p:style>
      </p:cxnSp>
      <p:cxnSp>
        <p:nvCxnSpPr>
          <p:cNvPr id="35" name="Straight Arrow Connector 34"/>
          <p:cNvCxnSpPr/>
          <p:nvPr/>
        </p:nvCxnSpPr>
        <p:spPr>
          <a:xfrm>
            <a:off x="5402248" y="2784351"/>
            <a:ext cx="273715" cy="0"/>
          </a:xfrm>
          <a:prstGeom prst="straightConnector1">
            <a:avLst/>
          </a:prstGeom>
          <a:ln w="19050">
            <a:solidFill>
              <a:srgbClr val="FFC000"/>
            </a:solidFill>
            <a:tailEnd type="triangle"/>
          </a:ln>
        </p:spPr>
        <p:style>
          <a:lnRef idx="1">
            <a:schemeClr val="accent1"/>
          </a:lnRef>
          <a:fillRef idx="0">
            <a:schemeClr val="accent1"/>
          </a:fillRef>
          <a:effectRef idx="0">
            <a:schemeClr val="accent1"/>
          </a:effectRef>
          <a:fontRef idx="minor">
            <a:schemeClr val="tx1"/>
          </a:fontRef>
        </p:style>
      </p:cxnSp>
      <p:cxnSp>
        <p:nvCxnSpPr>
          <p:cNvPr id="36" name="Straight Arrow Connector 35"/>
          <p:cNvCxnSpPr/>
          <p:nvPr/>
        </p:nvCxnSpPr>
        <p:spPr>
          <a:xfrm>
            <a:off x="5433102" y="4272909"/>
            <a:ext cx="273715" cy="0"/>
          </a:xfrm>
          <a:prstGeom prst="straightConnector1">
            <a:avLst/>
          </a:prstGeom>
          <a:ln w="19050">
            <a:solidFill>
              <a:srgbClr val="FFC000"/>
            </a:solidFill>
            <a:tailEnd type="triangle"/>
          </a:ln>
        </p:spPr>
        <p:style>
          <a:lnRef idx="1">
            <a:schemeClr val="accent1"/>
          </a:lnRef>
          <a:fillRef idx="0">
            <a:schemeClr val="accent1"/>
          </a:fillRef>
          <a:effectRef idx="0">
            <a:schemeClr val="accent1"/>
          </a:effectRef>
          <a:fontRef idx="minor">
            <a:schemeClr val="tx1"/>
          </a:fontRef>
        </p:style>
      </p:cxnSp>
      <p:cxnSp>
        <p:nvCxnSpPr>
          <p:cNvPr id="37" name="Straight Arrow Connector 36"/>
          <p:cNvCxnSpPr/>
          <p:nvPr/>
        </p:nvCxnSpPr>
        <p:spPr>
          <a:xfrm>
            <a:off x="5402248" y="5219207"/>
            <a:ext cx="273715" cy="0"/>
          </a:xfrm>
          <a:prstGeom prst="straightConnector1">
            <a:avLst/>
          </a:prstGeom>
          <a:ln w="19050">
            <a:solidFill>
              <a:srgbClr val="FFC000"/>
            </a:solidFill>
            <a:tailEnd type="triangle"/>
          </a:ln>
        </p:spPr>
        <p:style>
          <a:lnRef idx="1">
            <a:schemeClr val="accent1"/>
          </a:lnRef>
          <a:fillRef idx="0">
            <a:schemeClr val="accent1"/>
          </a:fillRef>
          <a:effectRef idx="0">
            <a:schemeClr val="accent1"/>
          </a:effectRef>
          <a:fontRef idx="minor">
            <a:schemeClr val="tx1"/>
          </a:fontRef>
        </p:style>
      </p:cxnSp>
      <p:cxnSp>
        <p:nvCxnSpPr>
          <p:cNvPr id="38" name="Straight Arrow Connector 37"/>
          <p:cNvCxnSpPr/>
          <p:nvPr/>
        </p:nvCxnSpPr>
        <p:spPr>
          <a:xfrm flipH="1">
            <a:off x="9584867" y="2650348"/>
            <a:ext cx="273715" cy="0"/>
          </a:xfrm>
          <a:prstGeom prst="straightConnector1">
            <a:avLst/>
          </a:prstGeom>
          <a:ln w="19050">
            <a:solidFill>
              <a:srgbClr val="FFC000"/>
            </a:solidFill>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p:cNvCxnSpPr/>
          <p:nvPr/>
        </p:nvCxnSpPr>
        <p:spPr>
          <a:xfrm flipH="1">
            <a:off x="8597082" y="1642397"/>
            <a:ext cx="1261500" cy="0"/>
          </a:xfrm>
          <a:prstGeom prst="straightConnector1">
            <a:avLst/>
          </a:prstGeom>
          <a:ln w="19050">
            <a:solidFill>
              <a:srgbClr val="FFC000"/>
            </a:solidFill>
            <a:tailEnd type="triangle"/>
          </a:ln>
        </p:spPr>
        <p:style>
          <a:lnRef idx="1">
            <a:schemeClr val="accent1"/>
          </a:lnRef>
          <a:fillRef idx="0">
            <a:schemeClr val="accent1"/>
          </a:fillRef>
          <a:effectRef idx="0">
            <a:schemeClr val="accent1"/>
          </a:effectRef>
          <a:fontRef idx="minor">
            <a:schemeClr val="tx1"/>
          </a:fontRef>
        </p:style>
      </p:cxnSp>
      <p:cxnSp>
        <p:nvCxnSpPr>
          <p:cNvPr id="40" name="Straight Arrow Connector 39"/>
          <p:cNvCxnSpPr/>
          <p:nvPr/>
        </p:nvCxnSpPr>
        <p:spPr>
          <a:xfrm flipH="1">
            <a:off x="9218428" y="1275907"/>
            <a:ext cx="585953" cy="2841"/>
          </a:xfrm>
          <a:prstGeom prst="straightConnector1">
            <a:avLst/>
          </a:prstGeom>
          <a:ln w="19050">
            <a:solidFill>
              <a:srgbClr val="FFC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379885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45"/>
        <p:cNvGrpSpPr/>
        <p:nvPr/>
      </p:nvGrpSpPr>
      <p:grpSpPr>
        <a:xfrm>
          <a:off x="0" y="0"/>
          <a:ext cx="0" cy="0"/>
          <a:chOff x="0" y="0"/>
          <a:chExt cx="0" cy="0"/>
        </a:xfrm>
      </p:grpSpPr>
      <p:sp>
        <p:nvSpPr>
          <p:cNvPr id="24" name="Google Shape;46;p2"/>
          <p:cNvSpPr txBox="1">
            <a:spLocks noGrp="1"/>
          </p:cNvSpPr>
          <p:nvPr>
            <p:ph type="title"/>
          </p:nvPr>
        </p:nvSpPr>
        <p:spPr>
          <a:xfrm>
            <a:off x="8726905" y="348996"/>
            <a:ext cx="3336759" cy="603647"/>
          </a:xfrm>
          <a:prstGeom prst="rect">
            <a:avLst/>
          </a:prstGeom>
          <a:noFill/>
          <a:ln>
            <a:noFill/>
          </a:ln>
        </p:spPr>
        <p:txBody>
          <a:bodyPr spcFirstLastPara="1" wrap="square" lIns="91425" tIns="45700" rIns="91425" bIns="45700" anchor="ctr" anchorCtr="0">
            <a:noAutofit/>
          </a:bodyPr>
          <a:lstStyle/>
          <a:p>
            <a:pPr lvl="0" algn="ctr"/>
            <a:r>
              <a:rPr lang="id-ID" sz="2400" b="1" dirty="0" smtClean="0">
                <a:solidFill>
                  <a:srgbClr val="0070C0"/>
                </a:solidFill>
              </a:rPr>
              <a:t>PETUNJUK PENULIS</a:t>
            </a:r>
            <a:endParaRPr lang="id-ID" sz="2400" b="1" dirty="0">
              <a:solidFill>
                <a:srgbClr val="0070C0"/>
              </a:solidFill>
            </a:endParaRPr>
          </a:p>
        </p:txBody>
      </p:sp>
      <p:sp>
        <p:nvSpPr>
          <p:cNvPr id="15" name="TextBox 14"/>
          <p:cNvSpPr txBox="1"/>
          <p:nvPr/>
        </p:nvSpPr>
        <p:spPr>
          <a:xfrm>
            <a:off x="9861881" y="2473750"/>
            <a:ext cx="2201783" cy="2442329"/>
          </a:xfrm>
          <a:prstGeom prst="roundRect">
            <a:avLst/>
          </a:prstGeom>
          <a:solidFill>
            <a:schemeClr val="accent5"/>
          </a:solidFill>
        </p:spPr>
        <p:txBody>
          <a:bodyPr wrap="square" rtlCol="0">
            <a:spAutoFit/>
          </a:bodyPr>
          <a:lstStyle/>
          <a:p>
            <a:pPr algn="ctr"/>
            <a:r>
              <a:rPr lang="id-ID" b="1" dirty="0" smtClean="0"/>
              <a:t>Petunjuk penulis harus lengkap dan jelas, ada petunjuk detail tiap bagian naskah (Pendahuluan, metode, hasil dan pembahasan, simpulan, dan daftar pustaka/referensi)</a:t>
            </a:r>
            <a:endParaRPr lang="id-ID" b="1" dirty="0"/>
          </a:p>
        </p:txBody>
      </p:sp>
      <p:pic>
        <p:nvPicPr>
          <p:cNvPr id="4" name="Picture 3"/>
          <p:cNvPicPr>
            <a:picLocks noChangeAspect="1"/>
          </p:cNvPicPr>
          <p:nvPr/>
        </p:nvPicPr>
        <p:blipFill>
          <a:blip r:embed="rId3"/>
          <a:stretch>
            <a:fillRect/>
          </a:stretch>
        </p:blipFill>
        <p:spPr>
          <a:xfrm>
            <a:off x="152149" y="1021753"/>
            <a:ext cx="9588373" cy="5250143"/>
          </a:xfrm>
          <a:prstGeom prst="rect">
            <a:avLst/>
          </a:prstGeom>
          <a:ln>
            <a:solidFill>
              <a:schemeClr val="tx1"/>
            </a:solidFill>
          </a:ln>
        </p:spPr>
      </p:pic>
      <p:cxnSp>
        <p:nvCxnSpPr>
          <p:cNvPr id="13" name="Elbow Connector 12"/>
          <p:cNvCxnSpPr/>
          <p:nvPr/>
        </p:nvCxnSpPr>
        <p:spPr>
          <a:xfrm rot="10800000">
            <a:off x="2277979" y="1363580"/>
            <a:ext cx="7805788" cy="2331335"/>
          </a:xfrm>
          <a:prstGeom prst="bentConnector3">
            <a:avLst>
              <a:gd name="adj1" fmla="val 50000"/>
            </a:avLst>
          </a:prstGeom>
          <a:ln w="57150">
            <a:solidFill>
              <a:srgbClr val="FFC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3895949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45"/>
        <p:cNvGrpSpPr/>
        <p:nvPr/>
      </p:nvGrpSpPr>
      <p:grpSpPr>
        <a:xfrm>
          <a:off x="0" y="0"/>
          <a:ext cx="0" cy="0"/>
          <a:chOff x="0" y="0"/>
          <a:chExt cx="0" cy="0"/>
        </a:xfrm>
      </p:grpSpPr>
      <p:sp>
        <p:nvSpPr>
          <p:cNvPr id="24" name="Google Shape;46;p2"/>
          <p:cNvSpPr txBox="1">
            <a:spLocks noGrp="1"/>
          </p:cNvSpPr>
          <p:nvPr>
            <p:ph type="title"/>
          </p:nvPr>
        </p:nvSpPr>
        <p:spPr>
          <a:xfrm>
            <a:off x="364110" y="966513"/>
            <a:ext cx="3719764" cy="603647"/>
          </a:xfrm>
          <a:prstGeom prst="rect">
            <a:avLst/>
          </a:prstGeom>
          <a:noFill/>
          <a:ln>
            <a:noFill/>
          </a:ln>
        </p:spPr>
        <p:txBody>
          <a:bodyPr spcFirstLastPara="1" wrap="square" lIns="91425" tIns="45700" rIns="91425" bIns="45700" anchor="ctr" anchorCtr="0">
            <a:noAutofit/>
          </a:bodyPr>
          <a:lstStyle/>
          <a:p>
            <a:pPr lvl="0" algn="ctr"/>
            <a:r>
              <a:rPr lang="id-ID" sz="2400" b="1" dirty="0" smtClean="0">
                <a:solidFill>
                  <a:srgbClr val="0070C0"/>
                </a:solidFill>
              </a:rPr>
              <a:t>MENDAFTARKAN JURNAL KE LEMBAGA PENGINDEK</a:t>
            </a:r>
            <a:endParaRPr lang="id-ID" sz="2400" b="1" dirty="0">
              <a:solidFill>
                <a:srgbClr val="0070C0"/>
              </a:solidFill>
            </a:endParaRPr>
          </a:p>
        </p:txBody>
      </p:sp>
      <p:cxnSp>
        <p:nvCxnSpPr>
          <p:cNvPr id="13" name="Elbow Connector 12"/>
          <p:cNvCxnSpPr/>
          <p:nvPr/>
        </p:nvCxnSpPr>
        <p:spPr>
          <a:xfrm>
            <a:off x="1717953" y="3145942"/>
            <a:ext cx="2947431" cy="1719972"/>
          </a:xfrm>
          <a:prstGeom prst="bentConnector3">
            <a:avLst>
              <a:gd name="adj1" fmla="val 50000"/>
            </a:avLst>
          </a:prstGeom>
          <a:ln w="57150">
            <a:solidFill>
              <a:srgbClr val="FFC000"/>
            </a:solidFill>
            <a:tailEnd type="triangle"/>
          </a:ln>
        </p:spPr>
        <p:style>
          <a:lnRef idx="1">
            <a:schemeClr val="accent1"/>
          </a:lnRef>
          <a:fillRef idx="0">
            <a:schemeClr val="accent1"/>
          </a:fillRef>
          <a:effectRef idx="0">
            <a:schemeClr val="accent1"/>
          </a:effectRef>
          <a:fontRef idx="minor">
            <a:schemeClr val="tx1"/>
          </a:fontRef>
        </p:style>
      </p:cxnSp>
      <p:pic>
        <p:nvPicPr>
          <p:cNvPr id="2" name="Picture 1"/>
          <p:cNvPicPr>
            <a:picLocks noChangeAspect="1"/>
          </p:cNvPicPr>
          <p:nvPr/>
        </p:nvPicPr>
        <p:blipFill>
          <a:blip r:embed="rId3"/>
          <a:stretch>
            <a:fillRect/>
          </a:stretch>
        </p:blipFill>
        <p:spPr>
          <a:xfrm>
            <a:off x="4665384" y="735581"/>
            <a:ext cx="7240847" cy="5132201"/>
          </a:xfrm>
          <a:prstGeom prst="rect">
            <a:avLst/>
          </a:prstGeom>
          <a:ln>
            <a:solidFill>
              <a:schemeClr val="tx1"/>
            </a:solidFill>
          </a:ln>
        </p:spPr>
      </p:pic>
      <p:sp>
        <p:nvSpPr>
          <p:cNvPr id="15" name="TextBox 14"/>
          <p:cNvSpPr txBox="1"/>
          <p:nvPr/>
        </p:nvSpPr>
        <p:spPr>
          <a:xfrm>
            <a:off x="1505536" y="2246073"/>
            <a:ext cx="2201783" cy="1055608"/>
          </a:xfrm>
          <a:prstGeom prst="roundRect">
            <a:avLst/>
          </a:prstGeom>
          <a:solidFill>
            <a:schemeClr val="accent5"/>
          </a:solidFill>
        </p:spPr>
        <p:txBody>
          <a:bodyPr wrap="square" rtlCol="0">
            <a:spAutoFit/>
          </a:bodyPr>
          <a:lstStyle/>
          <a:p>
            <a:pPr algn="ctr"/>
            <a:r>
              <a:rPr lang="id-ID" b="1" dirty="0" smtClean="0"/>
              <a:t>Ajukan indeksasi jurnal minimal GOOGLE SCHOLAR, GARUDA</a:t>
            </a:r>
            <a:endParaRPr lang="id-ID" b="1" dirty="0"/>
          </a:p>
        </p:txBody>
      </p:sp>
    </p:spTree>
    <p:extLst>
      <p:ext uri="{BB962C8B-B14F-4D97-AF65-F5344CB8AC3E}">
        <p14:creationId xmlns:p14="http://schemas.microsoft.com/office/powerpoint/2010/main" val="130887305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45"/>
        <p:cNvGrpSpPr/>
        <p:nvPr/>
      </p:nvGrpSpPr>
      <p:grpSpPr>
        <a:xfrm>
          <a:off x="0" y="0"/>
          <a:ext cx="0" cy="0"/>
          <a:chOff x="0" y="0"/>
          <a:chExt cx="0" cy="0"/>
        </a:xfrm>
      </p:grpSpPr>
      <p:sp>
        <p:nvSpPr>
          <p:cNvPr id="24" name="Google Shape;46;p2"/>
          <p:cNvSpPr txBox="1">
            <a:spLocks noGrp="1"/>
          </p:cNvSpPr>
          <p:nvPr>
            <p:ph type="title"/>
          </p:nvPr>
        </p:nvSpPr>
        <p:spPr>
          <a:xfrm>
            <a:off x="190499" y="758514"/>
            <a:ext cx="4142576" cy="1218052"/>
          </a:xfrm>
          <a:prstGeom prst="rect">
            <a:avLst/>
          </a:prstGeom>
          <a:noFill/>
          <a:ln>
            <a:noFill/>
          </a:ln>
        </p:spPr>
        <p:txBody>
          <a:bodyPr spcFirstLastPara="1" wrap="square" lIns="91425" tIns="45700" rIns="91425" bIns="45700" anchor="ctr" anchorCtr="0">
            <a:noAutofit/>
          </a:bodyPr>
          <a:lstStyle/>
          <a:p>
            <a:pPr lvl="0" algn="ctr"/>
            <a:r>
              <a:rPr lang="id-ID" sz="2400" b="1" dirty="0" smtClean="0">
                <a:solidFill>
                  <a:srgbClr val="0070C0"/>
                </a:solidFill>
              </a:rPr>
              <a:t>MENDAFTARKAN JURNAL KE visitor counter, saya gunakan </a:t>
            </a:r>
            <a:r>
              <a:rPr lang="id-ID" sz="2400" b="1" dirty="0">
                <a:solidFill>
                  <a:srgbClr val="0070C0"/>
                </a:solidFill>
              </a:rPr>
              <a:t>https://statcounter.com/</a:t>
            </a:r>
          </a:p>
        </p:txBody>
      </p:sp>
      <p:cxnSp>
        <p:nvCxnSpPr>
          <p:cNvPr id="13" name="Elbow Connector 12"/>
          <p:cNvCxnSpPr/>
          <p:nvPr/>
        </p:nvCxnSpPr>
        <p:spPr>
          <a:xfrm>
            <a:off x="1717953" y="2013542"/>
            <a:ext cx="2947431" cy="1719972"/>
          </a:xfrm>
          <a:prstGeom prst="bentConnector3">
            <a:avLst>
              <a:gd name="adj1" fmla="val 14544"/>
            </a:avLst>
          </a:prstGeom>
          <a:ln w="57150">
            <a:solidFill>
              <a:srgbClr val="FFC000"/>
            </a:solidFill>
            <a:tailEnd type="triangle"/>
          </a:ln>
        </p:spPr>
        <p:style>
          <a:lnRef idx="1">
            <a:schemeClr val="accent1"/>
          </a:lnRef>
          <a:fillRef idx="0">
            <a:schemeClr val="accent1"/>
          </a:fillRef>
          <a:effectRef idx="0">
            <a:schemeClr val="accent1"/>
          </a:effectRef>
          <a:fontRef idx="minor">
            <a:schemeClr val="tx1"/>
          </a:fontRef>
        </p:style>
      </p:cxnSp>
      <p:sp>
        <p:nvSpPr>
          <p:cNvPr id="15" name="TextBox 14"/>
          <p:cNvSpPr txBox="1"/>
          <p:nvPr/>
        </p:nvSpPr>
        <p:spPr>
          <a:xfrm>
            <a:off x="989885" y="1976566"/>
            <a:ext cx="2201783" cy="817245"/>
          </a:xfrm>
          <a:prstGeom prst="roundRect">
            <a:avLst/>
          </a:prstGeom>
          <a:solidFill>
            <a:schemeClr val="accent5"/>
          </a:solidFill>
        </p:spPr>
        <p:txBody>
          <a:bodyPr wrap="square" rtlCol="0">
            <a:spAutoFit/>
          </a:bodyPr>
          <a:lstStyle/>
          <a:p>
            <a:pPr algn="ctr"/>
            <a:r>
              <a:rPr lang="id-ID" b="1" dirty="0" smtClean="0"/>
              <a:t>Untuk mengetahui jumlah pengunjung unik web jurnal kita</a:t>
            </a:r>
            <a:endParaRPr lang="id-ID" b="1" dirty="0"/>
          </a:p>
        </p:txBody>
      </p:sp>
      <p:pic>
        <p:nvPicPr>
          <p:cNvPr id="3" name="Picture 2"/>
          <p:cNvPicPr>
            <a:picLocks noChangeAspect="1"/>
          </p:cNvPicPr>
          <p:nvPr/>
        </p:nvPicPr>
        <p:blipFill>
          <a:blip r:embed="rId3"/>
          <a:stretch>
            <a:fillRect/>
          </a:stretch>
        </p:blipFill>
        <p:spPr>
          <a:xfrm>
            <a:off x="4665384" y="1178207"/>
            <a:ext cx="4908952" cy="3450019"/>
          </a:xfrm>
          <a:prstGeom prst="rect">
            <a:avLst/>
          </a:prstGeom>
          <a:ln>
            <a:solidFill>
              <a:schemeClr val="tx1"/>
            </a:solidFill>
          </a:ln>
        </p:spPr>
      </p:pic>
      <p:pic>
        <p:nvPicPr>
          <p:cNvPr id="8"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90440" y="4804318"/>
            <a:ext cx="8783896" cy="1192647"/>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1539234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45"/>
        <p:cNvGrpSpPr/>
        <p:nvPr/>
      </p:nvGrpSpPr>
      <p:grpSpPr>
        <a:xfrm>
          <a:off x="0" y="0"/>
          <a:ext cx="0" cy="0"/>
          <a:chOff x="0" y="0"/>
          <a:chExt cx="0" cy="0"/>
        </a:xfrm>
      </p:grpSpPr>
      <p:cxnSp>
        <p:nvCxnSpPr>
          <p:cNvPr id="13" name="Elbow Connector 12"/>
          <p:cNvCxnSpPr/>
          <p:nvPr/>
        </p:nvCxnSpPr>
        <p:spPr>
          <a:xfrm>
            <a:off x="1717953" y="3145942"/>
            <a:ext cx="2947431" cy="1719972"/>
          </a:xfrm>
          <a:prstGeom prst="bentConnector3">
            <a:avLst>
              <a:gd name="adj1" fmla="val 50000"/>
            </a:avLst>
          </a:prstGeom>
          <a:ln w="57150">
            <a:solidFill>
              <a:srgbClr val="FFC000"/>
            </a:solidFill>
            <a:tailEnd type="triangle"/>
          </a:ln>
        </p:spPr>
        <p:style>
          <a:lnRef idx="1">
            <a:schemeClr val="accent1"/>
          </a:lnRef>
          <a:fillRef idx="0">
            <a:schemeClr val="accent1"/>
          </a:fillRef>
          <a:effectRef idx="0">
            <a:schemeClr val="accent1"/>
          </a:effectRef>
          <a:fontRef idx="minor">
            <a:schemeClr val="tx1"/>
          </a:fontRef>
        </p:style>
      </p:cxnSp>
      <p:sp>
        <p:nvSpPr>
          <p:cNvPr id="15" name="TextBox 14"/>
          <p:cNvSpPr txBox="1"/>
          <p:nvPr/>
        </p:nvSpPr>
        <p:spPr>
          <a:xfrm>
            <a:off x="787079" y="1817570"/>
            <a:ext cx="3670621" cy="2485787"/>
          </a:xfrm>
          <a:prstGeom prst="roundRect">
            <a:avLst/>
          </a:prstGeom>
          <a:solidFill>
            <a:schemeClr val="accent5"/>
          </a:solidFill>
        </p:spPr>
        <p:txBody>
          <a:bodyPr wrap="square" rtlCol="0">
            <a:spAutoFit/>
          </a:bodyPr>
          <a:lstStyle/>
          <a:p>
            <a:pPr algn="ctr"/>
            <a:r>
              <a:rPr lang="id-ID" b="1" dirty="0"/>
              <a:t>Creative Commons</a:t>
            </a:r>
            <a:r>
              <a:rPr lang="id-ID" dirty="0"/>
              <a:t> (CC) adalah suatu organisasi nirlaba yang memfokuskan diri untuk memperluas cakupan karya kreatif yang tersedia untuk orang lain secara legal agar dapat digunakan kembali dan dibagi secara luas. Organisasi ini telah menerbitkan beberapa </a:t>
            </a:r>
            <a:r>
              <a:rPr lang="id-ID" b="1" dirty="0"/>
              <a:t>lisensi</a:t>
            </a:r>
            <a:r>
              <a:rPr lang="id-ID" dirty="0"/>
              <a:t> hak cipta yang dikenal dengan </a:t>
            </a:r>
            <a:r>
              <a:rPr lang="id-ID" b="1" dirty="0"/>
              <a:t>lisensi Creative Commons</a:t>
            </a:r>
            <a:r>
              <a:rPr lang="id-ID" dirty="0"/>
              <a:t>.</a:t>
            </a:r>
            <a:endParaRPr lang="id-ID" b="1" dirty="0"/>
          </a:p>
        </p:txBody>
      </p:sp>
      <p:sp>
        <p:nvSpPr>
          <p:cNvPr id="6" name="Google Shape;46;p2"/>
          <p:cNvSpPr txBox="1">
            <a:spLocks/>
          </p:cNvSpPr>
          <p:nvPr/>
        </p:nvSpPr>
        <p:spPr>
          <a:xfrm>
            <a:off x="-1" y="681840"/>
            <a:ext cx="6596743" cy="1135730"/>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1pPr>
            <a:lvl2pPr marR="0" lvl="1" algn="l" rtl="0">
              <a:lnSpc>
                <a:spcPct val="9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2pPr>
            <a:lvl3pPr marR="0" lvl="2" algn="l" rtl="0">
              <a:lnSpc>
                <a:spcPct val="9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3pPr>
            <a:lvl4pPr marR="0" lvl="3" algn="l" rtl="0">
              <a:lnSpc>
                <a:spcPct val="9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4pPr>
            <a:lvl5pPr marR="0" lvl="4" algn="l" rtl="0">
              <a:lnSpc>
                <a:spcPct val="9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5pPr>
            <a:lvl6pPr marR="0" lvl="5" algn="l" rtl="0">
              <a:lnSpc>
                <a:spcPct val="9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6pPr>
            <a:lvl7pPr marR="0" lvl="6" algn="l" rtl="0">
              <a:lnSpc>
                <a:spcPct val="9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7pPr>
            <a:lvl8pPr marR="0" lvl="7" algn="l" rtl="0">
              <a:lnSpc>
                <a:spcPct val="9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8pPr>
            <a:lvl9pPr marR="0" lvl="8" algn="l" rtl="0">
              <a:lnSpc>
                <a:spcPct val="9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9pPr>
          </a:lstStyle>
          <a:p>
            <a:pPr algn="ctr"/>
            <a:r>
              <a:rPr lang="id-ID" sz="2400" b="1" dirty="0" smtClean="0">
                <a:solidFill>
                  <a:srgbClr val="0070C0"/>
                </a:solidFill>
              </a:rPr>
              <a:t>MENDAFTARKAN LISENSI JURNAL </a:t>
            </a:r>
            <a:r>
              <a:rPr lang="id-ID" sz="2400" b="1" dirty="0">
                <a:solidFill>
                  <a:srgbClr val="0070C0"/>
                </a:solidFill>
              </a:rPr>
              <a:t>KE https://creativecommons.org/licenses/by-sa/4.0/</a:t>
            </a:r>
          </a:p>
        </p:txBody>
      </p:sp>
      <p:pic>
        <p:nvPicPr>
          <p:cNvPr id="4" name="Picture 3"/>
          <p:cNvPicPr>
            <a:picLocks noChangeAspect="1"/>
          </p:cNvPicPr>
          <p:nvPr/>
        </p:nvPicPr>
        <p:blipFill>
          <a:blip r:embed="rId3"/>
          <a:stretch>
            <a:fillRect/>
          </a:stretch>
        </p:blipFill>
        <p:spPr>
          <a:xfrm>
            <a:off x="4665384" y="4413476"/>
            <a:ext cx="5895975" cy="904875"/>
          </a:xfrm>
          <a:prstGeom prst="rect">
            <a:avLst/>
          </a:prstGeom>
          <a:ln>
            <a:solidFill>
              <a:schemeClr val="tx1"/>
            </a:solidFill>
          </a:ln>
        </p:spPr>
      </p:pic>
    </p:spTree>
    <p:extLst>
      <p:ext uri="{BB962C8B-B14F-4D97-AF65-F5344CB8AC3E}">
        <p14:creationId xmlns:p14="http://schemas.microsoft.com/office/powerpoint/2010/main" val="123714845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E0BB9CBB-073D-4269-AB79-52C363531174}"/>
              </a:ext>
            </a:extLst>
          </p:cNvPr>
          <p:cNvPicPr>
            <a:picLocks noChangeAspect="1"/>
          </p:cNvPicPr>
          <p:nvPr/>
        </p:nvPicPr>
        <p:blipFill>
          <a:blip r:embed="rId2"/>
          <a:stretch>
            <a:fillRect/>
          </a:stretch>
        </p:blipFill>
        <p:spPr>
          <a:xfrm>
            <a:off x="1463427" y="1611877"/>
            <a:ext cx="9653382" cy="4788923"/>
          </a:xfrm>
          <a:prstGeom prst="rect">
            <a:avLst/>
          </a:prstGeom>
        </p:spPr>
      </p:pic>
      <p:sp>
        <p:nvSpPr>
          <p:cNvPr id="5" name="TextBox 4"/>
          <p:cNvSpPr txBox="1"/>
          <p:nvPr/>
        </p:nvSpPr>
        <p:spPr>
          <a:xfrm>
            <a:off x="3309971" y="311674"/>
            <a:ext cx="5758629" cy="867930"/>
          </a:xfrm>
          <a:prstGeom prst="rect">
            <a:avLst/>
          </a:prstGeom>
          <a:noFill/>
        </p:spPr>
        <p:txBody>
          <a:bodyPr wrap="none" rtlCol="0">
            <a:spAutoFit/>
          </a:bodyPr>
          <a:lstStyle/>
          <a:p>
            <a:pPr algn="ctr">
              <a:lnSpc>
                <a:spcPct val="90000"/>
              </a:lnSpc>
            </a:pPr>
            <a:r>
              <a:rPr lang="id-ID" sz="2800" b="1" dirty="0">
                <a:solidFill>
                  <a:srgbClr val="002060"/>
                </a:solidFill>
                <a:latin typeface="Lato Light"/>
                <a:cs typeface="Lato Light"/>
              </a:rPr>
              <a:t>Syarat Akreditasi Jurnal Nasional</a:t>
            </a:r>
            <a:endParaRPr lang="en-US" sz="2800" b="1" i="1" dirty="0">
              <a:solidFill>
                <a:srgbClr val="002060"/>
              </a:solidFill>
              <a:latin typeface="Lato Light"/>
              <a:cs typeface="Lato Light"/>
            </a:endParaRPr>
          </a:p>
          <a:p>
            <a:pPr algn="ctr">
              <a:lnSpc>
                <a:spcPct val="90000"/>
              </a:lnSpc>
            </a:pPr>
            <a:r>
              <a:rPr lang="id-ID" sz="2600" dirty="0">
                <a:solidFill>
                  <a:srgbClr val="000000"/>
                </a:solidFill>
                <a:latin typeface="Lato Light"/>
                <a:cs typeface="Lato Light"/>
              </a:rPr>
              <a:t>Konfirmasi Siap Akreditasi</a:t>
            </a:r>
            <a:endParaRPr lang="en-US" sz="2600" dirty="0">
              <a:solidFill>
                <a:srgbClr val="000000"/>
              </a:solidFill>
              <a:latin typeface="Lato Light"/>
              <a:cs typeface="Lato Light"/>
            </a:endParaRPr>
          </a:p>
        </p:txBody>
      </p:sp>
      <p:sp>
        <p:nvSpPr>
          <p:cNvPr id="10" name="Rectangle 9"/>
          <p:cNvSpPr/>
          <p:nvPr/>
        </p:nvSpPr>
        <p:spPr>
          <a:xfrm>
            <a:off x="431074" y="6400800"/>
            <a:ext cx="2677886" cy="28738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Oval 24"/>
          <p:cNvSpPr/>
          <p:nvPr/>
        </p:nvSpPr>
        <p:spPr>
          <a:xfrm>
            <a:off x="11116809" y="207440"/>
            <a:ext cx="574448" cy="52434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7" name="Picture Placeholder 26">
            <a:extLst>
              <a:ext uri="{FF2B5EF4-FFF2-40B4-BE49-F238E27FC236}">
                <a16:creationId xmlns:a16="http://schemas.microsoft.com/office/drawing/2014/main" id="{61E4E4E7-6316-404A-8E67-8B78E907C118}"/>
              </a:ext>
            </a:extLst>
          </p:cNvPr>
          <p:cNvPicPr>
            <a:picLocks noGrp="1" noChangeAspect="1"/>
          </p:cNvPicPr>
          <p:nvPr>
            <p:ph type="pic" sz="quarter" idx="13"/>
          </p:nvPr>
        </p:nvPicPr>
        <p:blipFill>
          <a:blip r:embed="rId3" cstate="print">
            <a:extLst>
              <a:ext uri="{28A0092B-C50C-407E-A947-70E740481C1C}">
                <a14:useLocalDpi xmlns:a14="http://schemas.microsoft.com/office/drawing/2010/main" val="0"/>
              </a:ext>
            </a:extLst>
          </a:blip>
          <a:srcRect/>
          <a:stretch/>
        </p:blipFill>
        <p:spPr>
          <a:xfrm>
            <a:off x="5042551" y="1324494"/>
            <a:ext cx="2293468" cy="774820"/>
          </a:xfrm>
          <a:effectLst>
            <a:outerShdw blurRad="50800" dist="38100" dir="5400000" algn="t" rotWithShape="0">
              <a:prstClr val="black">
                <a:alpha val="40000"/>
              </a:prstClr>
            </a:outerShdw>
          </a:effectLst>
        </p:spPr>
      </p:pic>
      <p:sp>
        <p:nvSpPr>
          <p:cNvPr id="2" name="TextBox 1"/>
          <p:cNvSpPr txBox="1"/>
          <p:nvPr/>
        </p:nvSpPr>
        <p:spPr>
          <a:xfrm>
            <a:off x="2083086" y="5968527"/>
            <a:ext cx="3539752" cy="338554"/>
          </a:xfrm>
          <a:prstGeom prst="rect">
            <a:avLst/>
          </a:prstGeom>
          <a:noFill/>
        </p:spPr>
        <p:txBody>
          <a:bodyPr wrap="none" rtlCol="0">
            <a:spAutoFit/>
          </a:bodyPr>
          <a:lstStyle/>
          <a:p>
            <a:r>
              <a:rPr lang="id-ID" sz="1600" b="1" dirty="0" smtClean="0"/>
              <a:t>Sumber Gambar: Materi Pak Fenni</a:t>
            </a:r>
            <a:endParaRPr lang="id-ID" sz="1600" b="1" dirty="0"/>
          </a:p>
        </p:txBody>
      </p:sp>
    </p:spTree>
    <p:extLst>
      <p:ext uri="{BB962C8B-B14F-4D97-AF65-F5344CB8AC3E}">
        <p14:creationId xmlns:p14="http://schemas.microsoft.com/office/powerpoint/2010/main" val="1639849025"/>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6012"/>
          <a:stretch/>
        </p:blipFill>
        <p:spPr>
          <a:xfrm>
            <a:off x="130628" y="890087"/>
            <a:ext cx="10319658" cy="5377656"/>
          </a:xfrm>
          <a:prstGeom prst="rect">
            <a:avLst/>
          </a:prstGeom>
          <a:ln>
            <a:solidFill>
              <a:schemeClr val="tx1"/>
            </a:solidFill>
          </a:ln>
        </p:spPr>
      </p:pic>
      <p:sp>
        <p:nvSpPr>
          <p:cNvPr id="5" name="TextBox 4"/>
          <p:cNvSpPr txBox="1"/>
          <p:nvPr/>
        </p:nvSpPr>
        <p:spPr>
          <a:xfrm>
            <a:off x="2685538" y="456122"/>
            <a:ext cx="5718233" cy="867930"/>
          </a:xfrm>
          <a:prstGeom prst="rect">
            <a:avLst/>
          </a:prstGeom>
          <a:noFill/>
        </p:spPr>
        <p:txBody>
          <a:bodyPr wrap="none" rtlCol="0">
            <a:spAutoFit/>
          </a:bodyPr>
          <a:lstStyle/>
          <a:p>
            <a:pPr algn="ctr">
              <a:lnSpc>
                <a:spcPct val="90000"/>
              </a:lnSpc>
            </a:pPr>
            <a:r>
              <a:rPr lang="id-ID" sz="2800" b="1" dirty="0">
                <a:solidFill>
                  <a:srgbClr val="0070C0"/>
                </a:solidFill>
                <a:latin typeface="Verdana" panose="020B0604030504040204" pitchFamily="34" charset="0"/>
                <a:ea typeface="Verdana" panose="020B0604030504040204" pitchFamily="34" charset="0"/>
                <a:cs typeface="Verdana" panose="020B0604030504040204" pitchFamily="34" charset="0"/>
                <a:sym typeface="Calibri"/>
              </a:rPr>
              <a:t>Halaman Homepage Arjuna</a:t>
            </a:r>
            <a:endParaRPr lang="en-US" sz="2800" b="1" dirty="0">
              <a:solidFill>
                <a:srgbClr val="0070C0"/>
              </a:solidFill>
              <a:latin typeface="Verdana" panose="020B0604030504040204" pitchFamily="34" charset="0"/>
              <a:ea typeface="Verdana" panose="020B0604030504040204" pitchFamily="34" charset="0"/>
              <a:cs typeface="Verdana" panose="020B0604030504040204" pitchFamily="34" charset="0"/>
              <a:sym typeface="Calibri"/>
            </a:endParaRPr>
          </a:p>
          <a:p>
            <a:pPr algn="ctr">
              <a:lnSpc>
                <a:spcPct val="90000"/>
              </a:lnSpc>
            </a:pPr>
            <a:r>
              <a:rPr lang="id-ID" sz="2800" dirty="0">
                <a:latin typeface="Verdana" panose="020B0604030504040204" pitchFamily="34" charset="0"/>
                <a:ea typeface="Verdana" panose="020B0604030504040204" pitchFamily="34" charset="0"/>
                <a:cs typeface="Verdana" panose="020B0604030504040204" pitchFamily="34" charset="0"/>
              </a:rPr>
              <a:t>http://arjuna.ristekbrin.go.id/</a:t>
            </a:r>
            <a:endParaRPr lang="en-US" sz="2800" dirty="0">
              <a:solidFill>
                <a:srgbClr val="000000"/>
              </a:solidFill>
              <a:latin typeface="Verdana" panose="020B0604030504040204" pitchFamily="34" charset="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1806968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78424" y="1020716"/>
            <a:ext cx="9332459" cy="5305721"/>
          </a:xfrm>
          <a:prstGeom prst="rect">
            <a:avLst/>
          </a:prstGeom>
        </p:spPr>
      </p:pic>
      <p:sp>
        <p:nvSpPr>
          <p:cNvPr id="5" name="TextBox 4"/>
          <p:cNvSpPr txBox="1"/>
          <p:nvPr/>
        </p:nvSpPr>
        <p:spPr>
          <a:xfrm>
            <a:off x="2783965" y="896993"/>
            <a:ext cx="6468437" cy="867930"/>
          </a:xfrm>
          <a:prstGeom prst="rect">
            <a:avLst/>
          </a:prstGeom>
          <a:noFill/>
        </p:spPr>
        <p:txBody>
          <a:bodyPr wrap="none" rtlCol="0">
            <a:spAutoFit/>
          </a:bodyPr>
          <a:lstStyle/>
          <a:p>
            <a:pPr algn="ctr">
              <a:lnSpc>
                <a:spcPct val="90000"/>
              </a:lnSpc>
            </a:pPr>
            <a:r>
              <a:rPr lang="id-ID" sz="2800" b="1" dirty="0">
                <a:solidFill>
                  <a:srgbClr val="0070C0"/>
                </a:solidFill>
                <a:latin typeface="Verdana" panose="020B0604030504040204" pitchFamily="34" charset="0"/>
                <a:ea typeface="Verdana" panose="020B0604030504040204" pitchFamily="34" charset="0"/>
                <a:cs typeface="Verdana" panose="020B0604030504040204" pitchFamily="34" charset="0"/>
                <a:sym typeface="Calibri"/>
              </a:rPr>
              <a:t>Halaman </a:t>
            </a:r>
            <a:r>
              <a:rPr lang="id-ID" sz="2800" b="1" dirty="0" smtClean="0">
                <a:solidFill>
                  <a:srgbClr val="0070C0"/>
                </a:solidFill>
                <a:latin typeface="Verdana" panose="020B0604030504040204" pitchFamily="34" charset="0"/>
                <a:ea typeface="Verdana" panose="020B0604030504040204" pitchFamily="34" charset="0"/>
                <a:cs typeface="Verdana" panose="020B0604030504040204" pitchFamily="34" charset="0"/>
                <a:sym typeface="Calibri"/>
              </a:rPr>
              <a:t>Login </a:t>
            </a:r>
            <a:r>
              <a:rPr lang="id-ID" sz="2800" b="1" dirty="0">
                <a:solidFill>
                  <a:srgbClr val="0070C0"/>
                </a:solidFill>
                <a:latin typeface="Verdana" panose="020B0604030504040204" pitchFamily="34" charset="0"/>
                <a:ea typeface="Verdana" panose="020B0604030504040204" pitchFamily="34" charset="0"/>
                <a:cs typeface="Verdana" panose="020B0604030504040204" pitchFamily="34" charset="0"/>
                <a:sym typeface="Calibri"/>
              </a:rPr>
              <a:t>Arjuna</a:t>
            </a:r>
            <a:endParaRPr lang="en-US" sz="2800" b="1" dirty="0">
              <a:solidFill>
                <a:srgbClr val="0070C0"/>
              </a:solidFill>
              <a:latin typeface="Verdana" panose="020B0604030504040204" pitchFamily="34" charset="0"/>
              <a:ea typeface="Verdana" panose="020B0604030504040204" pitchFamily="34" charset="0"/>
              <a:cs typeface="Verdana" panose="020B0604030504040204" pitchFamily="34" charset="0"/>
              <a:sym typeface="Calibri"/>
            </a:endParaRPr>
          </a:p>
          <a:p>
            <a:pPr algn="ctr">
              <a:lnSpc>
                <a:spcPct val="90000"/>
              </a:lnSpc>
            </a:pPr>
            <a:r>
              <a:rPr lang="id-ID" sz="2800" dirty="0">
                <a:latin typeface="Verdana" panose="020B0604030504040204" pitchFamily="34" charset="0"/>
                <a:ea typeface="Verdana" panose="020B0604030504040204" pitchFamily="34" charset="0"/>
                <a:cs typeface="Verdana" panose="020B0604030504040204" pitchFamily="34" charset="0"/>
              </a:rPr>
              <a:t>http://</a:t>
            </a:r>
            <a:r>
              <a:rPr lang="id-ID" sz="2800" dirty="0" smtClean="0">
                <a:latin typeface="Verdana" panose="020B0604030504040204" pitchFamily="34" charset="0"/>
                <a:ea typeface="Verdana" panose="020B0604030504040204" pitchFamily="34" charset="0"/>
                <a:cs typeface="Verdana" panose="020B0604030504040204" pitchFamily="34" charset="0"/>
              </a:rPr>
              <a:t>arjuna.ristekbrin.go.id/login</a:t>
            </a:r>
            <a:endParaRPr lang="en-US" sz="2800" dirty="0">
              <a:solidFill>
                <a:srgbClr val="000000"/>
              </a:solidFill>
              <a:latin typeface="Verdana" panose="020B0604030504040204" pitchFamily="34" charset="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15035729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a:srcRect l="1206" t="9266" r="3437" b="20462"/>
          <a:stretch/>
        </p:blipFill>
        <p:spPr>
          <a:xfrm>
            <a:off x="205211" y="1191986"/>
            <a:ext cx="11625943" cy="4816929"/>
          </a:xfrm>
          <a:prstGeom prst="rect">
            <a:avLst/>
          </a:prstGeom>
          <a:ln>
            <a:solidFill>
              <a:schemeClr val="tx1"/>
            </a:solidFill>
          </a:ln>
        </p:spPr>
      </p:pic>
      <p:sp>
        <p:nvSpPr>
          <p:cNvPr id="5" name="TextBox 4"/>
          <p:cNvSpPr txBox="1"/>
          <p:nvPr/>
        </p:nvSpPr>
        <p:spPr>
          <a:xfrm>
            <a:off x="3273681" y="711855"/>
            <a:ext cx="5489002" cy="480131"/>
          </a:xfrm>
          <a:prstGeom prst="rect">
            <a:avLst/>
          </a:prstGeom>
          <a:noFill/>
        </p:spPr>
        <p:txBody>
          <a:bodyPr wrap="none" rtlCol="0">
            <a:spAutoFit/>
          </a:bodyPr>
          <a:lstStyle/>
          <a:p>
            <a:pPr algn="ctr">
              <a:lnSpc>
                <a:spcPct val="90000"/>
              </a:lnSpc>
            </a:pPr>
            <a:r>
              <a:rPr lang="id-ID" sz="2800" b="1" dirty="0">
                <a:solidFill>
                  <a:srgbClr val="0070C0"/>
                </a:solidFill>
                <a:latin typeface="Verdana" panose="020B0604030504040204" pitchFamily="34" charset="0"/>
                <a:ea typeface="Verdana" panose="020B0604030504040204" pitchFamily="34" charset="0"/>
                <a:cs typeface="Verdana" panose="020B0604030504040204" pitchFamily="34" charset="0"/>
                <a:sym typeface="Calibri"/>
              </a:rPr>
              <a:t>Halaman </a:t>
            </a:r>
            <a:r>
              <a:rPr lang="id-ID" sz="2800" b="1" dirty="0" smtClean="0">
                <a:solidFill>
                  <a:srgbClr val="0070C0"/>
                </a:solidFill>
                <a:latin typeface="Verdana" panose="020B0604030504040204" pitchFamily="34" charset="0"/>
                <a:ea typeface="Verdana" panose="020B0604030504040204" pitchFamily="34" charset="0"/>
                <a:cs typeface="Verdana" panose="020B0604030504040204" pitchFamily="34" charset="0"/>
                <a:sym typeface="Calibri"/>
              </a:rPr>
              <a:t>Dasboard Arjuna</a:t>
            </a:r>
            <a:endParaRPr lang="en-US" sz="2800" b="1" dirty="0">
              <a:solidFill>
                <a:srgbClr val="0070C0"/>
              </a:solidFill>
              <a:latin typeface="Verdana" panose="020B0604030504040204" pitchFamily="34" charset="0"/>
              <a:ea typeface="Verdana" panose="020B0604030504040204" pitchFamily="34" charset="0"/>
              <a:cs typeface="Verdana" panose="020B0604030504040204" pitchFamily="34" charset="0"/>
              <a:sym typeface="Calibri"/>
            </a:endParaRPr>
          </a:p>
        </p:txBody>
      </p:sp>
    </p:spTree>
    <p:extLst>
      <p:ext uri="{BB962C8B-B14F-4D97-AF65-F5344CB8AC3E}">
        <p14:creationId xmlns:p14="http://schemas.microsoft.com/office/powerpoint/2010/main" val="28822084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430250" y="711855"/>
            <a:ext cx="3175870" cy="480131"/>
          </a:xfrm>
          <a:prstGeom prst="rect">
            <a:avLst/>
          </a:prstGeom>
          <a:noFill/>
        </p:spPr>
        <p:txBody>
          <a:bodyPr wrap="none" rtlCol="0">
            <a:spAutoFit/>
          </a:bodyPr>
          <a:lstStyle/>
          <a:p>
            <a:pPr algn="ctr">
              <a:lnSpc>
                <a:spcPct val="90000"/>
              </a:lnSpc>
            </a:pPr>
            <a:r>
              <a:rPr lang="id-ID" sz="2800" b="1" dirty="0" smtClean="0">
                <a:solidFill>
                  <a:srgbClr val="0070C0"/>
                </a:solidFill>
                <a:latin typeface="Verdana" panose="020B0604030504040204" pitchFamily="34" charset="0"/>
                <a:ea typeface="Verdana" panose="020B0604030504040204" pitchFamily="34" charset="0"/>
                <a:cs typeface="Verdana" panose="020B0604030504040204" pitchFamily="34" charset="0"/>
                <a:sym typeface="Calibri"/>
              </a:rPr>
              <a:t>Tambah Jurnal</a:t>
            </a:r>
            <a:endParaRPr lang="en-US" sz="2800" b="1" dirty="0">
              <a:solidFill>
                <a:srgbClr val="0070C0"/>
              </a:solidFill>
              <a:latin typeface="Verdana" panose="020B0604030504040204" pitchFamily="34" charset="0"/>
              <a:ea typeface="Verdana" panose="020B0604030504040204" pitchFamily="34" charset="0"/>
              <a:cs typeface="Verdana" panose="020B0604030504040204" pitchFamily="34" charset="0"/>
              <a:sym typeface="Calibri"/>
            </a:endParaRPr>
          </a:p>
        </p:txBody>
      </p:sp>
      <p:pic>
        <p:nvPicPr>
          <p:cNvPr id="4" name="Picture 3"/>
          <p:cNvPicPr>
            <a:picLocks noChangeAspect="1"/>
          </p:cNvPicPr>
          <p:nvPr/>
        </p:nvPicPr>
        <p:blipFill>
          <a:blip r:embed="rId2"/>
          <a:stretch>
            <a:fillRect/>
          </a:stretch>
        </p:blipFill>
        <p:spPr>
          <a:xfrm>
            <a:off x="146956" y="1191986"/>
            <a:ext cx="10450287" cy="5004789"/>
          </a:xfrm>
          <a:prstGeom prst="rect">
            <a:avLst/>
          </a:prstGeom>
        </p:spPr>
      </p:pic>
      <p:sp>
        <p:nvSpPr>
          <p:cNvPr id="6" name="Oval 5"/>
          <p:cNvSpPr/>
          <p:nvPr/>
        </p:nvSpPr>
        <p:spPr>
          <a:xfrm>
            <a:off x="8964386" y="2041071"/>
            <a:ext cx="1763486" cy="734786"/>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cxnSp>
        <p:nvCxnSpPr>
          <p:cNvPr id="8" name="Straight Arrow Connector 7"/>
          <p:cNvCxnSpPr/>
          <p:nvPr/>
        </p:nvCxnSpPr>
        <p:spPr>
          <a:xfrm>
            <a:off x="8441871" y="1747157"/>
            <a:ext cx="522515" cy="424543"/>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656748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70527" y="1747157"/>
            <a:ext cx="11495315" cy="3827615"/>
          </a:xfrm>
          <a:prstGeom prst="rect">
            <a:avLst/>
          </a:prstGeom>
        </p:spPr>
      </p:pic>
      <p:sp>
        <p:nvSpPr>
          <p:cNvPr id="5" name="TextBox 4"/>
          <p:cNvSpPr txBox="1"/>
          <p:nvPr/>
        </p:nvSpPr>
        <p:spPr>
          <a:xfrm>
            <a:off x="4430250" y="711855"/>
            <a:ext cx="3175870" cy="480131"/>
          </a:xfrm>
          <a:prstGeom prst="rect">
            <a:avLst/>
          </a:prstGeom>
          <a:noFill/>
        </p:spPr>
        <p:txBody>
          <a:bodyPr wrap="none" rtlCol="0">
            <a:spAutoFit/>
          </a:bodyPr>
          <a:lstStyle/>
          <a:p>
            <a:pPr algn="ctr">
              <a:lnSpc>
                <a:spcPct val="90000"/>
              </a:lnSpc>
            </a:pPr>
            <a:r>
              <a:rPr lang="id-ID" sz="2800" b="1" dirty="0" smtClean="0">
                <a:solidFill>
                  <a:srgbClr val="0070C0"/>
                </a:solidFill>
                <a:latin typeface="Verdana" panose="020B0604030504040204" pitchFamily="34" charset="0"/>
                <a:ea typeface="Verdana" panose="020B0604030504040204" pitchFamily="34" charset="0"/>
                <a:cs typeface="Verdana" panose="020B0604030504040204" pitchFamily="34" charset="0"/>
                <a:sym typeface="Calibri"/>
              </a:rPr>
              <a:t>Tambah Jurnal</a:t>
            </a:r>
            <a:endParaRPr lang="en-US" sz="2800" b="1" dirty="0">
              <a:solidFill>
                <a:srgbClr val="0070C0"/>
              </a:solidFill>
              <a:latin typeface="Verdana" panose="020B0604030504040204" pitchFamily="34" charset="0"/>
              <a:ea typeface="Verdana" panose="020B0604030504040204" pitchFamily="34" charset="0"/>
              <a:cs typeface="Verdana" panose="020B0604030504040204" pitchFamily="34" charset="0"/>
              <a:sym typeface="Calibri"/>
            </a:endParaRPr>
          </a:p>
        </p:txBody>
      </p:sp>
      <p:sp>
        <p:nvSpPr>
          <p:cNvPr id="6" name="Oval 5"/>
          <p:cNvSpPr/>
          <p:nvPr/>
        </p:nvSpPr>
        <p:spPr>
          <a:xfrm>
            <a:off x="10548257" y="3461657"/>
            <a:ext cx="1299228" cy="5667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cxnSp>
        <p:nvCxnSpPr>
          <p:cNvPr id="8" name="Straight Arrow Connector 7"/>
          <p:cNvCxnSpPr/>
          <p:nvPr/>
        </p:nvCxnSpPr>
        <p:spPr>
          <a:xfrm>
            <a:off x="10140042" y="3037114"/>
            <a:ext cx="522515" cy="424543"/>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7" name="Oval 6"/>
          <p:cNvSpPr/>
          <p:nvPr/>
        </p:nvSpPr>
        <p:spPr>
          <a:xfrm>
            <a:off x="2177142" y="3494315"/>
            <a:ext cx="1299228" cy="5667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cxnSp>
        <p:nvCxnSpPr>
          <p:cNvPr id="9" name="Straight Arrow Connector 8"/>
          <p:cNvCxnSpPr/>
          <p:nvPr/>
        </p:nvCxnSpPr>
        <p:spPr>
          <a:xfrm flipH="1">
            <a:off x="3557206" y="3255868"/>
            <a:ext cx="654757" cy="411578"/>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03029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25780" y="1104050"/>
            <a:ext cx="11152414" cy="5205596"/>
          </a:xfrm>
          <a:prstGeom prst="rect">
            <a:avLst/>
          </a:prstGeom>
        </p:spPr>
      </p:pic>
      <p:sp>
        <p:nvSpPr>
          <p:cNvPr id="5" name="TextBox 4"/>
          <p:cNvSpPr txBox="1"/>
          <p:nvPr/>
        </p:nvSpPr>
        <p:spPr>
          <a:xfrm>
            <a:off x="4323008" y="699798"/>
            <a:ext cx="3175870" cy="480131"/>
          </a:xfrm>
          <a:prstGeom prst="rect">
            <a:avLst/>
          </a:prstGeom>
          <a:noFill/>
        </p:spPr>
        <p:txBody>
          <a:bodyPr wrap="none" rtlCol="0">
            <a:spAutoFit/>
          </a:bodyPr>
          <a:lstStyle/>
          <a:p>
            <a:pPr algn="ctr">
              <a:lnSpc>
                <a:spcPct val="90000"/>
              </a:lnSpc>
            </a:pPr>
            <a:r>
              <a:rPr lang="id-ID" sz="2800" b="1" dirty="0" smtClean="0">
                <a:solidFill>
                  <a:srgbClr val="0070C0"/>
                </a:solidFill>
                <a:latin typeface="Verdana" panose="020B0604030504040204" pitchFamily="34" charset="0"/>
                <a:ea typeface="Verdana" panose="020B0604030504040204" pitchFamily="34" charset="0"/>
                <a:cs typeface="Verdana" panose="020B0604030504040204" pitchFamily="34" charset="0"/>
                <a:sym typeface="Calibri"/>
              </a:rPr>
              <a:t>Tambah Jurnal</a:t>
            </a:r>
            <a:endParaRPr lang="en-US" sz="2800" b="1" dirty="0">
              <a:solidFill>
                <a:srgbClr val="0070C0"/>
              </a:solidFill>
              <a:latin typeface="Verdana" panose="020B0604030504040204" pitchFamily="34" charset="0"/>
              <a:ea typeface="Verdana" panose="020B0604030504040204" pitchFamily="34" charset="0"/>
              <a:cs typeface="Verdana" panose="020B0604030504040204" pitchFamily="34" charset="0"/>
              <a:sym typeface="Calibri"/>
            </a:endParaRPr>
          </a:p>
        </p:txBody>
      </p:sp>
      <p:sp>
        <p:nvSpPr>
          <p:cNvPr id="6" name="Oval 5"/>
          <p:cNvSpPr/>
          <p:nvPr/>
        </p:nvSpPr>
        <p:spPr>
          <a:xfrm>
            <a:off x="10210752" y="2520405"/>
            <a:ext cx="1299228" cy="5667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cxnSp>
        <p:nvCxnSpPr>
          <p:cNvPr id="8" name="Straight Arrow Connector 7"/>
          <p:cNvCxnSpPr/>
          <p:nvPr/>
        </p:nvCxnSpPr>
        <p:spPr>
          <a:xfrm>
            <a:off x="9802537" y="2095862"/>
            <a:ext cx="522515" cy="424543"/>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7" name="Oval 6"/>
          <p:cNvSpPr/>
          <p:nvPr/>
        </p:nvSpPr>
        <p:spPr>
          <a:xfrm>
            <a:off x="2080831" y="2595566"/>
            <a:ext cx="1299228" cy="5667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cxnSp>
        <p:nvCxnSpPr>
          <p:cNvPr id="9" name="Straight Arrow Connector 8"/>
          <p:cNvCxnSpPr/>
          <p:nvPr/>
        </p:nvCxnSpPr>
        <p:spPr>
          <a:xfrm flipH="1">
            <a:off x="3399917" y="2392177"/>
            <a:ext cx="654757" cy="411578"/>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0" name="Oval 9"/>
          <p:cNvSpPr/>
          <p:nvPr/>
        </p:nvSpPr>
        <p:spPr>
          <a:xfrm>
            <a:off x="9861860" y="5867594"/>
            <a:ext cx="1551216" cy="5667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cxnSp>
        <p:nvCxnSpPr>
          <p:cNvPr id="11" name="Straight Arrow Connector 10"/>
          <p:cNvCxnSpPr/>
          <p:nvPr/>
        </p:nvCxnSpPr>
        <p:spPr>
          <a:xfrm>
            <a:off x="9510795" y="5443051"/>
            <a:ext cx="522515" cy="424543"/>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3945146" y="2069011"/>
            <a:ext cx="441146" cy="646331"/>
          </a:xfrm>
          <a:prstGeom prst="rect">
            <a:avLst/>
          </a:prstGeom>
          <a:noFill/>
        </p:spPr>
        <p:txBody>
          <a:bodyPr wrap="none" rtlCol="0">
            <a:spAutoFit/>
          </a:bodyPr>
          <a:lstStyle/>
          <a:p>
            <a:r>
              <a:rPr lang="id-ID" sz="3600" b="1" dirty="0" smtClean="0">
                <a:solidFill>
                  <a:srgbClr val="FF0000"/>
                </a:solidFill>
              </a:rPr>
              <a:t>1</a:t>
            </a:r>
            <a:endParaRPr lang="id-ID" b="1" dirty="0">
              <a:solidFill>
                <a:srgbClr val="FF0000"/>
              </a:solidFill>
            </a:endParaRPr>
          </a:p>
        </p:txBody>
      </p:sp>
      <p:sp>
        <p:nvSpPr>
          <p:cNvPr id="14" name="TextBox 13"/>
          <p:cNvSpPr txBox="1"/>
          <p:nvPr/>
        </p:nvSpPr>
        <p:spPr>
          <a:xfrm>
            <a:off x="9420714" y="1874074"/>
            <a:ext cx="441146" cy="646331"/>
          </a:xfrm>
          <a:prstGeom prst="rect">
            <a:avLst/>
          </a:prstGeom>
          <a:noFill/>
        </p:spPr>
        <p:txBody>
          <a:bodyPr wrap="none" rtlCol="0">
            <a:spAutoFit/>
          </a:bodyPr>
          <a:lstStyle/>
          <a:p>
            <a:r>
              <a:rPr lang="id-ID" sz="3600" b="1" dirty="0" smtClean="0">
                <a:solidFill>
                  <a:srgbClr val="FF0000"/>
                </a:solidFill>
              </a:rPr>
              <a:t>2</a:t>
            </a:r>
            <a:endParaRPr lang="id-ID" b="1" dirty="0">
              <a:solidFill>
                <a:srgbClr val="FF0000"/>
              </a:solidFill>
            </a:endParaRPr>
          </a:p>
        </p:txBody>
      </p:sp>
      <p:sp>
        <p:nvSpPr>
          <p:cNvPr id="15" name="TextBox 14"/>
          <p:cNvSpPr txBox="1"/>
          <p:nvPr/>
        </p:nvSpPr>
        <p:spPr>
          <a:xfrm>
            <a:off x="9133995" y="5048806"/>
            <a:ext cx="441146" cy="646331"/>
          </a:xfrm>
          <a:prstGeom prst="rect">
            <a:avLst/>
          </a:prstGeom>
          <a:noFill/>
        </p:spPr>
        <p:txBody>
          <a:bodyPr wrap="none" rtlCol="0">
            <a:spAutoFit/>
          </a:bodyPr>
          <a:lstStyle/>
          <a:p>
            <a:r>
              <a:rPr lang="id-ID" sz="3600" b="1" dirty="0" smtClean="0">
                <a:solidFill>
                  <a:srgbClr val="FF0000"/>
                </a:solidFill>
              </a:rPr>
              <a:t>3</a:t>
            </a:r>
            <a:endParaRPr lang="id-ID" b="1" dirty="0">
              <a:solidFill>
                <a:srgbClr val="FF0000"/>
              </a:solidFill>
            </a:endParaRPr>
          </a:p>
        </p:txBody>
      </p:sp>
    </p:spTree>
    <p:extLst>
      <p:ext uri="{BB962C8B-B14F-4D97-AF65-F5344CB8AC3E}">
        <p14:creationId xmlns:p14="http://schemas.microsoft.com/office/powerpoint/2010/main" val="31546675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92948" y="1099797"/>
            <a:ext cx="4357156" cy="2716713"/>
          </a:xfrm>
          <a:prstGeom prst="rect">
            <a:avLst/>
          </a:prstGeom>
          <a:ln>
            <a:solidFill>
              <a:schemeClr val="tx1"/>
            </a:solidFill>
          </a:ln>
        </p:spPr>
      </p:pic>
      <p:sp>
        <p:nvSpPr>
          <p:cNvPr id="5" name="TextBox 4"/>
          <p:cNvSpPr txBox="1"/>
          <p:nvPr/>
        </p:nvSpPr>
        <p:spPr>
          <a:xfrm>
            <a:off x="4926579" y="1250698"/>
            <a:ext cx="5977920" cy="480131"/>
          </a:xfrm>
          <a:prstGeom prst="rect">
            <a:avLst/>
          </a:prstGeom>
          <a:noFill/>
        </p:spPr>
        <p:txBody>
          <a:bodyPr wrap="none" rtlCol="0">
            <a:spAutoFit/>
          </a:bodyPr>
          <a:lstStyle/>
          <a:p>
            <a:pPr algn="ctr">
              <a:lnSpc>
                <a:spcPct val="90000"/>
              </a:lnSpc>
            </a:pPr>
            <a:r>
              <a:rPr lang="id-ID" sz="2800" b="1" dirty="0" smtClean="0">
                <a:solidFill>
                  <a:srgbClr val="0070C0"/>
                </a:solidFill>
                <a:latin typeface="Verdana" panose="020B0604030504040204" pitchFamily="34" charset="0"/>
                <a:ea typeface="Verdana" panose="020B0604030504040204" pitchFamily="34" charset="0"/>
                <a:cs typeface="Verdana" panose="020B0604030504040204" pitchFamily="34" charset="0"/>
                <a:sym typeface="Calibri"/>
              </a:rPr>
              <a:t>Jurnal Berhasil ditambahkan</a:t>
            </a:r>
            <a:endParaRPr lang="en-US" sz="2800" b="1" dirty="0">
              <a:solidFill>
                <a:srgbClr val="0070C0"/>
              </a:solidFill>
              <a:latin typeface="Verdana" panose="020B0604030504040204" pitchFamily="34" charset="0"/>
              <a:ea typeface="Verdana" panose="020B0604030504040204" pitchFamily="34" charset="0"/>
              <a:cs typeface="Verdana" panose="020B0604030504040204" pitchFamily="34" charset="0"/>
              <a:sym typeface="Calibri"/>
            </a:endParaRPr>
          </a:p>
        </p:txBody>
      </p:sp>
      <p:sp>
        <p:nvSpPr>
          <p:cNvPr id="6" name="Oval 5"/>
          <p:cNvSpPr/>
          <p:nvPr/>
        </p:nvSpPr>
        <p:spPr>
          <a:xfrm>
            <a:off x="3280576" y="3249810"/>
            <a:ext cx="1299228" cy="5667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cxnSp>
        <p:nvCxnSpPr>
          <p:cNvPr id="8" name="Straight Arrow Connector 7"/>
          <p:cNvCxnSpPr/>
          <p:nvPr/>
        </p:nvCxnSpPr>
        <p:spPr>
          <a:xfrm>
            <a:off x="2890934" y="2874235"/>
            <a:ext cx="522515" cy="424543"/>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pic>
        <p:nvPicPr>
          <p:cNvPr id="10" name="Picture 9"/>
          <p:cNvPicPr>
            <a:picLocks noChangeAspect="1"/>
          </p:cNvPicPr>
          <p:nvPr/>
        </p:nvPicPr>
        <p:blipFill>
          <a:blip r:embed="rId3"/>
          <a:stretch>
            <a:fillRect/>
          </a:stretch>
        </p:blipFill>
        <p:spPr>
          <a:xfrm>
            <a:off x="6501077" y="3243732"/>
            <a:ext cx="2828925" cy="504825"/>
          </a:xfrm>
          <a:prstGeom prst="rect">
            <a:avLst/>
          </a:prstGeom>
        </p:spPr>
      </p:pic>
      <p:pic>
        <p:nvPicPr>
          <p:cNvPr id="11" name="Picture 10"/>
          <p:cNvPicPr>
            <a:picLocks noChangeAspect="1"/>
          </p:cNvPicPr>
          <p:nvPr/>
        </p:nvPicPr>
        <p:blipFill>
          <a:blip r:embed="rId4"/>
          <a:stretch>
            <a:fillRect/>
          </a:stretch>
        </p:blipFill>
        <p:spPr>
          <a:xfrm>
            <a:off x="4719106" y="3870837"/>
            <a:ext cx="7472894" cy="2526155"/>
          </a:xfrm>
          <a:prstGeom prst="rect">
            <a:avLst/>
          </a:prstGeom>
          <a:ln>
            <a:solidFill>
              <a:schemeClr val="tx1"/>
            </a:solidFill>
          </a:ln>
        </p:spPr>
      </p:pic>
    </p:spTree>
    <p:extLst>
      <p:ext uri="{BB962C8B-B14F-4D97-AF65-F5344CB8AC3E}">
        <p14:creationId xmlns:p14="http://schemas.microsoft.com/office/powerpoint/2010/main" val="2135977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15112" y="1604962"/>
            <a:ext cx="10208727" cy="3440567"/>
          </a:xfrm>
          <a:prstGeom prst="rect">
            <a:avLst/>
          </a:prstGeom>
          <a:ln>
            <a:solidFill>
              <a:schemeClr val="tx1"/>
            </a:solidFill>
          </a:ln>
        </p:spPr>
      </p:pic>
      <p:sp>
        <p:nvSpPr>
          <p:cNvPr id="5" name="TextBox 4"/>
          <p:cNvSpPr txBox="1"/>
          <p:nvPr/>
        </p:nvSpPr>
        <p:spPr>
          <a:xfrm>
            <a:off x="4595849" y="842484"/>
            <a:ext cx="2847254" cy="480131"/>
          </a:xfrm>
          <a:prstGeom prst="rect">
            <a:avLst/>
          </a:prstGeom>
          <a:noFill/>
        </p:spPr>
        <p:txBody>
          <a:bodyPr wrap="none" rtlCol="0">
            <a:spAutoFit/>
          </a:bodyPr>
          <a:lstStyle/>
          <a:p>
            <a:pPr algn="ctr">
              <a:lnSpc>
                <a:spcPct val="90000"/>
              </a:lnSpc>
            </a:pPr>
            <a:r>
              <a:rPr lang="id-ID" sz="2800" b="1" dirty="0" smtClean="0">
                <a:solidFill>
                  <a:srgbClr val="0070C0"/>
                </a:solidFill>
                <a:latin typeface="Verdana" panose="020B0604030504040204" pitchFamily="34" charset="0"/>
                <a:ea typeface="Verdana" panose="020B0604030504040204" pitchFamily="34" charset="0"/>
                <a:cs typeface="Verdana" panose="020B0604030504040204" pitchFamily="34" charset="0"/>
                <a:sym typeface="Calibri"/>
              </a:rPr>
              <a:t>Menu Borang</a:t>
            </a:r>
            <a:endParaRPr lang="en-US" sz="2800" b="1" dirty="0">
              <a:solidFill>
                <a:srgbClr val="0070C0"/>
              </a:solidFill>
              <a:latin typeface="Verdana" panose="020B0604030504040204" pitchFamily="34" charset="0"/>
              <a:ea typeface="Verdana" panose="020B0604030504040204" pitchFamily="34" charset="0"/>
              <a:cs typeface="Verdana" panose="020B0604030504040204" pitchFamily="34" charset="0"/>
              <a:sym typeface="Calibri"/>
            </a:endParaRPr>
          </a:p>
        </p:txBody>
      </p:sp>
      <p:sp>
        <p:nvSpPr>
          <p:cNvPr id="6" name="TextBox 5"/>
          <p:cNvSpPr txBox="1"/>
          <p:nvPr/>
        </p:nvSpPr>
        <p:spPr>
          <a:xfrm>
            <a:off x="3333541" y="5327876"/>
            <a:ext cx="5056192" cy="480131"/>
          </a:xfrm>
          <a:prstGeom prst="rect">
            <a:avLst/>
          </a:prstGeom>
          <a:noFill/>
        </p:spPr>
        <p:txBody>
          <a:bodyPr wrap="none" rtlCol="0">
            <a:spAutoFit/>
          </a:bodyPr>
          <a:lstStyle/>
          <a:p>
            <a:pPr algn="ctr">
              <a:lnSpc>
                <a:spcPct val="90000"/>
              </a:lnSpc>
            </a:pPr>
            <a:r>
              <a:rPr lang="id-ID" sz="2800" b="1" dirty="0" smtClean="0">
                <a:solidFill>
                  <a:srgbClr val="0070C0"/>
                </a:solidFill>
                <a:latin typeface="Verdana" panose="020B0604030504040204" pitchFamily="34" charset="0"/>
                <a:ea typeface="Verdana" panose="020B0604030504040204" pitchFamily="34" charset="0"/>
                <a:cs typeface="Verdana" panose="020B0604030504040204" pitchFamily="34" charset="0"/>
                <a:sym typeface="Calibri"/>
              </a:rPr>
              <a:t>LANJUT MASUK ARJUNA</a:t>
            </a:r>
            <a:endParaRPr lang="en-US" sz="2800" b="1" dirty="0">
              <a:solidFill>
                <a:srgbClr val="0070C0"/>
              </a:solidFill>
              <a:latin typeface="Verdana" panose="020B0604030504040204" pitchFamily="34" charset="0"/>
              <a:ea typeface="Verdana" panose="020B0604030504040204" pitchFamily="34" charset="0"/>
              <a:cs typeface="Verdana" panose="020B0604030504040204" pitchFamily="34" charset="0"/>
              <a:sym typeface="Calibri"/>
            </a:endParaRPr>
          </a:p>
        </p:txBody>
      </p:sp>
      <p:sp>
        <p:nvSpPr>
          <p:cNvPr id="7" name="Oval 6"/>
          <p:cNvSpPr/>
          <p:nvPr/>
        </p:nvSpPr>
        <p:spPr>
          <a:xfrm>
            <a:off x="9127671" y="2808514"/>
            <a:ext cx="1730828" cy="516731"/>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Tree>
    <p:extLst>
      <p:ext uri="{BB962C8B-B14F-4D97-AF65-F5344CB8AC3E}">
        <p14:creationId xmlns:p14="http://schemas.microsoft.com/office/powerpoint/2010/main" val="5833780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51"/>
        <p:cNvGrpSpPr/>
        <p:nvPr/>
      </p:nvGrpSpPr>
      <p:grpSpPr>
        <a:xfrm>
          <a:off x="0" y="0"/>
          <a:ext cx="0" cy="0"/>
          <a:chOff x="0" y="0"/>
          <a:chExt cx="0" cy="0"/>
        </a:xfrm>
      </p:grpSpPr>
      <p:sp>
        <p:nvSpPr>
          <p:cNvPr id="2" name="Google Shape;46;p2"/>
          <p:cNvSpPr txBox="1">
            <a:spLocks/>
          </p:cNvSpPr>
          <p:nvPr/>
        </p:nvSpPr>
        <p:spPr>
          <a:xfrm>
            <a:off x="4675813" y="1027591"/>
            <a:ext cx="3216901" cy="603647"/>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id-ID" sz="2800" b="1" dirty="0" smtClean="0">
                <a:solidFill>
                  <a:srgbClr val="0070C0"/>
                </a:solidFill>
              </a:rPr>
              <a:t>SEKIAN &amp; TERIMA KASIH</a:t>
            </a:r>
            <a:endParaRPr lang="id-ID" sz="2800" b="1" dirty="0">
              <a:solidFill>
                <a:srgbClr val="0070C0"/>
              </a:solidFill>
            </a:endParaRP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2" val="348189a38893d615dc8c8fca6e27ddf44ea212d6"/>
</p:tagLst>
</file>

<file path=ppt/theme/theme1.xml><?xml version="1.0" encoding="utf-8"?>
<a:theme xmlns:a="http://schemas.openxmlformats.org/drawingml/2006/main" name="Office Theme">
  <a:themeElements>
    <a:clrScheme name="Marquee">
      <a:dk1>
        <a:srgbClr val="000000"/>
      </a:dk1>
      <a:lt1>
        <a:srgbClr val="FFFFFF"/>
      </a:lt1>
      <a:dk2>
        <a:srgbClr val="5E5E5E"/>
      </a:dk2>
      <a:lt2>
        <a:srgbClr val="DDDDDD"/>
      </a:lt2>
      <a:accent1>
        <a:srgbClr val="418AB3"/>
      </a:accent1>
      <a:accent2>
        <a:srgbClr val="A6B727"/>
      </a:accent2>
      <a:accent3>
        <a:srgbClr val="F69200"/>
      </a:accent3>
      <a:accent4>
        <a:srgbClr val="838383"/>
      </a:accent4>
      <a:accent5>
        <a:srgbClr val="FEC306"/>
      </a:accent5>
      <a:accent6>
        <a:srgbClr val="DF5327"/>
      </a:accent6>
      <a:hlink>
        <a:srgbClr val="F59E00"/>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658</TotalTime>
  <Words>505</Words>
  <Application>Microsoft Office PowerPoint</Application>
  <PresentationFormat>Widescreen</PresentationFormat>
  <Paragraphs>94</Paragraphs>
  <Slides>24</Slides>
  <Notes>15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24</vt:i4>
      </vt:variant>
    </vt:vector>
  </HeadingPairs>
  <TitlesOfParts>
    <vt:vector size="29" baseType="lpstr">
      <vt:lpstr>Arial</vt:lpstr>
      <vt:lpstr>Calibri</vt:lpstr>
      <vt:lpstr>Lato Light</vt:lpstr>
      <vt:lpstr>Verdana</vt:lpstr>
      <vt:lpstr>Office Theme</vt:lpstr>
      <vt:lpstr>Seluk Beluk Persiapan Akreditasi Jurnal Nasional</vt:lpstr>
      <vt:lpstr>Persyaratan Akreditasi Jurnal Ilmiah Nasional:</vt:lpstr>
      <vt:lpstr>HAL-HAL YG HARUS DIPERSIAPKAN OLEH PENGELOLA JURNAL:</vt:lpstr>
      <vt:lpstr>COVER</vt:lpstr>
      <vt:lpstr>IDENTITAS JURNAL</vt:lpstr>
      <vt:lpstr>DESKRIPSI dan HISTORI JURNAL</vt:lpstr>
      <vt:lpstr>RUANG LINGKUP JURNAL</vt:lpstr>
      <vt:lpstr>DEWAN REDAKSI</vt:lpstr>
      <vt:lpstr>MENYIAPKAN TEMPLATE</vt:lpstr>
      <vt:lpstr>GAYA SELINGKUNG</vt:lpstr>
      <vt:lpstr>PETUNJUK PENULIS</vt:lpstr>
      <vt:lpstr>MENDAFTARKAN JURNAL KE LEMBAGA PENGINDEK</vt:lpstr>
      <vt:lpstr>MENDAFTARKAN JURNAL KE visitor counter, saya gunakan https://statcounter.com/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Seluk Beluk Persiapan Akreditasi Jurnal Nasional</dc:title>
  <dc:creator>reviewer</dc:creator>
  <cp:lastModifiedBy>AnRightPC</cp:lastModifiedBy>
  <cp:revision>87</cp:revision>
  <dcterms:created xsi:type="dcterms:W3CDTF">2019-12-19T09:21:09Z</dcterms:created>
  <dcterms:modified xsi:type="dcterms:W3CDTF">2020-09-26T01:18:05Z</dcterms:modified>
</cp:coreProperties>
</file>