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56" r:id="rId2"/>
    <p:sldId id="257" r:id="rId3"/>
    <p:sldId id="259" r:id="rId4"/>
    <p:sldId id="260" r:id="rId5"/>
    <p:sldId id="263" r:id="rId6"/>
    <p:sldId id="261" r:id="rId7"/>
    <p:sldId id="262" r:id="rId8"/>
    <p:sldId id="258" r:id="rId9"/>
  </p:sldIdLst>
  <p:sldSz cx="12192000" cy="6858000"/>
  <p:notesSz cx="6858000" cy="9144000"/>
  <p:defaultTextStyle>
    <a:defPPr>
      <a:defRPr lang="id-ID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Gaya Medium 2 - Akse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2C470F0-8043-46F8-A456-8D238F4BE4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FEBFAA-3286-4A8F-9FC1-624BA2D44B3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8991B-4F9D-46B9-8BCA-FD227370727B}" type="datetimeFigureOut">
              <a:rPr lang="id-ID" smtClean="0"/>
              <a:t>16/06/2020</a:t>
            </a:fld>
            <a:endParaRPr lang="id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FF45A2-30B9-4025-804F-ED73BC58EDB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A01158-3BF4-417C-B720-20ED1C966E8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6A9A83-A6AF-49DA-A108-7F8EC3460EA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72465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 rotWithShape="0">
          <a:gsLst>
            <a:gs pos="0">
              <a:srgbClr val="FFF3CD"/>
            </a:gs>
            <a:gs pos="74001">
              <a:srgbClr val="A7CBDF"/>
            </a:gs>
            <a:gs pos="83000">
              <a:srgbClr val="A7CBDF"/>
            </a:gs>
            <a:gs pos="100000">
              <a:srgbClr val="C4DCE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5974CFC-EBEA-4C98-B2D0-77A29CBCD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330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D1ED4AA3-5142-41A6-A8B5-909E5F6F3A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650" b="26179"/>
          <a:stretch/>
        </p:blipFill>
        <p:spPr>
          <a:xfrm>
            <a:off x="0" y="142875"/>
            <a:ext cx="3860800" cy="1193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6F763F2-16CF-4301-85AF-1970013AF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35488"/>
            <a:ext cx="1219200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648947"/>
            <a:ext cx="9144000" cy="1861016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YOUR TITLE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932984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</a:t>
            </a:r>
          </a:p>
          <a:p>
            <a:r>
              <a:rPr lang="en-US" dirty="0"/>
              <a:t>Affiliation</a:t>
            </a:r>
            <a:endParaRPr lang="id-ID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B8A55BB-8AE2-44F9-9268-5460FD4D182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914" y="5866423"/>
            <a:ext cx="3153772" cy="35041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89BBADB-75BE-4712-BC2E-F91D5791874E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541" y="5866423"/>
            <a:ext cx="3133350" cy="341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422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457D49D-197A-4769-83B3-BAE46B487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ontent Placeholder 8">
            <a:extLst>
              <a:ext uri="{FF2B5EF4-FFF2-40B4-BE49-F238E27FC236}">
                <a16:creationId xmlns:a16="http://schemas.microsoft.com/office/drawing/2014/main" id="{4B4496DC-79CB-441E-A508-877288436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2296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06221"/>
            <a:ext cx="10515600" cy="41707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pic>
        <p:nvPicPr>
          <p:cNvPr id="6" name="Graphic 4">
            <a:extLst>
              <a:ext uri="{FF2B5EF4-FFF2-40B4-BE49-F238E27FC236}">
                <a16:creationId xmlns:a16="http://schemas.microsoft.com/office/drawing/2014/main" id="{85CE5CE8-C2A1-4489-8457-BAE5B1F009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041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C09E74D7-0B20-48F7-9C73-B51B06F31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8">
            <a:extLst>
              <a:ext uri="{FF2B5EF4-FFF2-40B4-BE49-F238E27FC236}">
                <a16:creationId xmlns:a16="http://schemas.microsoft.com/office/drawing/2014/main" id="{0F579795-72A4-4CDF-B903-EEBC06FF6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46440"/>
            <a:ext cx="10515600" cy="10442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pic>
        <p:nvPicPr>
          <p:cNvPr id="7" name="Graphic 4">
            <a:extLst>
              <a:ext uri="{FF2B5EF4-FFF2-40B4-BE49-F238E27FC236}">
                <a16:creationId xmlns:a16="http://schemas.microsoft.com/office/drawing/2014/main" id="{C7ECDEF9-DBB2-4960-A94C-5C2DCF95A7D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499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platePPTR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8">
            <a:extLst>
              <a:ext uri="{FF2B5EF4-FFF2-40B4-BE49-F238E27FC236}">
                <a16:creationId xmlns:a16="http://schemas.microsoft.com/office/drawing/2014/main" id="{4DD22D8E-6AD4-4C65-8B4F-B706BCE15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phic 4">
            <a:extLst>
              <a:ext uri="{FF2B5EF4-FFF2-40B4-BE49-F238E27FC236}">
                <a16:creationId xmlns:a16="http://schemas.microsoft.com/office/drawing/2014/main" id="{C65D4995-E235-4346-B26B-9AD0828213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650" b="26179"/>
          <a:stretch/>
        </p:blipFill>
        <p:spPr>
          <a:xfrm>
            <a:off x="2413000" y="1536700"/>
            <a:ext cx="7366000" cy="227647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E50BEAA-CE52-4C90-9F54-AC5E62994391}"/>
              </a:ext>
            </a:extLst>
          </p:cNvPr>
          <p:cNvSpPr/>
          <p:nvPr/>
        </p:nvSpPr>
        <p:spPr>
          <a:xfrm>
            <a:off x="3307581" y="3734157"/>
            <a:ext cx="557684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“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Berbagi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,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Giatkan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Publikasi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”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2D45C4B-CA23-45C1-9DCD-B95AED17A5E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67" y="4863507"/>
            <a:ext cx="3683659" cy="4144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4F63563-FBC0-4AC5-894D-6EBCA1433CB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678" y="4882015"/>
            <a:ext cx="4085355" cy="43928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106F8EF-6D4F-402F-A787-4AD7C333943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182" y="4899959"/>
            <a:ext cx="2625939" cy="377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763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8A6FDE4-4A3B-4ADA-AC2D-CFCF122B98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  <a:endParaRPr lang="id-ID" altLang="id-ID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7642D45-3144-4636-8C91-C630768749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  <a:endParaRPr lang="id-ID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BF7F4B26-E698-4197-A279-96C530AEEBA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24000" y="1649413"/>
            <a:ext cx="9144000" cy="1606549"/>
          </a:xfrm>
        </p:spPr>
        <p:txBody>
          <a:bodyPr/>
          <a:lstStyle/>
          <a:p>
            <a:r>
              <a:rPr lang="id-ID" altLang="id-ID" dirty="0"/>
              <a:t>MENDELEY: BENEFITS AND GUIDELINES</a:t>
            </a:r>
          </a:p>
        </p:txBody>
      </p:sp>
      <p:sp>
        <p:nvSpPr>
          <p:cNvPr id="6147" name="Subtitle 2">
            <a:extLst>
              <a:ext uri="{FF2B5EF4-FFF2-40B4-BE49-F238E27FC236}">
                <a16:creationId xmlns:a16="http://schemas.microsoft.com/office/drawing/2014/main" id="{6ACDA88B-45F4-4C58-8B97-136DF587F10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808383" y="3204475"/>
            <a:ext cx="10469217" cy="933450"/>
          </a:xfrm>
        </p:spPr>
        <p:txBody>
          <a:bodyPr/>
          <a:lstStyle/>
          <a:p>
            <a:r>
              <a:rPr lang="id-ID" altLang="id-ID" b="1" dirty="0"/>
              <a:t>Azhar Firdaus, M.Si.</a:t>
            </a:r>
          </a:p>
          <a:p>
            <a:r>
              <a:rPr lang="id-ID" altLang="id-ID" dirty="0" err="1"/>
              <a:t>Managing</a:t>
            </a:r>
            <a:r>
              <a:rPr lang="id-ID" altLang="id-ID" dirty="0"/>
              <a:t> Editor ASEAN </a:t>
            </a:r>
            <a:r>
              <a:rPr lang="id-ID" altLang="id-ID" dirty="0" err="1"/>
              <a:t>Journal</a:t>
            </a:r>
            <a:r>
              <a:rPr lang="id-ID" altLang="id-ID" dirty="0"/>
              <a:t> </a:t>
            </a:r>
            <a:r>
              <a:rPr lang="id-ID" altLang="id-ID" dirty="0" err="1"/>
              <a:t>of</a:t>
            </a:r>
            <a:r>
              <a:rPr lang="id-ID" altLang="id-ID" dirty="0"/>
              <a:t> </a:t>
            </a:r>
            <a:r>
              <a:rPr lang="id-ID" altLang="id-ID" dirty="0" err="1"/>
              <a:t>Community</a:t>
            </a:r>
            <a:r>
              <a:rPr lang="id-ID" altLang="id-ID" dirty="0"/>
              <a:t> </a:t>
            </a:r>
            <a:r>
              <a:rPr lang="id-ID" altLang="id-ID" dirty="0" err="1"/>
              <a:t>Engagement</a:t>
            </a:r>
            <a:endParaRPr lang="id-ID" altLang="id-ID" dirty="0"/>
          </a:p>
          <a:p>
            <a:r>
              <a:rPr lang="id-ID" altLang="id-ID" dirty="0" err="1"/>
              <a:t>Managing</a:t>
            </a:r>
            <a:r>
              <a:rPr lang="id-ID" altLang="id-ID" dirty="0"/>
              <a:t> Editor </a:t>
            </a:r>
            <a:r>
              <a:rPr lang="id-ID" altLang="id-ID" dirty="0" err="1"/>
              <a:t>Journal</a:t>
            </a:r>
            <a:r>
              <a:rPr lang="id-ID" altLang="id-ID" dirty="0"/>
              <a:t> </a:t>
            </a:r>
            <a:r>
              <a:rPr lang="id-ID" altLang="id-ID" dirty="0" err="1"/>
              <a:t>of</a:t>
            </a:r>
            <a:r>
              <a:rPr lang="id-ID" altLang="id-ID" dirty="0"/>
              <a:t> </a:t>
            </a:r>
            <a:r>
              <a:rPr lang="id-ID" altLang="id-ID" dirty="0" err="1"/>
              <a:t>Environmental</a:t>
            </a:r>
            <a:r>
              <a:rPr lang="id-ID" altLang="id-ID" dirty="0"/>
              <a:t> </a:t>
            </a:r>
            <a:r>
              <a:rPr lang="id-ID" altLang="id-ID" dirty="0" err="1"/>
              <a:t>Science</a:t>
            </a:r>
            <a:r>
              <a:rPr lang="id-ID" altLang="id-ID" dirty="0"/>
              <a:t> </a:t>
            </a:r>
            <a:r>
              <a:rPr lang="id-ID" altLang="id-ID" dirty="0" err="1"/>
              <a:t>and</a:t>
            </a:r>
            <a:r>
              <a:rPr lang="id-ID" altLang="id-ID" dirty="0"/>
              <a:t> </a:t>
            </a:r>
            <a:r>
              <a:rPr lang="id-ID" altLang="id-ID" dirty="0" err="1"/>
              <a:t>Sustainable</a:t>
            </a:r>
            <a:r>
              <a:rPr lang="id-ID" altLang="id-ID" dirty="0"/>
              <a:t> Development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82345-081D-4F7D-9876-A6837809A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/>
              <a:t>Pedoman Akreditasi Jurnal Ilmiah 2018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805FB-1CF9-4C91-8BBB-549C274AA9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id-ID" dirty="0"/>
              <a:t>Nisbah (rasio) pustaka acuan primer terhadap pustaka acuan lainnya menentukan bobot pemikiran dan gagasan yang dijadikan kerangka penulisan.</a:t>
            </a:r>
          </a:p>
          <a:p>
            <a:pPr algn="just"/>
            <a:r>
              <a:rPr lang="id-ID" dirty="0"/>
              <a:t>Pustaka acuan primer meliputi artikel di jurnal ilmiah, </a:t>
            </a:r>
            <a:r>
              <a:rPr lang="id-ID" dirty="0" err="1"/>
              <a:t>prosiding</a:t>
            </a:r>
            <a:r>
              <a:rPr lang="id-ID" dirty="0"/>
              <a:t>, disertasi, tesis, </a:t>
            </a:r>
            <a:r>
              <a:rPr lang="id-ID" dirty="0" err="1"/>
              <a:t>monograf</a:t>
            </a:r>
            <a:r>
              <a:rPr lang="id-ID" dirty="0"/>
              <a:t>, buku dan lain-lain yang merupakan hasil penelitian langsung.</a:t>
            </a:r>
          </a:p>
          <a:p>
            <a:pPr algn="just"/>
            <a:r>
              <a:rPr lang="id-ID" dirty="0"/>
              <a:t>Penulis sebaiknya lebih teliti dalam memilih buku sebagai pustaka acuan, karena ada beberapa buku yang tidak dapat dianggap sebagai sumber primer.</a:t>
            </a:r>
          </a:p>
        </p:txBody>
      </p:sp>
    </p:spTree>
    <p:extLst>
      <p:ext uri="{BB962C8B-B14F-4D97-AF65-F5344CB8AC3E}">
        <p14:creationId xmlns:p14="http://schemas.microsoft.com/office/powerpoint/2010/main" val="1216005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682345-081D-4F7D-9876-A6837809A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842963"/>
          </a:xfrm>
        </p:spPr>
        <p:txBody>
          <a:bodyPr/>
          <a:lstStyle/>
          <a:p>
            <a:r>
              <a:rPr lang="id-ID" b="1" dirty="0"/>
              <a:t>Pedoman Akreditasi Jurnal Ilmiah 2018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805FB-1CF9-4C91-8BBB-549C274AA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4000"/>
            <a:ext cx="10515600" cy="4170742"/>
          </a:xfrm>
        </p:spPr>
        <p:txBody>
          <a:bodyPr/>
          <a:lstStyle/>
          <a:p>
            <a:pPr algn="just"/>
            <a:r>
              <a:rPr lang="id-ID" dirty="0"/>
              <a:t>Derajat kemutakhiran pustaka yang diacu dengan melihat proporsi terbitan 10 tahun terakhir (kecuali bidang-bidang tertentu yang tidak banyak pembaharuan seperti hukum, taksonomi, arkeologi, dan matematika) merupakan tolok ukur mutu jurnal ilmiah yang penting.</a:t>
            </a:r>
          </a:p>
        </p:txBody>
      </p:sp>
      <p:graphicFrame>
        <p:nvGraphicFramePr>
          <p:cNvPr id="4" name="Tabel 4">
            <a:extLst>
              <a:ext uri="{FF2B5EF4-FFF2-40B4-BE49-F238E27FC236}">
                <a16:creationId xmlns:a16="http://schemas.microsoft.com/office/drawing/2014/main" id="{2556D23F-50E9-434B-BD50-2FD5463024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9699612"/>
              </p:ext>
            </p:extLst>
          </p:nvPr>
        </p:nvGraphicFramePr>
        <p:xfrm>
          <a:off x="982317" y="3137452"/>
          <a:ext cx="10227366" cy="277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4818">
                  <a:extLst>
                    <a:ext uri="{9D8B030D-6E8A-4147-A177-3AD203B41FA5}">
                      <a16:colId xmlns:a16="http://schemas.microsoft.com/office/drawing/2014/main" val="2240122535"/>
                    </a:ext>
                  </a:extLst>
                </a:gridCol>
                <a:gridCol w="5894521">
                  <a:extLst>
                    <a:ext uri="{9D8B030D-6E8A-4147-A177-3AD203B41FA5}">
                      <a16:colId xmlns:a16="http://schemas.microsoft.com/office/drawing/2014/main" val="549957806"/>
                    </a:ext>
                  </a:extLst>
                </a:gridCol>
                <a:gridCol w="1895061">
                  <a:extLst>
                    <a:ext uri="{9D8B030D-6E8A-4147-A177-3AD203B41FA5}">
                      <a16:colId xmlns:a16="http://schemas.microsoft.com/office/drawing/2014/main" val="4112977518"/>
                    </a:ext>
                  </a:extLst>
                </a:gridCol>
                <a:gridCol w="1692966">
                  <a:extLst>
                    <a:ext uri="{9D8B030D-6E8A-4147-A177-3AD203B41FA5}">
                      <a16:colId xmlns:a16="http://schemas.microsoft.com/office/drawing/2014/main" val="39491043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err="1"/>
                        <a:t>No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err="1"/>
                        <a:t>Subunsur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Indikator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Nilai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8191015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id-ID" sz="2000" dirty="0"/>
                        <a:t>Nisbah pustaka acuan primer terhadap pustaka acuan lainnya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dirty="0"/>
                        <a:t>a. &gt; 80%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35558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id-ID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dirty="0"/>
                        <a:t>b. 40 - 80%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949427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id-ID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dirty="0"/>
                        <a:t>c. &lt; 40%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7381159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2</a:t>
                      </a: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id-ID" sz="2000" dirty="0"/>
                        <a:t>Derajat kemutakhiran pustaka acuan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dirty="0"/>
                        <a:t>a. &gt; 80%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95343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id-ID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dirty="0"/>
                        <a:t>b. 40 - 80%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834639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/>
                      <a:endParaRPr lang="id-ID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sz="2000" dirty="0"/>
                        <a:t>c. &lt; 40%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83729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290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CE5A56F5-A0E9-406E-861B-AEBFC5AA32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29106"/>
            <a:ext cx="10515600" cy="1229650"/>
          </a:xfrm>
        </p:spPr>
        <p:txBody>
          <a:bodyPr/>
          <a:lstStyle/>
          <a:p>
            <a:r>
              <a:rPr lang="id-ID" b="1" dirty="0" err="1"/>
              <a:t>Get</a:t>
            </a:r>
            <a:r>
              <a:rPr lang="id-ID" b="1" dirty="0"/>
              <a:t> in </a:t>
            </a:r>
            <a:r>
              <a:rPr lang="id-ID" b="1" dirty="0" err="1"/>
              <a:t>touch</a:t>
            </a:r>
            <a:r>
              <a:rPr lang="id-ID" b="1" dirty="0"/>
              <a:t> </a:t>
            </a:r>
            <a:r>
              <a:rPr lang="id-ID" b="1" dirty="0" err="1"/>
              <a:t>with</a:t>
            </a:r>
            <a:r>
              <a:rPr lang="id-ID" b="1" dirty="0"/>
              <a:t> </a:t>
            </a:r>
            <a:r>
              <a:rPr lang="id-ID" b="1" dirty="0" err="1"/>
              <a:t>Mendeley</a:t>
            </a:r>
            <a:endParaRPr lang="id-ID" b="1" dirty="0"/>
          </a:p>
        </p:txBody>
      </p:sp>
    </p:spTree>
    <p:extLst>
      <p:ext uri="{BB962C8B-B14F-4D97-AF65-F5344CB8AC3E}">
        <p14:creationId xmlns:p14="http://schemas.microsoft.com/office/powerpoint/2010/main" val="2187686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A4C04731-F183-481A-B71C-FF3B373F1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err="1"/>
              <a:t>Management</a:t>
            </a:r>
            <a:r>
              <a:rPr lang="id-ID" b="1" dirty="0"/>
              <a:t> </a:t>
            </a:r>
            <a:r>
              <a:rPr lang="id-ID" b="1" dirty="0" err="1"/>
              <a:t>References</a:t>
            </a:r>
            <a:r>
              <a:rPr lang="id-ID" b="1" dirty="0"/>
              <a:t> </a:t>
            </a:r>
            <a:r>
              <a:rPr lang="id-ID" b="1" dirty="0" err="1"/>
              <a:t>with</a:t>
            </a:r>
            <a:r>
              <a:rPr lang="id-ID" b="1" dirty="0"/>
              <a:t> </a:t>
            </a:r>
            <a:r>
              <a:rPr lang="id-ID" b="1" dirty="0" err="1"/>
              <a:t>Mendeley</a:t>
            </a:r>
            <a:endParaRPr lang="id-ID" b="1" dirty="0"/>
          </a:p>
        </p:txBody>
      </p:sp>
      <p:sp>
        <p:nvSpPr>
          <p:cNvPr id="3" name="Tampungan Konten 2">
            <a:extLst>
              <a:ext uri="{FF2B5EF4-FFF2-40B4-BE49-F238E27FC236}">
                <a16:creationId xmlns:a16="http://schemas.microsoft.com/office/drawing/2014/main" id="{CE919334-7793-41C7-947B-DA0636C705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/>
              <a:t>Mendeley is a free reference manager and academic social network that can help you organize your research, collaborate with others online, and discover the latest research:</a:t>
            </a:r>
          </a:p>
          <a:p>
            <a:pPr marL="514350" indent="-514350" algn="just">
              <a:buAutoNum type="arabicPeriod"/>
            </a:pPr>
            <a:r>
              <a:rPr lang="en-US" dirty="0"/>
              <a:t>Automatically generate bibliographies</a:t>
            </a:r>
            <a:endParaRPr lang="id-ID" dirty="0"/>
          </a:p>
          <a:p>
            <a:pPr marL="514350" indent="-514350" algn="just">
              <a:buAutoNum type="arabicPeriod"/>
            </a:pPr>
            <a:r>
              <a:rPr lang="en-US" dirty="0"/>
              <a:t>Collaborate easily with other researchers online</a:t>
            </a:r>
            <a:endParaRPr lang="id-ID" dirty="0"/>
          </a:p>
          <a:p>
            <a:pPr marL="514350" indent="-514350" algn="just">
              <a:buAutoNum type="arabicPeriod"/>
            </a:pPr>
            <a:r>
              <a:rPr lang="en-US" dirty="0"/>
              <a:t>Easily import papers from other research software</a:t>
            </a:r>
            <a:endParaRPr lang="id-ID" dirty="0"/>
          </a:p>
          <a:p>
            <a:pPr marL="514350" indent="-514350" algn="just">
              <a:buAutoNum type="arabicPeriod"/>
            </a:pPr>
            <a:r>
              <a:rPr lang="en-US" dirty="0"/>
              <a:t>Find relevant papers based on what you're reading</a:t>
            </a:r>
            <a:endParaRPr lang="id-ID" dirty="0"/>
          </a:p>
          <a:p>
            <a:pPr marL="514350" indent="-514350" algn="just">
              <a:buAutoNum type="arabicPeriod"/>
            </a:pPr>
            <a:r>
              <a:rPr lang="en-US" dirty="0"/>
              <a:t>Access your papers from anywhere online</a:t>
            </a:r>
          </a:p>
        </p:txBody>
      </p:sp>
    </p:spTree>
    <p:extLst>
      <p:ext uri="{BB962C8B-B14F-4D97-AF65-F5344CB8AC3E}">
        <p14:creationId xmlns:p14="http://schemas.microsoft.com/office/powerpoint/2010/main" val="39389292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A633E69F-98EC-4699-AAF5-B25E349AA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err="1"/>
              <a:t>Example</a:t>
            </a:r>
            <a:r>
              <a:rPr lang="id-ID" b="1" dirty="0"/>
              <a:t> </a:t>
            </a:r>
            <a:r>
              <a:rPr lang="id-ID" b="1" dirty="0" err="1"/>
              <a:t>of</a:t>
            </a:r>
            <a:r>
              <a:rPr lang="id-ID" b="1" dirty="0"/>
              <a:t> </a:t>
            </a:r>
            <a:r>
              <a:rPr lang="id-ID" b="1" dirty="0" err="1"/>
              <a:t>Article</a:t>
            </a:r>
            <a:endParaRPr lang="id-ID" b="1" dirty="0"/>
          </a:p>
        </p:txBody>
      </p:sp>
      <p:pic>
        <p:nvPicPr>
          <p:cNvPr id="4" name="Gambar 3">
            <a:extLst>
              <a:ext uri="{FF2B5EF4-FFF2-40B4-BE49-F238E27FC236}">
                <a16:creationId xmlns:a16="http://schemas.microsoft.com/office/drawing/2014/main" id="{5208F2C3-F1E6-4FDC-A738-6A9ED080C1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4931" y="1635194"/>
            <a:ext cx="10550293" cy="423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42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Judul 1">
            <a:extLst>
              <a:ext uri="{FF2B5EF4-FFF2-40B4-BE49-F238E27FC236}">
                <a16:creationId xmlns:a16="http://schemas.microsoft.com/office/drawing/2014/main" id="{13F26FBD-3B41-41BD-961D-BA5501934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err="1"/>
              <a:t>What</a:t>
            </a:r>
            <a:r>
              <a:rPr lang="id-ID" b="1" dirty="0"/>
              <a:t> </a:t>
            </a:r>
            <a:r>
              <a:rPr lang="id-ID" b="1" dirty="0" err="1"/>
              <a:t>will</a:t>
            </a:r>
            <a:r>
              <a:rPr lang="id-ID" b="1" dirty="0"/>
              <a:t> </a:t>
            </a:r>
            <a:r>
              <a:rPr lang="id-ID" b="1" dirty="0" err="1"/>
              <a:t>you</a:t>
            </a:r>
            <a:r>
              <a:rPr lang="id-ID" b="1" dirty="0"/>
              <a:t> </a:t>
            </a:r>
            <a:r>
              <a:rPr lang="id-ID" b="1" dirty="0" err="1"/>
              <a:t>get</a:t>
            </a:r>
            <a:r>
              <a:rPr lang="id-ID" b="1" dirty="0"/>
              <a:t>?</a:t>
            </a:r>
          </a:p>
        </p:txBody>
      </p:sp>
      <p:sp>
        <p:nvSpPr>
          <p:cNvPr id="3" name="Tampungan Konten 2">
            <a:extLst>
              <a:ext uri="{FF2B5EF4-FFF2-40B4-BE49-F238E27FC236}">
                <a16:creationId xmlns:a16="http://schemas.microsoft.com/office/drawing/2014/main" id="{77336D02-A74A-4367-BD97-A577324A4B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Start </a:t>
            </a:r>
            <a:r>
              <a:rPr lang="id-ID" dirty="0" err="1"/>
              <a:t>up</a:t>
            </a:r>
            <a:r>
              <a:rPr lang="id-ID" dirty="0"/>
              <a:t> </a:t>
            </a:r>
            <a:r>
              <a:rPr lang="id-ID" dirty="0" err="1"/>
              <a:t>with</a:t>
            </a:r>
            <a:r>
              <a:rPr lang="id-ID" dirty="0"/>
              <a:t> </a:t>
            </a:r>
            <a:r>
              <a:rPr lang="id-ID" dirty="0" err="1"/>
              <a:t>Mendeley</a:t>
            </a:r>
            <a:endParaRPr lang="id-ID" dirty="0"/>
          </a:p>
          <a:p>
            <a:r>
              <a:rPr lang="id-ID" dirty="0" err="1"/>
              <a:t>Add</a:t>
            </a:r>
            <a:r>
              <a:rPr lang="id-ID" dirty="0"/>
              <a:t> </a:t>
            </a:r>
            <a:r>
              <a:rPr lang="id-ID" dirty="0" err="1"/>
              <a:t>References</a:t>
            </a:r>
            <a:r>
              <a:rPr lang="id-ID" dirty="0"/>
              <a:t> </a:t>
            </a:r>
            <a:r>
              <a:rPr lang="id-ID" dirty="0" err="1"/>
              <a:t>with</a:t>
            </a:r>
            <a:r>
              <a:rPr lang="id-ID" dirty="0"/>
              <a:t> </a:t>
            </a:r>
            <a:r>
              <a:rPr lang="id-ID" dirty="0" err="1"/>
              <a:t>Mendeley</a:t>
            </a:r>
            <a:endParaRPr lang="id-ID" dirty="0"/>
          </a:p>
          <a:p>
            <a:r>
              <a:rPr lang="id-ID" dirty="0" err="1"/>
              <a:t>Sync</a:t>
            </a:r>
            <a:r>
              <a:rPr lang="id-ID" dirty="0"/>
              <a:t> </a:t>
            </a:r>
            <a:r>
              <a:rPr lang="id-ID" dirty="0" err="1"/>
              <a:t>with</a:t>
            </a:r>
            <a:r>
              <a:rPr lang="id-ID" dirty="0"/>
              <a:t> Microsoft Word</a:t>
            </a:r>
          </a:p>
          <a:p>
            <a:r>
              <a:rPr lang="id-ID" dirty="0" err="1"/>
              <a:t>How</a:t>
            </a:r>
            <a:r>
              <a:rPr lang="id-ID" dirty="0"/>
              <a:t> </a:t>
            </a:r>
            <a:r>
              <a:rPr lang="id-ID" dirty="0" err="1"/>
              <a:t>to</a:t>
            </a:r>
            <a:r>
              <a:rPr lang="id-ID" dirty="0"/>
              <a:t> </a:t>
            </a:r>
            <a:r>
              <a:rPr lang="id-ID" dirty="0" err="1"/>
              <a:t>insert</a:t>
            </a:r>
            <a:r>
              <a:rPr lang="id-ID" dirty="0"/>
              <a:t> </a:t>
            </a:r>
            <a:r>
              <a:rPr lang="id-ID" dirty="0" err="1"/>
              <a:t>Body</a:t>
            </a:r>
            <a:r>
              <a:rPr lang="id-ID" dirty="0"/>
              <a:t> </a:t>
            </a:r>
            <a:r>
              <a:rPr lang="id-ID" dirty="0" err="1"/>
              <a:t>Note</a:t>
            </a:r>
            <a:r>
              <a:rPr lang="id-ID" dirty="0"/>
              <a:t> </a:t>
            </a:r>
            <a:r>
              <a:rPr lang="id-ID" dirty="0" err="1"/>
              <a:t>and</a:t>
            </a:r>
            <a:r>
              <a:rPr lang="id-ID" dirty="0"/>
              <a:t> </a:t>
            </a:r>
            <a:r>
              <a:rPr lang="id-ID" dirty="0" err="1"/>
              <a:t>Bibliography</a:t>
            </a:r>
            <a:r>
              <a:rPr lang="id-ID" dirty="0"/>
              <a:t> in </a:t>
            </a:r>
            <a:r>
              <a:rPr lang="id-ID" dirty="0" err="1"/>
              <a:t>the</a:t>
            </a:r>
            <a:r>
              <a:rPr lang="id-ID" dirty="0"/>
              <a:t> </a:t>
            </a:r>
            <a:r>
              <a:rPr lang="id-ID" dirty="0" err="1"/>
              <a:t>Article</a:t>
            </a:r>
            <a:endParaRPr lang="id-ID" dirty="0"/>
          </a:p>
          <a:p>
            <a:r>
              <a:rPr lang="id-ID" dirty="0"/>
              <a:t>Final </a:t>
            </a:r>
            <a:r>
              <a:rPr lang="id-ID" dirty="0" err="1"/>
              <a:t>Touch</a:t>
            </a:r>
            <a:r>
              <a:rPr lang="id-ID" dirty="0"/>
              <a:t> </a:t>
            </a:r>
            <a:r>
              <a:rPr lang="id-ID" dirty="0" err="1"/>
              <a:t>of</a:t>
            </a:r>
            <a:r>
              <a:rPr lang="id-ID" dirty="0"/>
              <a:t> </a:t>
            </a:r>
            <a:r>
              <a:rPr lang="id-ID" dirty="0" err="1"/>
              <a:t>the</a:t>
            </a:r>
            <a:r>
              <a:rPr lang="id-ID" dirty="0"/>
              <a:t> </a:t>
            </a:r>
            <a:r>
              <a:rPr lang="id-ID" dirty="0" err="1"/>
              <a:t>References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3866600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2963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arquee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JI-PPT-Template" id="{BE63342E-0E64-47D1-97DD-F311678BE57D}" vid="{1E463624-17C8-4225-B5C5-100C31AE62C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</TotalTime>
  <Words>306</Words>
  <Application>Microsoft Office PowerPoint</Application>
  <PresentationFormat>Layar Lebar</PresentationFormat>
  <Paragraphs>45</Paragraphs>
  <Slides>8</Slides>
  <Notes>0</Notes>
  <HiddenSlides>0</HiddenSlides>
  <MMClips>0</MMClips>
  <ScaleCrop>false</ScaleCrop>
  <HeadingPairs>
    <vt:vector size="6" baseType="variant">
      <vt:variant>
        <vt:lpstr>Font Dipakai</vt:lpstr>
      </vt:variant>
      <vt:variant>
        <vt:i4>3</vt:i4>
      </vt:variant>
      <vt:variant>
        <vt:lpstr>Tema</vt:lpstr>
      </vt:variant>
      <vt:variant>
        <vt:i4>1</vt:i4>
      </vt:variant>
      <vt:variant>
        <vt:lpstr>Judul Slide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MENDELEY: BENEFITS AND GUIDELINES</vt:lpstr>
      <vt:lpstr>Pedoman Akreditasi Jurnal Ilmiah 2018</vt:lpstr>
      <vt:lpstr>Pedoman Akreditasi Jurnal Ilmiah 2018</vt:lpstr>
      <vt:lpstr>Get in touch with Mendeley</vt:lpstr>
      <vt:lpstr>Management References with Mendeley</vt:lpstr>
      <vt:lpstr>Example of Article</vt:lpstr>
      <vt:lpstr>What will you get?</vt:lpstr>
      <vt:lpstr>Presentasi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reviewer</dc:creator>
  <cp:lastModifiedBy>Azhar Firdaus</cp:lastModifiedBy>
  <cp:revision>18</cp:revision>
  <dcterms:created xsi:type="dcterms:W3CDTF">2019-12-19T09:21:09Z</dcterms:created>
  <dcterms:modified xsi:type="dcterms:W3CDTF">2020-06-16T07:50:10Z</dcterms:modified>
</cp:coreProperties>
</file>