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</p:sldMasterIdLst>
  <p:notesMasterIdLst>
    <p:notesMasterId r:id="rId21"/>
  </p:notesMasterIdLst>
  <p:sldIdLst>
    <p:sldId id="256" r:id="rId2"/>
    <p:sldId id="265" r:id="rId3"/>
    <p:sldId id="268" r:id="rId4"/>
    <p:sldId id="266" r:id="rId5"/>
    <p:sldId id="267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80" r:id="rId17"/>
    <p:sldId id="281" r:id="rId18"/>
    <p:sldId id="282" r:id="rId19"/>
    <p:sldId id="259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SimHei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">
          <p15:clr>
            <a:srgbClr val="A4A3A4"/>
          </p15:clr>
        </p15:guide>
        <p15:guide id="2" orient="horz" pos="164">
          <p15:clr>
            <a:srgbClr val="A4A3A4"/>
          </p15:clr>
        </p15:guide>
        <p15:guide id="3" orient="horz" pos="4110">
          <p15:clr>
            <a:srgbClr val="A4A3A4"/>
          </p15:clr>
        </p15:guide>
        <p15:guide id="4" orient="horz" pos="709">
          <p15:clr>
            <a:srgbClr val="A4A3A4"/>
          </p15:clr>
        </p15:guide>
        <p15:guide id="5" pos="295">
          <p15:clr>
            <a:srgbClr val="A4A3A4"/>
          </p15:clr>
        </p15:guide>
        <p15:guide id="6" pos="546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9F43"/>
    <a:srgbClr val="003366"/>
    <a:srgbClr val="FFC000"/>
    <a:srgbClr val="EB963C"/>
    <a:srgbClr val="EC973D"/>
    <a:srgbClr val="E6AF00"/>
    <a:srgbClr val="99CCFF"/>
    <a:srgbClr val="1111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27"/>
        <p:guide orient="horz" pos="164"/>
        <p:guide orient="horz" pos="4110"/>
        <p:guide orient="horz" pos="709"/>
        <p:guide pos="295"/>
        <p:guide pos="546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1650EB-5348-44DC-9FA3-79C75D3FD039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82775E-500A-4782-91E7-E9EEAB29A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10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090320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529052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36768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78700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461325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347203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2224216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4465939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349768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16872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96975"/>
            <a:ext cx="8229600" cy="4929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7"/>
          <p:cNvSpPr>
            <a:spLocks noChangeArrowheads="1"/>
          </p:cNvSpPr>
          <p:nvPr userDrawn="1"/>
        </p:nvSpPr>
        <p:spPr bwMode="auto">
          <a:xfrm>
            <a:off x="7286625" y="363538"/>
            <a:ext cx="1389063" cy="34925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DDDDD"/>
              </a:gs>
            </a:gsLst>
            <a:lin ang="0" scaled="1"/>
          </a:gradFill>
          <a:ln w="9525" cmpd="sng">
            <a:solidFill>
              <a:srgbClr val="969696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de-DE" altLang="en-US" sz="1400" b="1">
                <a:ea typeface="华文细黑" pitchFamily="2" charset="-122"/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ransition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Arial" pitchFamily="34" charset="0"/>
          <a:ea typeface="SimHei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andriputrakesmawan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.umy.ac.id/index.php/bti/article/view/546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al.umy.ac.id/index.php/mrs/article/view/4741/pdf_69" TargetMode="External"/><Relationship Id="rId2" Type="http://schemas.openxmlformats.org/officeDocument/2006/relationships/hyperlink" Target="http://journal.umy.ac.id/index.php/mrs/article/view/5514/pdf_8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tatcounter.com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2276475"/>
            <a:ext cx="5652119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/>
            <a:r>
              <a:rPr lang="en-ID" altLang="zh-CN" sz="3200" smtClean="0">
                <a:solidFill>
                  <a:schemeClr val="bg1"/>
                </a:solidFill>
              </a:rPr>
              <a:t>Teknis Persiapan Akreditasi Jurnal</a:t>
            </a:r>
            <a:endParaRPr lang="zh-CN" altLang="en-US" sz="32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364489" y="3213790"/>
            <a:ext cx="3601963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>
              <a:lnSpc>
                <a:spcPct val="130000"/>
              </a:lnSpc>
            </a:pPr>
            <a:r>
              <a:rPr lang="en-ID" altLang="zh-CN" sz="2400" b="1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Andri Putra Kesmawan</a:t>
            </a:r>
            <a:endParaRPr lang="zh-CN" altLang="en-US" sz="2400" b="1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5124" name="Rectangle 5"/>
          <p:cNvSpPr txBox="1">
            <a:spLocks noChangeArrowheads="1"/>
          </p:cNvSpPr>
          <p:nvPr/>
        </p:nvSpPr>
        <p:spPr bwMode="auto">
          <a:xfrm>
            <a:off x="468313" y="6057900"/>
            <a:ext cx="23383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60000"/>
              </a:spcBef>
              <a:buClr>
                <a:schemeClr val="accent1"/>
              </a:buClr>
            </a:pPr>
            <a:r>
              <a:rPr lang="en-US" altLang="en-US" sz="1400" i="1">
                <a:solidFill>
                  <a:schemeClr val="bg1"/>
                </a:solidFill>
                <a:ea typeface="华文细黑" pitchFamily="2" charset="-122"/>
              </a:rPr>
              <a:t>由NordriDesign提供</a:t>
            </a:r>
          </a:p>
          <a:p>
            <a:pPr eaLnBrk="0" hangingPunct="0">
              <a:buClr>
                <a:schemeClr val="accent1"/>
              </a:buClr>
            </a:pPr>
            <a:r>
              <a:rPr lang="en-US" altLang="en-US" sz="1400" i="1">
                <a:solidFill>
                  <a:schemeClr val="bg1"/>
                </a:solidFill>
                <a:ea typeface="华文细黑" pitchFamily="2" charset="-122"/>
              </a:rPr>
              <a:t>www.nordridesign.com</a:t>
            </a:r>
            <a:endParaRPr lang="en-US" altLang="en-US" sz="1400" i="1" noProof="1">
              <a:solidFill>
                <a:schemeClr val="bg1"/>
              </a:solidFill>
              <a:ea typeface="华文细黑" pitchFamily="2" charset="-122"/>
            </a:endParaRPr>
          </a:p>
        </p:txBody>
      </p:sp>
      <p:pic>
        <p:nvPicPr>
          <p:cNvPr id="7" name="Picture 8" descr="logoRJI-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12" y="5742546"/>
            <a:ext cx="1909616" cy="79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54793" y="5746030"/>
            <a:ext cx="5616623" cy="923330"/>
          </a:xfrm>
          <a:prstGeom prst="rect">
            <a:avLst/>
          </a:prstGeom>
          <a:gradFill flip="none" rotWithShape="1">
            <a:gsLst>
              <a:gs pos="98000">
                <a:srgbClr val="FFC000"/>
              </a:gs>
              <a:gs pos="49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dobe Gothic Std B" pitchFamily="34" charset="-128"/>
                <a:ea typeface="Adobe Gothic Std B" pitchFamily="34" charset="-128"/>
              </a:rPr>
              <a:t>Berbagi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, </a:t>
            </a:r>
            <a:r>
              <a:rPr lang="en-US" dirty="0" err="1" smtClean="0">
                <a:latin typeface="Adobe Gothic Std B" pitchFamily="34" charset="-128"/>
                <a:ea typeface="Adobe Gothic Std B" pitchFamily="34" charset="-128"/>
              </a:rPr>
              <a:t>Giatkan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latin typeface="Adobe Gothic Std B" pitchFamily="34" charset="-128"/>
                <a:ea typeface="Adobe Gothic Std B" pitchFamily="34" charset="-128"/>
              </a:rPr>
              <a:t>Publikasi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 </a:t>
            </a:r>
          </a:p>
          <a:p>
            <a:pPr algn="ctr"/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Web: www.jurnalindonesia.org</a:t>
            </a:r>
          </a:p>
          <a:p>
            <a:pPr algn="ctr"/>
            <a:r>
              <a:rPr lang="en-US" dirty="0">
                <a:latin typeface="Adobe Gothic Std B" pitchFamily="34" charset="-128"/>
                <a:ea typeface="Adobe Gothic Std B" pitchFamily="34" charset="-128"/>
              </a:rPr>
              <a:t>E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mail : contact@relawanjurnal.id</a:t>
            </a:r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2050" name="Picture 2" descr="Hasil gambar untuk logo um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742546"/>
            <a:ext cx="1069472" cy="104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99592" y="4457667"/>
            <a:ext cx="4983042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>
              <a:lnSpc>
                <a:spcPct val="130000"/>
              </a:lnSpc>
            </a:pPr>
            <a:r>
              <a:rPr lang="en-ID" altLang="zh-CN" sz="2000" b="1" smtClean="0">
                <a:solidFill>
                  <a:srgbClr val="EC9F43"/>
                </a:solidFill>
                <a:latin typeface="华文细黑" pitchFamily="2" charset="-122"/>
                <a:ea typeface="华文细黑" pitchFamily="2" charset="-122"/>
              </a:rPr>
              <a:t>Disampaikan dalam acara Journal Camp 2019 UMY</a:t>
            </a:r>
            <a:endParaRPr lang="zh-CN" altLang="en-US" sz="2000" b="1">
              <a:solidFill>
                <a:srgbClr val="EC9F43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052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Data Diri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2</a:t>
            </a:fld>
            <a:endParaRPr lang="en-US" sz="14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148390"/>
              </p:ext>
            </p:extLst>
          </p:nvPr>
        </p:nvGraphicFramePr>
        <p:xfrm>
          <a:off x="12328" y="1059765"/>
          <a:ext cx="8808144" cy="505263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83582">
                  <a:extLst>
                    <a:ext uri="{9D8B030D-6E8A-4147-A177-3AD203B41FA5}">
                      <a16:colId xmlns:a16="http://schemas.microsoft.com/office/drawing/2014/main" val="1933969950"/>
                    </a:ext>
                  </a:extLst>
                </a:gridCol>
                <a:gridCol w="6324562">
                  <a:extLst>
                    <a:ext uri="{9D8B030D-6E8A-4147-A177-3AD203B41FA5}">
                      <a16:colId xmlns:a16="http://schemas.microsoft.com/office/drawing/2014/main" val="3252591869"/>
                    </a:ext>
                  </a:extLst>
                </a:gridCol>
              </a:tblGrid>
              <a:tr h="706977">
                <a:tc>
                  <a:txBody>
                    <a:bodyPr/>
                    <a:lstStyle/>
                    <a:p>
                      <a:r>
                        <a:rPr lang="en-ID" sz="2400" dirty="0" smtClean="0"/>
                        <a:t>Nama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3200" dirty="0" smtClean="0"/>
                        <a:t>Andri Putra Kesmawan</a:t>
                      </a:r>
                      <a:endParaRPr 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558567"/>
                  </a:ext>
                </a:extLst>
              </a:tr>
              <a:tr h="1004652">
                <a:tc>
                  <a:txBody>
                    <a:bodyPr/>
                    <a:lstStyle/>
                    <a:p>
                      <a:r>
                        <a:rPr lang="en-ID" sz="2400" dirty="0" smtClean="0"/>
                        <a:t>Email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400" kern="1200" dirty="0" smtClean="0">
                          <a:hlinkClick r:id="rId2"/>
                        </a:rPr>
                        <a:t>andriputrakesmawan@gmail.com</a:t>
                      </a:r>
                      <a:endParaRPr lang="en-ID" sz="2400" kern="1200" dirty="0" smtClean="0"/>
                    </a:p>
                    <a:p>
                      <a:r>
                        <a:rPr lang="en-ID" sz="2400" kern="1200" smtClean="0"/>
                        <a:t>andri.putra.k@mail.ugm.ac.id</a:t>
                      </a:r>
                      <a:endParaRPr 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580381"/>
                  </a:ext>
                </a:extLst>
              </a:tr>
              <a:tr h="595619">
                <a:tc>
                  <a:txBody>
                    <a:bodyPr/>
                    <a:lstStyle/>
                    <a:p>
                      <a:r>
                        <a:rPr lang="en-ID" sz="2400" smtClean="0"/>
                        <a:t>Nomor WA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400" smtClean="0"/>
                        <a:t>0818240698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8402039"/>
                  </a:ext>
                </a:extLst>
              </a:tr>
              <a:tr h="1072113">
                <a:tc>
                  <a:txBody>
                    <a:bodyPr/>
                    <a:lstStyle/>
                    <a:p>
                      <a:endParaRPr lang="en-ID" sz="2400" dirty="0" err="1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400" dirty="0" err="1" smtClean="0"/>
                        <a:t>Brajan</a:t>
                      </a:r>
                      <a:r>
                        <a:rPr lang="en-ID" sz="2400" dirty="0" smtClean="0"/>
                        <a:t>, </a:t>
                      </a:r>
                      <a:r>
                        <a:rPr lang="en-ID" sz="2400" dirty="0" err="1" smtClean="0"/>
                        <a:t>Kel</a:t>
                      </a:r>
                      <a:r>
                        <a:rPr lang="en-ID" sz="2400" dirty="0" smtClean="0"/>
                        <a:t>. </a:t>
                      </a:r>
                      <a:r>
                        <a:rPr lang="en-ID" sz="2400" dirty="0" err="1" smtClean="0"/>
                        <a:t>Tamantirto</a:t>
                      </a:r>
                      <a:r>
                        <a:rPr lang="en-ID" sz="2400" dirty="0" smtClean="0"/>
                        <a:t> </a:t>
                      </a:r>
                      <a:r>
                        <a:rPr lang="en-ID" sz="2400" dirty="0" err="1" smtClean="0"/>
                        <a:t>Kecamatan</a:t>
                      </a:r>
                      <a:r>
                        <a:rPr lang="en-ID" sz="2400" dirty="0" smtClean="0"/>
                        <a:t> </a:t>
                      </a:r>
                      <a:r>
                        <a:rPr lang="en-ID" sz="2400" dirty="0" err="1" smtClean="0"/>
                        <a:t>Kasihan-Bantul</a:t>
                      </a:r>
                      <a:r>
                        <a:rPr lang="en-ID" sz="2400" dirty="0" smtClean="0"/>
                        <a:t>,</a:t>
                      </a:r>
                      <a:r>
                        <a:rPr lang="en-ID" sz="2400" baseline="0" dirty="0" smtClean="0"/>
                        <a:t> Yogyakarta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35778"/>
                  </a:ext>
                </a:extLst>
              </a:tr>
              <a:tr h="1673271">
                <a:tc>
                  <a:txBody>
                    <a:bodyPr/>
                    <a:lstStyle/>
                    <a:p>
                      <a:r>
                        <a:rPr lang="en-ID" sz="2400" dirty="0" err="1" smtClean="0"/>
                        <a:t>Aktifitas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D" sz="2400" u="none" kern="1200" smtClean="0"/>
                        <a:t>Tim </a:t>
                      </a:r>
                      <a:r>
                        <a:rPr lang="en-ID" sz="2400" u="none" kern="1200" smtClean="0"/>
                        <a:t>Percepatan</a:t>
                      </a:r>
                      <a:r>
                        <a:rPr lang="en-ID" sz="2400" u="none" kern="1200" baseline="0" smtClean="0"/>
                        <a:t> Jurnal UGM</a:t>
                      </a:r>
                      <a:endParaRPr lang="en-ID" sz="2400" u="none" kern="1200" smtClean="0"/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D" sz="2400" u="none" kern="1200" smtClean="0"/>
                        <a:t>Mahasiswa S3</a:t>
                      </a:r>
                      <a:r>
                        <a:rPr lang="en-ID" sz="2400" u="none" kern="1200" baseline="0" smtClean="0"/>
                        <a:t> </a:t>
                      </a:r>
                      <a:r>
                        <a:rPr lang="en-ID" sz="2400" u="none" kern="1200" smtClean="0"/>
                        <a:t>MKP Fisipol-UGM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D" sz="2400" u="none" kern="1200" smtClean="0"/>
                        <a:t>Ketua Koordinator Pusat Relawan</a:t>
                      </a:r>
                      <a:r>
                        <a:rPr lang="en-ID" sz="2400" u="none" kern="1200" baseline="0" smtClean="0"/>
                        <a:t> Jurnal Indonesia</a:t>
                      </a:r>
                      <a:endParaRPr lang="en-US" sz="2400" u="none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4445699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052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Syarat Akreditasi Jurnal Ilmiah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3</a:t>
            </a:fld>
            <a:endParaRPr lang="en-US" sz="1400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0" y="1052736"/>
            <a:ext cx="9036496" cy="526875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57175" indent="-257175" algn="just">
              <a:lnSpc>
                <a:spcPct val="115000"/>
              </a:lnSpc>
              <a:buFont typeface="+mj-lt"/>
              <a:buAutoNum type="arabicPeriod"/>
              <a:tabLst>
                <a:tab pos="214313" algn="l"/>
              </a:tabLst>
              <a:defRPr/>
            </a:pP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Memiliki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nomor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standar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internasional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secara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elektronik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en-US" sz="17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Electronic International Standard </a:t>
            </a:r>
            <a:r>
              <a:rPr lang="en-US" sz="1700" i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Serial Number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/EISSN)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Nama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jurnal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harus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sesuai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dengan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terdaftar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 issn.lipi.go.id. </a:t>
            </a:r>
          </a:p>
          <a:p>
            <a:pPr marL="257175" indent="-257175" algn="just">
              <a:lnSpc>
                <a:spcPct val="115000"/>
              </a:lnSpc>
              <a:buFont typeface="+mj-lt"/>
              <a:buAutoNum type="arabicPeriod"/>
              <a:tabLst>
                <a:tab pos="214313" algn="l"/>
              </a:tabLst>
              <a:defRPr/>
            </a:pP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Memiliki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pengenal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objek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digital 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US" sz="1700" i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Digital Object Identifier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/DOI).</a:t>
            </a:r>
          </a:p>
          <a:p>
            <a:pPr marL="257175" indent="-257175" algn="just">
              <a:lnSpc>
                <a:spcPct val="115000"/>
              </a:lnSpc>
              <a:buFont typeface="+mj-lt"/>
              <a:buAutoNum type="arabicPeriod"/>
              <a:tabLst>
                <a:tab pos="214313" algn="l"/>
              </a:tabLst>
              <a:defRPr/>
            </a:pP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Mencantumkan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persyaratan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etika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publikasi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US" sz="17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publication ethics statement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laman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jurnal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257175" indent="-257175" algn="just">
              <a:lnSpc>
                <a:spcPct val="115000"/>
              </a:lnSpc>
              <a:buFont typeface="+mj-lt"/>
              <a:buAutoNum type="arabicPeriod"/>
              <a:tabLst>
                <a:tab pos="214313" algn="l"/>
              </a:tabLst>
              <a:defRPr/>
            </a:pP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Jurnal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ilmiah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harus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bersifat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ilmiah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artinya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memuat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artikel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secara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nyata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memajukan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ilmu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pengetahuan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teknologi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didasarkan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pada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hasil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penelitian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perekayasaan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telaahan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mengandung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temuan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pemikiran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orisinil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serta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tidak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plagiat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257175" indent="-257175" algn="just">
              <a:lnSpc>
                <a:spcPct val="115000"/>
              </a:lnSpc>
              <a:buFont typeface="+mj-lt"/>
              <a:buAutoNum type="arabicPeriod"/>
              <a:tabLst>
                <a:tab pos="214313" algn="l"/>
              </a:tabLst>
              <a:defRPr/>
            </a:pP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Jurnal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ilmia</a:t>
            </a:r>
            <a:r>
              <a:rPr lang="id-ID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telah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terbit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paling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sedikit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tahun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berurutan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terhitung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mundur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mulai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tanggal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bulan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pengajuan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akreditasi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257175" indent="-257175" algn="just">
              <a:lnSpc>
                <a:spcPct val="115000"/>
              </a:lnSpc>
              <a:buFont typeface="+mj-lt"/>
              <a:buAutoNum type="arabicPeriod"/>
              <a:tabLst>
                <a:tab pos="214313" algn="l"/>
              </a:tabLst>
              <a:defRPr/>
            </a:pP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Frekuensi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penerbitan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jurnal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ilmiah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id-ID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paling sedikit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 kali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satu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tahun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secara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teratur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257175" indent="-257175">
              <a:buFont typeface="+mj-lt"/>
              <a:buAutoNum type="arabicPeriod"/>
              <a:defRPr/>
            </a:pP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Jumlah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artikel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setiap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terbit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sekurang-kurangnya</a:t>
            </a:r>
            <a:r>
              <a:rPr lang="en-US" sz="17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 </a:t>
            </a:r>
            <a:r>
              <a:rPr lang="en-US" sz="1700" u="sng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artikel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kecuali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jika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jurnal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hanya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memuat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artikel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review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bidang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ilmu</a:t>
            </a:r>
            <a:r>
              <a:rPr lang="en-US" sz="17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7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tertentu</a:t>
            </a:r>
            <a:endParaRPr lang="en-US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5238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052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Komponen Penilaian Akreditasi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856335" y="633184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4</a:t>
            </a:fld>
            <a:endParaRPr lang="en-US" sz="1400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152151" y="1838044"/>
            <a:ext cx="2224088" cy="3509963"/>
          </a:xfrm>
          <a:prstGeom prst="rect">
            <a:avLst/>
          </a:prstGeom>
          <a:solidFill>
            <a:srgbClr val="92D050"/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000" b="1"/>
              <a:t>Komponen Penilaian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3000" b="1"/>
          </a:p>
          <a:p>
            <a:pPr algn="ctr">
              <a:spcBef>
                <a:spcPct val="0"/>
              </a:spcBef>
              <a:buFontTx/>
              <a:buNone/>
            </a:pPr>
            <a:r>
              <a:rPr lang="id-ID" altLang="en-US" sz="3000" b="1"/>
              <a:t> Akreditasi</a:t>
            </a:r>
            <a:endParaRPr lang="en-US" altLang="en-US" sz="3000" b="1"/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000" b="1"/>
              <a:t>Jurnal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000" b="1"/>
              <a:t>Ilmiah</a:t>
            </a:r>
            <a:endParaRPr lang="id-ID" altLang="en-US" sz="3000" b="1"/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4139952" y="1838044"/>
            <a:ext cx="3408363" cy="1628775"/>
          </a:xfrm>
          <a:prstGeom prst="rect">
            <a:avLst/>
          </a:prstGeom>
          <a:solidFill>
            <a:srgbClr val="00B0F0"/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000" b="1"/>
              <a:t>Manajemen Penerbitan Terbitan Berkala Ilmiah</a:t>
            </a:r>
            <a:endParaRPr lang="id-ID" altLang="en-US" sz="3000" b="1">
              <a:solidFill>
                <a:srgbClr val="FFFF00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 bwMode="auto">
          <a:xfrm>
            <a:off x="4139952" y="3858932"/>
            <a:ext cx="3408363" cy="14890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3000" b="1" dirty="0" err="1"/>
              <a:t>Substansi</a:t>
            </a:r>
            <a:r>
              <a:rPr lang="en-US" altLang="en-US" sz="3000" b="1" dirty="0"/>
              <a:t> </a:t>
            </a:r>
            <a:r>
              <a:rPr lang="en-US" altLang="en-US" sz="3000" b="1" dirty="0" err="1"/>
              <a:t>dan</a:t>
            </a:r>
            <a:r>
              <a:rPr lang="en-US" altLang="en-US" sz="3000" b="1" dirty="0"/>
              <a:t> Gaya </a:t>
            </a:r>
            <a:r>
              <a:rPr lang="en-US" altLang="en-US" sz="3000" b="1" dirty="0" err="1"/>
              <a:t>Penulisan</a:t>
            </a:r>
            <a:r>
              <a:rPr lang="en-US" altLang="en-US" sz="3000" b="1" dirty="0"/>
              <a:t> </a:t>
            </a:r>
            <a:r>
              <a:rPr lang="en-US" altLang="en-US" sz="3000" b="1" dirty="0" err="1"/>
              <a:t>Artikel</a:t>
            </a:r>
            <a:endParaRPr lang="id-ID" altLang="en-US" sz="3000" b="1" dirty="0">
              <a:solidFill>
                <a:srgbClr val="FFFF00"/>
              </a:solidFill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7662614" y="1838044"/>
            <a:ext cx="1250950" cy="1628775"/>
          </a:xfrm>
          <a:prstGeom prst="rect">
            <a:avLst/>
          </a:prstGeom>
          <a:solidFill>
            <a:srgbClr val="00B0F0"/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000" b="1"/>
              <a:t>49</a:t>
            </a:r>
            <a:endParaRPr lang="id-ID" altLang="en-US" sz="3000" b="1">
              <a:solidFill>
                <a:srgbClr val="FFFF00"/>
              </a:solidFill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7662614" y="3858932"/>
            <a:ext cx="1250950" cy="14890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3000" b="1" dirty="0"/>
              <a:t>51</a:t>
            </a:r>
            <a:endParaRPr lang="id-ID" altLang="en-US" sz="3000" b="1" dirty="0">
              <a:solidFill>
                <a:srgbClr val="FFFF00"/>
              </a:solidFill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457201" y="2055532"/>
            <a:ext cx="1600200" cy="3292475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1721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20272" y="0"/>
            <a:ext cx="2123728" cy="937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7079" y="216824"/>
            <a:ext cx="6491064" cy="561975"/>
          </a:xfrm>
        </p:spPr>
        <p:txBody>
          <a:bodyPr/>
          <a:lstStyle/>
          <a:p>
            <a:r>
              <a:rPr lang="en-ID" smtClean="0"/>
              <a:t>Poin Penilaian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910767" y="662215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02F08CF-D4D1-4A39-96BE-CB97F61D162B}"/>
              </a:ext>
            </a:extLst>
          </p:cNvPr>
          <p:cNvCxnSpPr>
            <a:cxnSpLocks/>
          </p:cNvCxnSpPr>
          <p:nvPr/>
        </p:nvCxnSpPr>
        <p:spPr>
          <a:xfrm flipH="1">
            <a:off x="199099" y="3639064"/>
            <a:ext cx="8941701" cy="6251"/>
          </a:xfrm>
          <a:prstGeom prst="line">
            <a:avLst/>
          </a:prstGeom>
          <a:ln w="28575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E7256DD-6317-492A-853D-B93DE998E24A}"/>
              </a:ext>
            </a:extLst>
          </p:cNvPr>
          <p:cNvSpPr txBox="1"/>
          <p:nvPr/>
        </p:nvSpPr>
        <p:spPr>
          <a:xfrm>
            <a:off x="-20707" y="2022622"/>
            <a:ext cx="1471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>
                <a:solidFill>
                  <a:srgbClr val="EF3078"/>
                </a:solidFill>
                <a:latin typeface="Tw Cen MT" panose="020B0602020104020603" pitchFamily="34" charset="0"/>
              </a:rPr>
              <a:t>Penamaan Jurnal </a:t>
            </a:r>
            <a:r>
              <a:rPr lang="en-US" sz="2000" smtClean="0">
                <a:solidFill>
                  <a:srgbClr val="EF3078"/>
                </a:solidFill>
                <a:latin typeface="Tw Cen MT" panose="020B0602020104020603" pitchFamily="34" charset="0"/>
              </a:rPr>
              <a:t>Ilmiah </a:t>
            </a:r>
            <a:endParaRPr lang="en-US" sz="2000" dirty="0">
              <a:solidFill>
                <a:srgbClr val="EF3078"/>
              </a:solidFill>
              <a:latin typeface="Tw Cen MT" panose="020B0602020104020603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137FDAE-CE25-40E9-AFD7-49BA1463E3D5}"/>
              </a:ext>
            </a:extLst>
          </p:cNvPr>
          <p:cNvGrpSpPr/>
          <p:nvPr/>
        </p:nvGrpSpPr>
        <p:grpSpPr>
          <a:xfrm flipV="1">
            <a:off x="464344" y="3640504"/>
            <a:ext cx="1584822" cy="811802"/>
            <a:chOff x="1872307" y="2945596"/>
            <a:chExt cx="782545" cy="821366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C83C8BAA-87B2-4130-A6CA-1525D506B1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449965" y="2945884"/>
              <a:ext cx="204887" cy="821078"/>
            </a:xfrm>
            <a:prstGeom prst="line">
              <a:avLst/>
            </a:prstGeom>
            <a:ln w="28575">
              <a:solidFill>
                <a:srgbClr val="EE95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18D836A-5994-457C-AD4E-4304A9FBB1F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72307" y="2945596"/>
              <a:ext cx="589564" cy="0"/>
            </a:xfrm>
            <a:prstGeom prst="line">
              <a:avLst/>
            </a:prstGeom>
            <a:ln w="28575">
              <a:solidFill>
                <a:srgbClr val="EE95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E3B5B3C4-08D7-4F80-905A-16D436C0F2EA}"/>
              </a:ext>
            </a:extLst>
          </p:cNvPr>
          <p:cNvSpPr txBox="1"/>
          <p:nvPr/>
        </p:nvSpPr>
        <p:spPr>
          <a:xfrm>
            <a:off x="-309082" y="4449900"/>
            <a:ext cx="2082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>
                <a:solidFill>
                  <a:srgbClr val="EE9524"/>
                </a:solidFill>
                <a:latin typeface="Tw Cen MT" panose="020B0602020104020603" pitchFamily="34" charset="0"/>
              </a:rPr>
              <a:t>Kelembagaan </a:t>
            </a:r>
            <a:r>
              <a:rPr lang="en-US" sz="2000" smtClean="0">
                <a:solidFill>
                  <a:srgbClr val="EE9524"/>
                </a:solidFill>
                <a:latin typeface="Tw Cen MT" panose="020B0602020104020603" pitchFamily="34" charset="0"/>
              </a:rPr>
              <a:t>Penerbit </a:t>
            </a:r>
            <a:endParaRPr lang="en-US" sz="2000" dirty="0">
              <a:solidFill>
                <a:srgbClr val="EE9524"/>
              </a:solidFill>
              <a:latin typeface="Tw Cen MT" panose="020B0602020104020603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1ACE9A5-0AAC-4005-87FD-533CB273E3AF}"/>
              </a:ext>
            </a:extLst>
          </p:cNvPr>
          <p:cNvGrpSpPr/>
          <p:nvPr/>
        </p:nvGrpSpPr>
        <p:grpSpPr>
          <a:xfrm flipH="1">
            <a:off x="6386311" y="2338006"/>
            <a:ext cx="1781257" cy="1275043"/>
            <a:chOff x="1983167" y="2950736"/>
            <a:chExt cx="452864" cy="694309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BF1710-C0A2-443D-9E66-877BD8FA726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44671" y="2950736"/>
              <a:ext cx="191360" cy="694309"/>
            </a:xfrm>
            <a:prstGeom prst="line">
              <a:avLst/>
            </a:prstGeom>
            <a:ln w="28575"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D25F5471-E0F2-4736-A975-B0CD1D80AA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83167" y="2952010"/>
              <a:ext cx="267874" cy="0"/>
            </a:xfrm>
            <a:prstGeom prst="line">
              <a:avLst/>
            </a:prstGeom>
            <a:ln w="28575">
              <a:solidFill>
                <a:srgbClr val="38572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DBF60901-7459-4FFF-BFAB-332F5872E18A}"/>
              </a:ext>
            </a:extLst>
          </p:cNvPr>
          <p:cNvSpPr txBox="1"/>
          <p:nvPr/>
        </p:nvSpPr>
        <p:spPr>
          <a:xfrm>
            <a:off x="7024915" y="1868178"/>
            <a:ext cx="19186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rgbClr val="385723"/>
                </a:solidFill>
                <a:latin typeface="Tw Cen MT" panose="020B0602020104020603" pitchFamily="34" charset="0"/>
              </a:rPr>
              <a:t>Substansi </a:t>
            </a:r>
            <a:r>
              <a:rPr lang="en-US" sz="2000" smtClean="0">
                <a:solidFill>
                  <a:srgbClr val="385723"/>
                </a:solidFill>
                <a:latin typeface="Tw Cen MT" panose="020B0602020104020603" pitchFamily="34" charset="0"/>
              </a:rPr>
              <a:t>Artikel</a:t>
            </a:r>
            <a:endParaRPr lang="en-US" sz="2000">
              <a:solidFill>
                <a:srgbClr val="385723"/>
              </a:solidFill>
              <a:latin typeface="Tw Cen MT" panose="020B0602020104020603" pitchFamily="34" charset="0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53F4246-CEED-4D1E-87E9-AF831143E541}"/>
              </a:ext>
            </a:extLst>
          </p:cNvPr>
          <p:cNvGrpSpPr/>
          <p:nvPr/>
        </p:nvGrpSpPr>
        <p:grpSpPr>
          <a:xfrm>
            <a:off x="788621" y="2730760"/>
            <a:ext cx="842445" cy="905650"/>
            <a:chOff x="1812406" y="2946170"/>
            <a:chExt cx="842445" cy="820793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02F08CF-D4D1-4A39-96BE-CB97F61D162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77365" y="2946170"/>
              <a:ext cx="377486" cy="820793"/>
            </a:xfrm>
            <a:prstGeom prst="line">
              <a:avLst/>
            </a:prstGeom>
            <a:ln w="28575">
              <a:solidFill>
                <a:srgbClr val="EF307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5920BBA-8F71-4702-91A3-44392F84AAE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812406" y="2954946"/>
              <a:ext cx="471956" cy="0"/>
            </a:xfrm>
            <a:prstGeom prst="line">
              <a:avLst/>
            </a:prstGeom>
            <a:ln w="28575">
              <a:solidFill>
                <a:srgbClr val="EF307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3BFFE84-C695-4D53-9EB1-6E3F023237F6}"/>
              </a:ext>
            </a:extLst>
          </p:cNvPr>
          <p:cNvGrpSpPr/>
          <p:nvPr/>
        </p:nvGrpSpPr>
        <p:grpSpPr>
          <a:xfrm>
            <a:off x="1222046" y="2005415"/>
            <a:ext cx="1787061" cy="1568156"/>
            <a:chOff x="4442225" y="2042206"/>
            <a:chExt cx="979247" cy="712482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DB6677B-8513-496A-A326-EDBAA2BA940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99050" y="2042206"/>
              <a:ext cx="322422" cy="712482"/>
            </a:xfrm>
            <a:prstGeom prst="line">
              <a:avLst/>
            </a:prstGeom>
            <a:ln w="28575">
              <a:solidFill>
                <a:srgbClr val="03A1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003D7FC-94DB-4EDC-95C4-65A5F513BF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42225" y="2051577"/>
              <a:ext cx="666349" cy="0"/>
            </a:xfrm>
            <a:prstGeom prst="line">
              <a:avLst/>
            </a:prstGeom>
            <a:ln w="28575">
              <a:solidFill>
                <a:srgbClr val="03A1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83347D2D-8F9E-424F-8379-EE81B97BB648}"/>
              </a:ext>
            </a:extLst>
          </p:cNvPr>
          <p:cNvSpPr txBox="1"/>
          <p:nvPr/>
        </p:nvSpPr>
        <p:spPr>
          <a:xfrm>
            <a:off x="572703" y="1297622"/>
            <a:ext cx="2041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>
                <a:solidFill>
                  <a:srgbClr val="03A1A4"/>
                </a:solidFill>
                <a:latin typeface="Tw Cen MT" panose="020B0602020104020603" pitchFamily="34" charset="0"/>
              </a:rPr>
              <a:t>Penyuntingan dan Manajemen </a:t>
            </a:r>
            <a:r>
              <a:rPr lang="en-US" sz="2000" smtClean="0">
                <a:solidFill>
                  <a:srgbClr val="03A1A4"/>
                </a:solidFill>
                <a:latin typeface="Tw Cen MT" panose="020B0602020104020603" pitchFamily="34" charset="0"/>
              </a:rPr>
              <a:t>Jurnal</a:t>
            </a:r>
            <a:endParaRPr lang="en-US" sz="2000">
              <a:solidFill>
                <a:srgbClr val="03A1A4"/>
              </a:solidFill>
              <a:latin typeface="Tw Cen MT" panose="020B0602020104020603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3DF5F7D-8517-4858-B26A-117AEF6AD00D}"/>
              </a:ext>
            </a:extLst>
          </p:cNvPr>
          <p:cNvSpPr txBox="1"/>
          <p:nvPr/>
        </p:nvSpPr>
        <p:spPr>
          <a:xfrm>
            <a:off x="6845902" y="4418936"/>
            <a:ext cx="18795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rgbClr val="00B0F0"/>
                </a:solidFill>
                <a:latin typeface="Tw Cen MT" panose="020B0602020104020603" pitchFamily="34" charset="0"/>
              </a:rPr>
              <a:t>Gaya </a:t>
            </a:r>
            <a:r>
              <a:rPr lang="en-US" sz="2000" smtClean="0">
                <a:solidFill>
                  <a:srgbClr val="00B0F0"/>
                </a:solidFill>
                <a:latin typeface="Tw Cen MT" panose="020B0602020104020603" pitchFamily="34" charset="0"/>
              </a:rPr>
              <a:t>Penulisan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137FDAE-CE25-40E9-AFD7-49BA1463E3D5}"/>
              </a:ext>
            </a:extLst>
          </p:cNvPr>
          <p:cNvGrpSpPr/>
          <p:nvPr/>
        </p:nvGrpSpPr>
        <p:grpSpPr>
          <a:xfrm flipH="1" flipV="1">
            <a:off x="6683567" y="3645440"/>
            <a:ext cx="1056819" cy="656582"/>
            <a:chOff x="1872307" y="2945596"/>
            <a:chExt cx="782545" cy="821366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C83C8BAA-87B2-4130-A6CA-1525D506B1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449965" y="2945884"/>
              <a:ext cx="204887" cy="821078"/>
            </a:xfrm>
            <a:prstGeom prst="line">
              <a:avLst/>
            </a:prstGeom>
            <a:ln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18D836A-5994-457C-AD4E-4304A9FBB1F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72307" y="2945596"/>
              <a:ext cx="589564" cy="0"/>
            </a:xfrm>
            <a:prstGeom prst="line">
              <a:avLst/>
            </a:prstGeom>
            <a:ln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7137FDAE-CE25-40E9-AFD7-49BA1463E3D5}"/>
              </a:ext>
            </a:extLst>
          </p:cNvPr>
          <p:cNvGrpSpPr/>
          <p:nvPr/>
        </p:nvGrpSpPr>
        <p:grpSpPr>
          <a:xfrm flipV="1">
            <a:off x="2329824" y="3668989"/>
            <a:ext cx="1284852" cy="757237"/>
            <a:chOff x="1872307" y="2945596"/>
            <a:chExt cx="782545" cy="821366"/>
          </a:xfrm>
        </p:grpSpPr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C83C8BAA-87B2-4130-A6CA-1525D506B1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449965" y="2945884"/>
              <a:ext cx="204887" cy="821078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018D836A-5994-457C-AD4E-4304A9FBB1F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72307" y="2945596"/>
              <a:ext cx="589564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E3B5B3C4-08D7-4F80-905A-16D436C0F2EA}"/>
              </a:ext>
            </a:extLst>
          </p:cNvPr>
          <p:cNvSpPr txBox="1"/>
          <p:nvPr/>
        </p:nvSpPr>
        <p:spPr>
          <a:xfrm>
            <a:off x="1288692" y="4440147"/>
            <a:ext cx="2082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smtClean="0">
                <a:solidFill>
                  <a:srgbClr val="0070C0"/>
                </a:solidFill>
                <a:latin typeface="Tw Cen MT" panose="020B0602020104020603" pitchFamily="34" charset="0"/>
              </a:rPr>
              <a:t>Penampilan</a:t>
            </a:r>
            <a:endParaRPr lang="en-US" sz="2000">
              <a:solidFill>
                <a:srgbClr val="0070C0"/>
              </a:solidFill>
              <a:latin typeface="Tw Cen MT" panose="020B0602020104020603" pitchFamily="34" charset="0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B3BFFE84-C695-4D53-9EB1-6E3F023237F6}"/>
              </a:ext>
            </a:extLst>
          </p:cNvPr>
          <p:cNvGrpSpPr/>
          <p:nvPr/>
        </p:nvGrpSpPr>
        <p:grpSpPr>
          <a:xfrm>
            <a:off x="4275702" y="2603554"/>
            <a:ext cx="1048577" cy="1032856"/>
            <a:chOff x="4442225" y="2042206"/>
            <a:chExt cx="979247" cy="712482"/>
          </a:xfrm>
        </p:grpSpPr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DB6677B-8513-496A-A326-EDBAA2BA940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99050" y="2042206"/>
              <a:ext cx="322422" cy="712482"/>
            </a:xfrm>
            <a:prstGeom prst="line">
              <a:avLst/>
            </a:prstGeom>
            <a:ln w="28575">
              <a:solidFill>
                <a:srgbClr val="03A1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003D7FC-94DB-4EDC-95C4-65A5F513BF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42225" y="2051577"/>
              <a:ext cx="666349" cy="0"/>
            </a:xfrm>
            <a:prstGeom prst="line">
              <a:avLst/>
            </a:prstGeom>
            <a:ln w="28575">
              <a:solidFill>
                <a:srgbClr val="03A1A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83347D2D-8F9E-424F-8379-EE81B97BB648}"/>
              </a:ext>
            </a:extLst>
          </p:cNvPr>
          <p:cNvSpPr txBox="1"/>
          <p:nvPr/>
        </p:nvSpPr>
        <p:spPr>
          <a:xfrm>
            <a:off x="3035681" y="2193438"/>
            <a:ext cx="2041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smtClean="0">
                <a:solidFill>
                  <a:srgbClr val="03A1A4"/>
                </a:solidFill>
                <a:latin typeface="Tw Cen MT" panose="020B0602020104020603" pitchFamily="34" charset="0"/>
              </a:rPr>
              <a:t>Keberkalaan</a:t>
            </a:r>
            <a:endParaRPr lang="en-US" sz="2000">
              <a:solidFill>
                <a:srgbClr val="03A1A4"/>
              </a:solidFill>
              <a:latin typeface="Tw Cen MT" panose="020B0602020104020603" pitchFamily="34" charset="0"/>
            </a:endParaRP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7137FDAE-CE25-40E9-AFD7-49BA1463E3D5}"/>
              </a:ext>
            </a:extLst>
          </p:cNvPr>
          <p:cNvGrpSpPr/>
          <p:nvPr/>
        </p:nvGrpSpPr>
        <p:grpSpPr>
          <a:xfrm flipV="1">
            <a:off x="3965871" y="3638098"/>
            <a:ext cx="1584822" cy="811802"/>
            <a:chOff x="1872307" y="2945596"/>
            <a:chExt cx="782545" cy="821366"/>
          </a:xfrm>
        </p:grpSpPr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C83C8BAA-87B2-4130-A6CA-1525D506B1D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449965" y="2945884"/>
              <a:ext cx="204887" cy="821078"/>
            </a:xfrm>
            <a:prstGeom prst="line">
              <a:avLst/>
            </a:prstGeom>
            <a:ln w="28575">
              <a:solidFill>
                <a:srgbClr val="EE95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018D836A-5994-457C-AD4E-4304A9FBB1F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872307" y="2945596"/>
              <a:ext cx="589564" cy="0"/>
            </a:xfrm>
            <a:prstGeom prst="line">
              <a:avLst/>
            </a:prstGeom>
            <a:ln w="28575">
              <a:solidFill>
                <a:srgbClr val="EE95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" name="TextBox 76">
            <a:extLst>
              <a:ext uri="{FF2B5EF4-FFF2-40B4-BE49-F238E27FC236}">
                <a16:creationId xmlns:a16="http://schemas.microsoft.com/office/drawing/2014/main" id="{E3B5B3C4-08D7-4F80-905A-16D436C0F2EA}"/>
              </a:ext>
            </a:extLst>
          </p:cNvPr>
          <p:cNvSpPr txBox="1"/>
          <p:nvPr/>
        </p:nvSpPr>
        <p:spPr>
          <a:xfrm>
            <a:off x="3192445" y="4447494"/>
            <a:ext cx="2082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smtClean="0">
                <a:solidFill>
                  <a:srgbClr val="EE9524"/>
                </a:solidFill>
                <a:latin typeface="Tw Cen MT" panose="020B0602020104020603" pitchFamily="34" charset="0"/>
              </a:rPr>
              <a:t>Penyebarluasan</a:t>
            </a:r>
            <a:endParaRPr lang="en-US" sz="2000">
              <a:solidFill>
                <a:srgbClr val="EE9524"/>
              </a:solidFill>
              <a:latin typeface="Tw Cen MT" panose="020B0602020104020603" pitchFamily="34" charset="0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4597640" y="3847302"/>
            <a:ext cx="626254" cy="559677"/>
            <a:chOff x="4355976" y="4725143"/>
            <a:chExt cx="626254" cy="559677"/>
          </a:xfrm>
        </p:grpSpPr>
        <p:sp>
          <p:nvSpPr>
            <p:cNvPr id="83" name="Decagon 82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Rectangle 83"/>
            <p:cNvSpPr/>
            <p:nvPr/>
          </p:nvSpPr>
          <p:spPr>
            <a:xfrm>
              <a:off x="4433458" y="4792264"/>
              <a:ext cx="45095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smtClean="0">
                  <a:solidFill>
                    <a:srgbClr val="212529"/>
                  </a:solidFill>
                  <a:latin typeface="-apple-system"/>
                </a:rPr>
                <a:t>11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4438964" y="2657294"/>
            <a:ext cx="626254" cy="559677"/>
            <a:chOff x="4355976" y="4725143"/>
            <a:chExt cx="626254" cy="559677"/>
          </a:xfrm>
        </p:grpSpPr>
        <p:sp>
          <p:nvSpPr>
            <p:cNvPr id="86" name="Decagon 85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Rectangle 86"/>
            <p:cNvSpPr/>
            <p:nvPr/>
          </p:nvSpPr>
          <p:spPr>
            <a:xfrm>
              <a:off x="4485812" y="4792264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smtClean="0">
                  <a:solidFill>
                    <a:srgbClr val="212529"/>
                  </a:solidFill>
                  <a:latin typeface="-apple-system"/>
                </a:rPr>
                <a:t>6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2753659" y="3846826"/>
            <a:ext cx="626254" cy="559677"/>
            <a:chOff x="4355976" y="4725143"/>
            <a:chExt cx="626254" cy="559677"/>
          </a:xfrm>
        </p:grpSpPr>
        <p:sp>
          <p:nvSpPr>
            <p:cNvPr id="89" name="Decagon 88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4509658" y="4792264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smtClean="0">
                  <a:solidFill>
                    <a:srgbClr val="212529"/>
                  </a:solidFill>
                  <a:latin typeface="-apple-system"/>
                </a:rPr>
                <a:t>8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6885718" y="3761752"/>
            <a:ext cx="626254" cy="559677"/>
            <a:chOff x="4355976" y="4725143"/>
            <a:chExt cx="626254" cy="559677"/>
          </a:xfrm>
        </p:grpSpPr>
        <p:sp>
          <p:nvSpPr>
            <p:cNvPr id="92" name="Decagon 91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Rectangle 92"/>
            <p:cNvSpPr/>
            <p:nvPr/>
          </p:nvSpPr>
          <p:spPr>
            <a:xfrm>
              <a:off x="4433458" y="4792264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smtClean="0">
                  <a:solidFill>
                    <a:srgbClr val="212529"/>
                  </a:solidFill>
                  <a:latin typeface="-apple-system"/>
                </a:rPr>
                <a:t>12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7038723" y="2389877"/>
            <a:ext cx="626254" cy="559677"/>
            <a:chOff x="4355976" y="4725143"/>
            <a:chExt cx="626254" cy="559677"/>
          </a:xfrm>
        </p:grpSpPr>
        <p:sp>
          <p:nvSpPr>
            <p:cNvPr id="95" name="Decagon 94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4433458" y="4792264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ID" sz="2000" b="0" i="0" smtClean="0">
                  <a:solidFill>
                    <a:srgbClr val="212529"/>
                  </a:solidFill>
                  <a:effectLst/>
                  <a:latin typeface="-apple-system"/>
                </a:rPr>
                <a:t>39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1837548" y="2064556"/>
            <a:ext cx="626254" cy="559677"/>
            <a:chOff x="4355976" y="4725143"/>
            <a:chExt cx="626254" cy="559677"/>
          </a:xfrm>
        </p:grpSpPr>
        <p:sp>
          <p:nvSpPr>
            <p:cNvPr id="98" name="Decagon 97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Rectangle 98"/>
            <p:cNvSpPr/>
            <p:nvPr/>
          </p:nvSpPr>
          <p:spPr>
            <a:xfrm>
              <a:off x="4433458" y="4792264"/>
              <a:ext cx="47000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smtClean="0">
                  <a:solidFill>
                    <a:srgbClr val="212529"/>
                  </a:solidFill>
                  <a:latin typeface="-apple-system"/>
                </a:rPr>
                <a:t>17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132654" y="3842779"/>
            <a:ext cx="626254" cy="559677"/>
            <a:chOff x="4355976" y="4725143"/>
            <a:chExt cx="626254" cy="559677"/>
          </a:xfrm>
        </p:grpSpPr>
        <p:sp>
          <p:nvSpPr>
            <p:cNvPr id="101" name="Decagon 100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4509658" y="4792264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smtClean="0">
                  <a:solidFill>
                    <a:srgbClr val="212529"/>
                  </a:solidFill>
                  <a:latin typeface="-apple-system"/>
                </a:rPr>
                <a:t>4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704972" y="2781265"/>
            <a:ext cx="626254" cy="559677"/>
            <a:chOff x="4355976" y="4725143"/>
            <a:chExt cx="626254" cy="559677"/>
          </a:xfrm>
        </p:grpSpPr>
        <p:sp>
          <p:nvSpPr>
            <p:cNvPr id="104" name="Decagon 103"/>
            <p:cNvSpPr/>
            <p:nvPr/>
          </p:nvSpPr>
          <p:spPr>
            <a:xfrm>
              <a:off x="4355976" y="4725143"/>
              <a:ext cx="626254" cy="559677"/>
            </a:xfrm>
            <a:prstGeom prst="decagon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4519183" y="4792264"/>
              <a:ext cx="32733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smtClean="0">
                  <a:solidFill>
                    <a:srgbClr val="212529"/>
                  </a:solidFill>
                  <a:latin typeface="-apple-system"/>
                </a:rPr>
                <a:t>3</a:t>
              </a:r>
              <a:endParaRPr lang="en-US" sz="2000" b="0" i="0">
                <a:solidFill>
                  <a:srgbClr val="212529"/>
                </a:solidFill>
                <a:effectLst/>
                <a:latin typeface="-apple-system"/>
              </a:endParaRPr>
            </a:p>
          </p:txBody>
        </p:sp>
      </p:grpSp>
      <p:sp>
        <p:nvSpPr>
          <p:cNvPr id="79" name="Rectangle 78"/>
          <p:cNvSpPr/>
          <p:nvPr/>
        </p:nvSpPr>
        <p:spPr>
          <a:xfrm>
            <a:off x="6224984" y="1556792"/>
            <a:ext cx="2718573" cy="380822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1" name="TextBox 170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4856335" y="633184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73" name="TextBox 172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</a:t>
            </a:r>
            <a:r>
              <a:rPr lang="en-US" sz="1400" smtClean="0"/>
              <a:t>| 5</a:t>
            </a:r>
            <a:endParaRPr lang="en-US" sz="1400" dirty="0"/>
          </a:p>
        </p:txBody>
      </p:sp>
      <p:sp>
        <p:nvSpPr>
          <p:cNvPr id="4" name="Rectangle 3"/>
          <p:cNvSpPr/>
          <p:nvPr/>
        </p:nvSpPr>
        <p:spPr>
          <a:xfrm>
            <a:off x="284487" y="5628722"/>
            <a:ext cx="27643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b="1"/>
              <a:t>Manajemen Penerbitan Terbitan Berkala Ilmiah</a:t>
            </a:r>
            <a:endParaRPr lang="id-ID" altLang="en-US" b="1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24984" y="5525087"/>
            <a:ext cx="25643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en-US" b="1"/>
              <a:t>Substansi dan Gaya Penulisan Artikel</a:t>
            </a:r>
            <a:endParaRPr lang="id-ID" alt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4464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Hasil Evaluasi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6</a:t>
            </a:fld>
            <a:endParaRPr lang="en-US" sz="14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111516"/>
              </p:ext>
            </p:extLst>
          </p:nvPr>
        </p:nvGraphicFramePr>
        <p:xfrm>
          <a:off x="84584" y="1025951"/>
          <a:ext cx="8964488" cy="5029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2">
                  <a:extLst>
                    <a:ext uri="{9D8B030D-6E8A-4147-A177-3AD203B41FA5}">
                      <a16:colId xmlns:a16="http://schemas.microsoft.com/office/drawing/2014/main" val="3894931190"/>
                    </a:ext>
                  </a:extLst>
                </a:gridCol>
                <a:gridCol w="5796136">
                  <a:extLst>
                    <a:ext uri="{9D8B030D-6E8A-4147-A177-3AD203B41FA5}">
                      <a16:colId xmlns:a16="http://schemas.microsoft.com/office/drawing/2014/main" val="3569944073"/>
                    </a:ext>
                  </a:extLst>
                </a:gridCol>
              </a:tblGrid>
              <a:tr h="371539">
                <a:tc>
                  <a:txBody>
                    <a:bodyPr/>
                    <a:lstStyle/>
                    <a:p>
                      <a:pPr algn="ctr"/>
                      <a:r>
                        <a:rPr lang="en-ID" sz="1400" smtClean="0">
                          <a:solidFill>
                            <a:srgbClr val="0070C0"/>
                          </a:solidFill>
                        </a:rPr>
                        <a:t>Nama Jurnal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smtClean="0">
                          <a:solidFill>
                            <a:srgbClr val="0070C0"/>
                          </a:solidFill>
                        </a:rPr>
                        <a:t>Catatan</a:t>
                      </a:r>
                      <a:endParaRPr lang="en-US" sz="140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8756668"/>
                  </a:ext>
                </a:extLst>
              </a:tr>
              <a:tr h="5368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Jurnal Manajemen Bisnis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Belum dapat maju Akreditasi. </a:t>
                      </a:r>
                      <a:r>
                        <a:rPr lang="en-US" sz="1400" u="none" strike="noStrike" smtClean="0">
                          <a:solidFill>
                            <a:srgbClr val="FF0000"/>
                          </a:solidFill>
                          <a:effectLst/>
                        </a:rPr>
                        <a:t>Masih ada issue terakhir yang belum lengkap. Kurang 3 Naskah. </a:t>
                      </a:r>
                      <a:r>
                        <a:rPr lang="en-US" sz="1400" u="none" strike="noStrike" smtClean="0">
                          <a:effectLst/>
                        </a:rPr>
                        <a:t>Belum di unggah. Etika Publikasi,</a:t>
                      </a:r>
                      <a:r>
                        <a:rPr lang="en-US" sz="1400" u="none" strike="noStrike" baseline="0" smtClean="0">
                          <a:effectLst/>
                        </a:rPr>
                        <a:t> Author Guidelines </a:t>
                      </a:r>
                      <a:r>
                        <a:rPr lang="en-US" sz="1400" u="none" strike="noStrike" smtClean="0">
                          <a:effectLst/>
                        </a:rPr>
                        <a:t>tidak ada.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 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5089601"/>
                  </a:ext>
                </a:extLst>
              </a:tr>
              <a:tr h="5028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Jurnal Ekonomi &amp; Studi Pembangunan (JESP)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Siap Submit Akreditasi.</a:t>
                      </a:r>
                      <a:r>
                        <a:rPr lang="en-ID" sz="1400" b="0" i="0" u="none" strike="noStrike" baseline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Cek kelengkapan arjuna. 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647"/>
                  </a:ext>
                </a:extLst>
              </a:tr>
              <a:tr h="6412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u="none" strike="noStrike" smtClean="0">
                          <a:effectLst/>
                        </a:rPr>
                        <a:t>Insisiva Dental Journal: Majalah Kedokteran Gigi Insisiva</a:t>
                      </a:r>
                      <a:endParaRPr lang="sv-SE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Arsip 2018 tidak ada. </a:t>
                      </a:r>
                      <a:r>
                        <a:rPr lang="en-US" sz="1400" u="none" strike="noStrike" smtClean="0">
                          <a:solidFill>
                            <a:srgbClr val="FF0000"/>
                          </a:solidFill>
                          <a:effectLst/>
                        </a:rPr>
                        <a:t>Dan ISSN Media Online belum ada</a:t>
                      </a:r>
                      <a:r>
                        <a:rPr lang="en-US" sz="1400" u="none" strike="noStrike" smtClean="0">
                          <a:effectLst/>
                        </a:rPr>
                        <a:t>. Rekam jejak publikasi Editor belum ditampilkan,</a:t>
                      </a:r>
                      <a:r>
                        <a:rPr lang="en-US" sz="1400" u="none" strike="noStrike" baseline="0" smtClean="0">
                          <a:effectLst/>
                        </a:rPr>
                        <a:t> Reviewer belum ada. 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2582387"/>
                  </a:ext>
                </a:extLst>
              </a:tr>
              <a:tr h="5329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1" u="none" strike="noStrike" smtClean="0">
                          <a:solidFill>
                            <a:srgbClr val="00B050"/>
                          </a:solidFill>
                          <a:effectLst/>
                        </a:rPr>
                        <a:t>Mutiara Medika: Jurnal Kedokteran dan Kesehatan</a:t>
                      </a:r>
                      <a:endParaRPr lang="sv-SE" sz="1400" b="1" i="0" u="none" strike="noStrike" smtClean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smtClean="0">
                          <a:solidFill>
                            <a:srgbClr val="00B050"/>
                          </a:solidFill>
                          <a:effectLst/>
                        </a:rPr>
                        <a:t>Delay Terbit. Januari 2019 harus sudah ada di website.</a:t>
                      </a:r>
                      <a:endParaRPr lang="en-US" sz="1400" b="1" i="0" u="none" strike="noStrike" smtClean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583891"/>
                  </a:ext>
                </a:extLst>
              </a:tr>
              <a:tr h="5329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Semesta Teknika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Re akreditasi,</a:t>
                      </a:r>
                      <a:r>
                        <a:rPr lang="it-IT" sz="140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sehingga yang di evaluasi hanya terbitan/ issue terakhir yakni </a:t>
                      </a:r>
                      <a:r>
                        <a:rPr lang="it-IT" sz="140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November 2018. Google scholar artikelnya belum update 2017-2018 tidak</a:t>
                      </a:r>
                      <a:r>
                        <a:rPr lang="it-IT" sz="140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ada. Author guidelines diperinci lagi. Afiliasi Penulis tidak dicantumkan dalam artikel pdf. (Judul sirahan belum lengkap)</a:t>
                      </a:r>
                      <a:endParaRPr lang="it-IT" sz="1400" u="none" strike="noStrike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697500628"/>
                  </a:ext>
                </a:extLst>
              </a:tr>
              <a:tr h="5329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JBTI : Jurnal Bisnis : Teori dan Implementasi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Nama jurnalnya mungkin perlu</a:t>
                      </a:r>
                      <a:r>
                        <a:rPr lang="en-US" sz="1400" u="none" strike="noStrike" baseline="0" smtClean="0">
                          <a:effectLst/>
                        </a:rPr>
                        <a:t> diperbaiki, sampaikan ke PDII LIPI. Reviewernya tidak ditampilkan. </a:t>
                      </a:r>
                      <a:r>
                        <a:rPr lang="en-US" sz="1400" u="none" strike="noStrike" baseline="0" smtClean="0">
                          <a:solidFill>
                            <a:srgbClr val="FF0000"/>
                          </a:solidFill>
                          <a:effectLst/>
                        </a:rPr>
                        <a:t>DOInya belum aktif </a:t>
                      </a:r>
                      <a:r>
                        <a:rPr lang="en-US" sz="1400" u="none" strike="noStrike" baseline="0" smtClean="0">
                          <a:effectLst/>
                          <a:hlinkClick r:id="rId2"/>
                        </a:rPr>
                        <a:t>http://journal.umy.ac.id/index.php/bti/article/view/5468</a:t>
                      </a:r>
                      <a:r>
                        <a:rPr lang="en-US" sz="1400" u="none" strike="noStrike" baseline="0" smtClean="0">
                          <a:effectLst/>
                        </a:rPr>
                        <a:t> , Author Guidelines nya tidak ditampilkan. </a:t>
                      </a:r>
                      <a:r>
                        <a:rPr lang="it-IT" sz="1400" u="none" strike="noStrike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Google scholar artikelnya belum update 2017-2018 tidak</a:t>
                      </a:r>
                      <a:r>
                        <a:rPr lang="it-IT" sz="1400" u="none" strike="noStrike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ada. Plugin PDF View perlu diaktifkan.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6787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1893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Hasil Evaluasi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7</a:t>
            </a:fld>
            <a:endParaRPr lang="en-US" sz="14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189501"/>
              </p:ext>
            </p:extLst>
          </p:nvPr>
        </p:nvGraphicFramePr>
        <p:xfrm>
          <a:off x="84584" y="1025951"/>
          <a:ext cx="8964488" cy="2475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2">
                  <a:extLst>
                    <a:ext uri="{9D8B030D-6E8A-4147-A177-3AD203B41FA5}">
                      <a16:colId xmlns:a16="http://schemas.microsoft.com/office/drawing/2014/main" val="3894931190"/>
                    </a:ext>
                  </a:extLst>
                </a:gridCol>
                <a:gridCol w="5796136">
                  <a:extLst>
                    <a:ext uri="{9D8B030D-6E8A-4147-A177-3AD203B41FA5}">
                      <a16:colId xmlns:a16="http://schemas.microsoft.com/office/drawing/2014/main" val="3569944073"/>
                    </a:ext>
                  </a:extLst>
                </a:gridCol>
              </a:tblGrid>
              <a:tr h="371539">
                <a:tc>
                  <a:txBody>
                    <a:bodyPr/>
                    <a:lstStyle/>
                    <a:p>
                      <a:pPr algn="ctr"/>
                      <a:r>
                        <a:rPr lang="en-ID" sz="1400" smtClean="0">
                          <a:solidFill>
                            <a:srgbClr val="0070C0"/>
                          </a:solidFill>
                        </a:rPr>
                        <a:t>Nama Jurnal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smtClean="0">
                          <a:solidFill>
                            <a:srgbClr val="0070C0"/>
                          </a:solidFill>
                        </a:rPr>
                        <a:t>Catatan</a:t>
                      </a:r>
                      <a:endParaRPr lang="en-US" sz="140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8756668"/>
                  </a:ext>
                </a:extLst>
              </a:tr>
              <a:tr h="5368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smtClean="0">
                          <a:solidFill>
                            <a:srgbClr val="00B050"/>
                          </a:solidFill>
                          <a:effectLst/>
                        </a:rPr>
                        <a:t>JMMR (Jurnal Medicoeticolegal dan Manajemen Rumah Sakit)</a:t>
                      </a:r>
                      <a:endParaRPr lang="en-US" sz="1400" b="1" i="0" u="none" strike="noStrike" smtClean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hlinkClick r:id="rId2"/>
                        </a:rPr>
                        <a:t>http://journal.umy.ac.id/index.php/mrs/article/view/5514/pdf_80</a:t>
                      </a:r>
                      <a:endParaRPr lang="en-US" sz="1400" b="1" i="0" u="none" strike="noStrike" smtClean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400" b="1" i="0" u="none" strike="noStrike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Ada</a:t>
                      </a:r>
                      <a:r>
                        <a:rPr lang="en-ID" sz="1400" b="1" i="0" u="none" strike="noStrike" baseline="0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 typo pada artikel berikut</a:t>
                      </a:r>
                      <a:endParaRPr lang="en-ID" sz="1400" b="1" i="0" u="none" strike="noStrike" smtClean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hlinkClick r:id="rId3"/>
                        </a:rPr>
                        <a:t>http://journal.umy.ac.id/index.php/mrs/article/view/4741/pdf_69</a:t>
                      </a:r>
                      <a:r>
                        <a:rPr lang="en-US" sz="1400" b="1" i="0" u="none" strike="noStrike" smtClean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5089601"/>
                  </a:ext>
                </a:extLst>
              </a:tr>
              <a:tr h="5028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IJNP (Indonesian Journal of Nursing Practices)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solidFill>
                            <a:srgbClr val="FF0000"/>
                          </a:solidFill>
                          <a:effectLst/>
                        </a:rPr>
                        <a:t>Delay. Desember 2018 (No 2) Belum terbit. 2018 (1) belum di unggah file pdf nya. </a:t>
                      </a:r>
                      <a:r>
                        <a:rPr lang="en-US" sz="1400" u="none" strike="noStrike" smtClean="0">
                          <a:effectLst/>
                        </a:rPr>
                        <a:t>Etika</a:t>
                      </a:r>
                      <a:r>
                        <a:rPr lang="en-US" sz="1400" u="none" strike="noStrike" baseline="0" smtClean="0">
                          <a:effectLst/>
                        </a:rPr>
                        <a:t> Publikasi-nya dengan jurnal yang lain cenderung mirip.</a:t>
                      </a:r>
                      <a:endParaRPr lang="en-US" sz="1400" b="0" i="0" u="none" strike="noStrike" smtClean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93647"/>
                  </a:ext>
                </a:extLst>
              </a:tr>
              <a:tr h="6412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effectLst/>
                        </a:rPr>
                        <a:t>Afkaruna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smtClean="0">
                          <a:solidFill>
                            <a:srgbClr val="FF0000"/>
                          </a:solidFill>
                          <a:effectLst/>
                        </a:rPr>
                        <a:t>Desember 2018 belum terbit. </a:t>
                      </a:r>
                      <a:r>
                        <a:rPr lang="en-US" sz="1400" u="none" strike="noStrike" smtClean="0">
                          <a:effectLst/>
                        </a:rPr>
                        <a:t>Reakreditasi, Issue terakhir yang akan dinilai. </a:t>
                      </a:r>
                      <a:endParaRPr lang="en-US" sz="1400" b="0" i="0" u="none" strike="noStrike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25823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52950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Sistem ARJUNA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8</a:t>
            </a:fld>
            <a:endParaRPr lang="en-US" sz="1400" dirty="0"/>
          </a:p>
        </p:txBody>
      </p:sp>
      <p:pic>
        <p:nvPicPr>
          <p:cNvPr id="8" name="Picture 4" descr="Hasil gambar untuk akreditasi jurnal nasio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32856"/>
            <a:ext cx="5796119" cy="195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27784" y="4365104"/>
            <a:ext cx="3888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/>
              <a:t>http://arjuna2.ristekdikti.go.id</a:t>
            </a:r>
          </a:p>
        </p:txBody>
      </p:sp>
    </p:spTree>
    <p:extLst>
      <p:ext uri="{BB962C8B-B14F-4D97-AF65-F5344CB8AC3E}">
        <p14:creationId xmlns:p14="http://schemas.microsoft.com/office/powerpoint/2010/main" val="4558744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9087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Catatan Penting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9</a:t>
            </a:fld>
            <a:endParaRPr lang="en-US" sz="1400" dirty="0"/>
          </a:p>
        </p:txBody>
      </p:sp>
      <p:sp>
        <p:nvSpPr>
          <p:cNvPr id="30" name="Content Placeholder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r>
              <a:rPr lang="en-ID" sz="2400" smtClean="0"/>
              <a:t>URL Statistik dapat diakses</a:t>
            </a:r>
          </a:p>
          <a:p>
            <a:r>
              <a:rPr lang="en-ID" sz="2400" smtClean="0"/>
              <a:t>Username dan Password login ke Jurnal dapat dipakai</a:t>
            </a:r>
          </a:p>
          <a:p>
            <a:r>
              <a:rPr lang="en-ID" sz="2400" smtClean="0"/>
              <a:t>Unggah dokumen pengajuan akreditasi yang ditandatangani oleh Editor</a:t>
            </a:r>
          </a:p>
          <a:p>
            <a:r>
              <a:rPr lang="en-ID" sz="2400" smtClean="0"/>
              <a:t>Klik Siap Akreditasi</a:t>
            </a:r>
          </a:p>
          <a:p>
            <a:r>
              <a:rPr lang="en-ID" sz="2400" smtClean="0"/>
              <a:t>Tidak panik ketika ditolak, karena tidak lolos desk evaluasi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5438753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/>
              <a:t>URL Statistik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10</a:t>
            </a:fld>
            <a:endParaRPr lang="en-US" sz="1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513" t="23490" r="15415" b="12527"/>
          <a:stretch/>
        </p:blipFill>
        <p:spPr>
          <a:xfrm>
            <a:off x="107504" y="1556792"/>
            <a:ext cx="8856984" cy="468052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512137" y="400506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65681" y="3297178"/>
            <a:ext cx="2898807" cy="70788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000" smtClean="0"/>
              <a:t>Bukan hanya ini saja</a:t>
            </a:r>
          </a:p>
          <a:p>
            <a:r>
              <a:rPr lang="en-US" sz="2000" smtClean="0">
                <a:hlinkClick r:id="rId3"/>
              </a:rPr>
              <a:t>https://statcounter.com/</a:t>
            </a:r>
            <a:r>
              <a:rPr lang="en-US" sz="2000" smtClean="0"/>
              <a:t> </a:t>
            </a:r>
            <a:endParaRPr lang="en-US" sz="2000"/>
          </a:p>
        </p:txBody>
      </p:sp>
      <p:sp>
        <p:nvSpPr>
          <p:cNvPr id="7" name="Rectangle 6"/>
          <p:cNvSpPr/>
          <p:nvPr/>
        </p:nvSpPr>
        <p:spPr>
          <a:xfrm>
            <a:off x="4104456" y="4764798"/>
            <a:ext cx="4572000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en-US"/>
              <a:t>https://statcounter.com/p10986425/summary/?account_id=5445822&amp;login_id=2&amp;code=0e365fe92ad73ac9064a5bd10b3980c0&amp;guest_login=1</a:t>
            </a:r>
          </a:p>
        </p:txBody>
      </p:sp>
    </p:spTree>
    <p:extLst>
      <p:ext uri="{BB962C8B-B14F-4D97-AF65-F5344CB8AC3E}">
        <p14:creationId xmlns:p14="http://schemas.microsoft.com/office/powerpoint/2010/main" val="56911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/>
              <a:t>Username dan Password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11</a:t>
            </a:fld>
            <a:endParaRPr lang="en-US" sz="1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2594" r="33315" b="21454"/>
          <a:stretch/>
        </p:blipFill>
        <p:spPr>
          <a:xfrm>
            <a:off x="0" y="1321427"/>
            <a:ext cx="8676456" cy="482453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48064" y="3333585"/>
            <a:ext cx="32608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000" b="1" smtClean="0">
                <a:solidFill>
                  <a:srgbClr val="003366"/>
                </a:solidFill>
              </a:rPr>
              <a:t>Nama Jurnal Nama jurnal</a:t>
            </a:r>
            <a:endParaRPr lang="en-US" sz="2000" b="1">
              <a:solidFill>
                <a:srgbClr val="003366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81845" y="3740724"/>
            <a:ext cx="30476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2000" b="1" smtClean="0">
                <a:solidFill>
                  <a:srgbClr val="003366"/>
                </a:solidFill>
              </a:rPr>
              <a:t>Nomor issn nomor issn</a:t>
            </a:r>
            <a:endParaRPr lang="en-US" sz="2000" b="1">
              <a:solidFill>
                <a:srgbClr val="003366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91840" y="4314582"/>
            <a:ext cx="16401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1600" smtClean="0">
                <a:solidFill>
                  <a:srgbClr val="FFFF00"/>
                </a:solidFill>
              </a:rPr>
              <a:t>Pastikan ini diisi</a:t>
            </a:r>
            <a:endParaRPr lang="en-US" sz="1600">
              <a:solidFill>
                <a:srgbClr val="FFFF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91839" y="4818638"/>
            <a:ext cx="16401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D" sz="1600" smtClean="0">
                <a:solidFill>
                  <a:srgbClr val="FFFF00"/>
                </a:solidFill>
              </a:rPr>
              <a:t>Pastikan ini diisi</a:t>
            </a:r>
            <a:endParaRPr lang="en-US" sz="160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2876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0"/>
            <a:ext cx="2123728" cy="994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Contoh Penolakan (Desk Evaluasi)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12</a:t>
            </a:fld>
            <a:endParaRPr lang="en-US" sz="1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5" y="1969381"/>
            <a:ext cx="8995605" cy="3384376"/>
          </a:xfrm>
        </p:spPr>
      </p:pic>
      <p:sp>
        <p:nvSpPr>
          <p:cNvPr id="6" name="Rectangle 5"/>
          <p:cNvSpPr/>
          <p:nvPr/>
        </p:nvSpPr>
        <p:spPr>
          <a:xfrm>
            <a:off x="539552" y="2060848"/>
            <a:ext cx="158417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410668" y="2361778"/>
            <a:ext cx="1584176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0730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r>
              <a:rPr lang="en-ID" smtClean="0"/>
              <a:t>Menunggu Penilaian selanjutnya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13</a:t>
            </a:fld>
            <a:endParaRPr lang="en-US" sz="1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4" t="17719" r="31927" b="17313"/>
          <a:stretch/>
        </p:blipFill>
        <p:spPr>
          <a:xfrm>
            <a:off x="0" y="1363900"/>
            <a:ext cx="8784977" cy="475252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47864" y="3212976"/>
            <a:ext cx="144016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139952" y="3427034"/>
            <a:ext cx="144016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982652" y="5263424"/>
            <a:ext cx="2021396" cy="7578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 rot="3188312">
            <a:off x="5356642" y="4606205"/>
            <a:ext cx="726346" cy="1244626"/>
          </a:xfrm>
          <a:prstGeom prst="downArrow">
            <a:avLst/>
          </a:prstGeom>
          <a:solidFill>
            <a:srgbClr val="00B0F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4840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pPr algn="ctr"/>
            <a:r>
              <a:rPr lang="en-ID" smtClean="0"/>
              <a:t>Q &amp; 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14</a:t>
            </a:fld>
            <a:endParaRPr lang="en-US" sz="1400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None/>
            </a:pPr>
            <a:r>
              <a:rPr lang="en-ID" sz="2400" smtClean="0">
                <a:solidFill>
                  <a:srgbClr val="FF0000"/>
                </a:solidFill>
              </a:rPr>
              <a:t>1. Q: Jurnal yang Saya kelola belum daring penuh, apakah bias maju akreditasi? </a:t>
            </a:r>
          </a:p>
          <a:p>
            <a:pPr marL="0" indent="0">
              <a:buNone/>
            </a:pPr>
            <a:r>
              <a:rPr lang="en-ID" sz="2400" smtClean="0"/>
              <a:t>A: Bisa. Yang terpenting, unggah bukti review artikel 2 tahun terakhir atau di terbitan terbaru jika jurnal reakreditasi. </a:t>
            </a:r>
          </a:p>
          <a:p>
            <a:pPr marL="0" indent="0">
              <a:buNone/>
            </a:pPr>
            <a:endParaRPr lang="en-ID" sz="2400"/>
          </a:p>
          <a:p>
            <a:pPr marL="0" indent="0">
              <a:buNone/>
            </a:pPr>
            <a:r>
              <a:rPr lang="en-ID" sz="2400" smtClean="0">
                <a:solidFill>
                  <a:srgbClr val="FF0000"/>
                </a:solidFill>
              </a:rPr>
              <a:t>2. Q: Jurnal saya ganti-ganti cover dan tampilan, apakah berpengaruh dalam pengajuan Akreditasi? </a:t>
            </a:r>
          </a:p>
          <a:p>
            <a:pPr marL="0" indent="0">
              <a:buNone/>
            </a:pPr>
            <a:r>
              <a:rPr lang="en-ID" sz="2400" smtClean="0"/>
              <a:t>A: Ya. Tapi tidak signifikan. Konsistensi yang dimaksud dalam pedoman Akreditasi adalah konsistensi menjaga kualitas terbitan. 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4718888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pPr algn="ctr"/>
            <a:r>
              <a:rPr lang="en-ID" smtClean="0"/>
              <a:t>Q &amp; 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15</a:t>
            </a:fld>
            <a:endParaRPr lang="en-US" sz="1400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None/>
            </a:pPr>
            <a:r>
              <a:rPr lang="en-ID" sz="2400">
                <a:solidFill>
                  <a:srgbClr val="FF0000"/>
                </a:solidFill>
              </a:rPr>
              <a:t>3</a:t>
            </a:r>
            <a:r>
              <a:rPr lang="en-ID" sz="2400" smtClean="0">
                <a:solidFill>
                  <a:srgbClr val="FF0000"/>
                </a:solidFill>
              </a:rPr>
              <a:t>. Q: Jurnal yang Saya kelola halamannya harus lebih dari 200, apakah demikian untuk syarat maju akreditasi? </a:t>
            </a:r>
          </a:p>
          <a:p>
            <a:pPr marL="0" indent="0">
              <a:buNone/>
            </a:pPr>
            <a:r>
              <a:rPr lang="en-ID" sz="2400" smtClean="0"/>
              <a:t>A: Bukan menjadi syarat, namun ada satu pertanyaan mengenai jumlah halaman, dan tidak signifikan mempengaruhi penilaian akreditasi. </a:t>
            </a:r>
          </a:p>
          <a:p>
            <a:pPr marL="0" indent="0">
              <a:buNone/>
            </a:pPr>
            <a:endParaRPr lang="en-ID" sz="2400" smtClean="0"/>
          </a:p>
          <a:p>
            <a:pPr marL="0" indent="0">
              <a:buNone/>
            </a:pPr>
            <a:r>
              <a:rPr lang="en-ID" sz="2400" smtClean="0">
                <a:solidFill>
                  <a:srgbClr val="FF0000"/>
                </a:solidFill>
              </a:rPr>
              <a:t>4. Q: Nama jurnal saya tidak sesuai disiplin ilmu dan tidak spesifik, lantas bagaimana? </a:t>
            </a:r>
          </a:p>
          <a:p>
            <a:pPr marL="0" indent="0">
              <a:buNone/>
            </a:pPr>
            <a:r>
              <a:rPr lang="en-ID" sz="2400" smtClean="0"/>
              <a:t>A: Ya tidak apa-apa. Untuk kepentingan akreditasi penamaan jurnal maksimal poin 3, masih ada komponen lain yang dapat ditingkatkan.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9470555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pPr algn="ctr"/>
            <a:r>
              <a:rPr lang="en-ID" smtClean="0"/>
              <a:t>Q &amp; 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		Page | </a:t>
            </a:r>
            <a:fld id="{50179D71-5C25-4B65-AD75-A8EB1AAB3647}" type="slidenum">
              <a:rPr lang="en-US" sz="1400" smtClean="0"/>
              <a:pPr algn="r"/>
              <a:t>16</a:t>
            </a:fld>
            <a:endParaRPr lang="en-US" sz="1400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None/>
            </a:pPr>
            <a:r>
              <a:rPr lang="en-ID" sz="2400" smtClean="0">
                <a:solidFill>
                  <a:srgbClr val="FF0000"/>
                </a:solidFill>
              </a:rPr>
              <a:t>5. Q: Jurnal yang Saya kelola Volumenya tidak berurutan, lompat-lompat tahun, apakah dapat maju akreditasi? </a:t>
            </a:r>
          </a:p>
          <a:p>
            <a:pPr marL="0" indent="0">
              <a:buNone/>
            </a:pPr>
            <a:r>
              <a:rPr lang="en-ID" sz="2400" smtClean="0"/>
              <a:t>A: Tidak bisa. Syarat pengajuan adalah telah terbit berurutan, minimal 2 tahun. </a:t>
            </a:r>
          </a:p>
          <a:p>
            <a:pPr marL="0" indent="0">
              <a:buNone/>
            </a:pPr>
            <a:endParaRPr lang="en-ID" sz="2400" smtClean="0"/>
          </a:p>
          <a:p>
            <a:pPr marL="0" indent="0">
              <a:buNone/>
            </a:pPr>
            <a:r>
              <a:rPr lang="en-ID" sz="2400">
                <a:solidFill>
                  <a:srgbClr val="FF0000"/>
                </a:solidFill>
              </a:rPr>
              <a:t>6</a:t>
            </a:r>
            <a:r>
              <a:rPr lang="en-ID" sz="2400" smtClean="0">
                <a:solidFill>
                  <a:srgbClr val="FF0000"/>
                </a:solidFill>
              </a:rPr>
              <a:t>. Dll </a:t>
            </a:r>
            <a:endParaRPr lang="en-ID" sz="2400" smtClean="0"/>
          </a:p>
          <a:p>
            <a:pPr marL="0" indent="0">
              <a:buNone/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963323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pPr algn="ctr"/>
            <a:r>
              <a:rPr lang="en-ID" smtClean="0"/>
              <a:t>Tambahan (Tugas Editor dan Reviewer)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</a:t>
            </a:r>
            <a:r>
              <a:rPr lang="en-US" sz="1400" smtClean="0"/>
              <a:t>	Page </a:t>
            </a:r>
            <a:r>
              <a:rPr lang="en-US" sz="1400" dirty="0" smtClean="0"/>
              <a:t>| </a:t>
            </a:r>
            <a:fld id="{50179D71-5C25-4B65-AD75-A8EB1AAB3647}" type="slidenum">
              <a:rPr lang="en-US" sz="1400" smtClean="0"/>
              <a:pPr algn="r"/>
              <a:t>17</a:t>
            </a:fld>
            <a:endParaRPr lang="en-US" sz="14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434645"/>
              </p:ext>
            </p:extLst>
          </p:nvPr>
        </p:nvGraphicFramePr>
        <p:xfrm>
          <a:off x="0" y="941073"/>
          <a:ext cx="9144000" cy="5037461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490886">
                  <a:extLst>
                    <a:ext uri="{9D8B030D-6E8A-4147-A177-3AD203B41FA5}">
                      <a16:colId xmlns:a16="http://schemas.microsoft.com/office/drawing/2014/main" val="2298081670"/>
                    </a:ext>
                  </a:extLst>
                </a:gridCol>
                <a:gridCol w="6653114">
                  <a:extLst>
                    <a:ext uri="{9D8B030D-6E8A-4147-A177-3AD203B41FA5}">
                      <a16:colId xmlns:a16="http://schemas.microsoft.com/office/drawing/2014/main" val="694285633"/>
                    </a:ext>
                  </a:extLst>
                </a:gridCol>
              </a:tblGrid>
              <a:tr h="6512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effectLst/>
                        </a:rPr>
                        <a:t>Reviewer/ Editor </a:t>
                      </a:r>
                      <a:r>
                        <a:rPr lang="en-US" sz="1800" dirty="0">
                          <a:effectLst/>
                        </a:rPr>
                        <a:t>Evaluation on Articles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Content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24685080"/>
                  </a:ext>
                </a:extLst>
              </a:tr>
              <a:tr h="3670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Originality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Aspek</a:t>
                      </a:r>
                      <a:r>
                        <a:rPr lang="en-US" sz="1400" dirty="0">
                          <a:effectLst/>
                        </a:rPr>
                        <a:t> Original: ide, data, </a:t>
                      </a:r>
                      <a:r>
                        <a:rPr lang="en-US" sz="1400" dirty="0" err="1">
                          <a:effectLst/>
                        </a:rPr>
                        <a:t>analisis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kesimpulan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minimum similarity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26705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Title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Lugas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ringkas</a:t>
                      </a:r>
                      <a:r>
                        <a:rPr lang="en-US" sz="1400" dirty="0">
                          <a:effectLst/>
                        </a:rPr>
                        <a:t>, informative,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menggambakan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luaran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penelitian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4592398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Authorship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Penulis</a:t>
                      </a:r>
                      <a:r>
                        <a:rPr lang="en-US" sz="1400" dirty="0">
                          <a:effectLst/>
                        </a:rPr>
                        <a:t> yang </a:t>
                      </a:r>
                      <a:r>
                        <a:rPr lang="en-US" sz="1400" dirty="0" err="1">
                          <a:effectLst/>
                        </a:rPr>
                        <a:t>berhak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beserta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urutannya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8864674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Ownership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Lembaga</a:t>
                      </a:r>
                      <a:r>
                        <a:rPr lang="en-US" sz="1400" dirty="0">
                          <a:effectLst/>
                        </a:rPr>
                        <a:t> yang </a:t>
                      </a:r>
                      <a:r>
                        <a:rPr lang="en-US" sz="1400" dirty="0" err="1">
                          <a:effectLst/>
                        </a:rPr>
                        <a:t>memiliki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hak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 smtClean="0">
                          <a:effectLst/>
                        </a:rPr>
                        <a:t>atas</a:t>
                      </a:r>
                      <a:r>
                        <a:rPr lang="en-US" sz="1400" dirty="0" smtClean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hasil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penelitiannya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5782677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Abstract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Ringkas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mengikuti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standar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penulisan</a:t>
                      </a:r>
                      <a:r>
                        <a:rPr lang="en-US" sz="1400" dirty="0">
                          <a:effectLst/>
                        </a:rPr>
                        <a:t> (GFA)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7829387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Keywords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3-5 kata </a:t>
                      </a:r>
                      <a:r>
                        <a:rPr lang="en-US" sz="1400" dirty="0" err="1">
                          <a:effectLst/>
                        </a:rPr>
                        <a:t>penting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dalam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artikel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6534800"/>
                  </a:ext>
                </a:extLst>
              </a:tr>
              <a:tr h="2111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Introduction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Current body of knowledge, state of the art, </a:t>
                      </a:r>
                      <a:r>
                        <a:rPr lang="en-US" sz="1400" dirty="0" err="1">
                          <a:effectLst/>
                        </a:rPr>
                        <a:t>tujuan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kontribusi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ilmu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9410273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Method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Tepat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untuk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menjawab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tujuan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penelitian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509993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Result and Discussion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Ada </a:t>
                      </a:r>
                      <a:r>
                        <a:rPr lang="en-US" sz="1400" dirty="0" err="1">
                          <a:effectLst/>
                        </a:rPr>
                        <a:t>bukti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pengembangan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ilmu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1963120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Table and Figure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Informative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komplemen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70416420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Conclusion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Temuan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pengembangan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ilmu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0582077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Acknowledgement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Lembaga</a:t>
                      </a:r>
                      <a:r>
                        <a:rPr lang="en-US" sz="1400" dirty="0">
                          <a:effectLst/>
                        </a:rPr>
                        <a:t> yang </a:t>
                      </a:r>
                      <a:r>
                        <a:rPr lang="en-US" sz="1400" dirty="0" err="1">
                          <a:effectLst/>
                        </a:rPr>
                        <a:t>berperan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dalam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penelitian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92566965"/>
                  </a:ext>
                </a:extLst>
              </a:tr>
              <a:tr h="365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Citation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Standard an </a:t>
                      </a:r>
                      <a:r>
                        <a:rPr lang="en-US" sz="1400" dirty="0" err="1">
                          <a:effectLst/>
                        </a:rPr>
                        <a:t>konsisten</a:t>
                      </a:r>
                      <a:r>
                        <a:rPr lang="en-US" sz="1400" dirty="0">
                          <a:effectLst/>
                        </a:rPr>
                        <a:t>, </a:t>
                      </a:r>
                      <a:r>
                        <a:rPr lang="en-US" sz="1400" dirty="0" err="1">
                          <a:effectLst/>
                        </a:rPr>
                        <a:t>memahami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arti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sitasi</a:t>
                      </a:r>
                      <a:r>
                        <a:rPr lang="en-US" sz="1400" dirty="0">
                          <a:effectLst/>
                        </a:rPr>
                        <a:t> (</a:t>
                      </a:r>
                      <a:r>
                        <a:rPr lang="en-US" sz="1400" dirty="0" err="1">
                          <a:effectLst/>
                        </a:rPr>
                        <a:t>kutipan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paraphrase)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0837135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References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Standar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konsisten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mengikuti</a:t>
                      </a:r>
                      <a:r>
                        <a:rPr lang="en-US" sz="1400" dirty="0">
                          <a:effectLst/>
                        </a:rPr>
                        <a:t> GFA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0966756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Language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Mengikuti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tata</a:t>
                      </a:r>
                      <a:r>
                        <a:rPr lang="en-US" sz="1400" dirty="0">
                          <a:effectLst/>
                        </a:rPr>
                        <a:t> Bahasa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9239037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Ethical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Tidak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melanggar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etika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penulisan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karya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ilmiah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4374048"/>
                  </a:ext>
                </a:extLst>
              </a:tr>
              <a:tr h="2075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Readibility</a:t>
                      </a:r>
                      <a:endParaRPr lang="en-US" sz="140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Menarik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bagi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pembaca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dari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sisi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substansi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maupun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paparannya</a:t>
                      </a:r>
                      <a:endParaRPr lang="en-US" sz="14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3641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26136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6328520"/>
            <a:ext cx="8229600" cy="369332"/>
          </a:xfrm>
          <a:prstGeom prst="rect">
            <a:avLst/>
          </a:prstGeom>
          <a:solidFill>
            <a:srgbClr val="EC973D"/>
          </a:solidFill>
        </p:spPr>
        <p:txBody>
          <a:bodyPr wrap="square" rtlCol="0">
            <a:spAutoFit/>
          </a:bodyPr>
          <a:lstStyle/>
          <a:p>
            <a:pPr algn="ctr"/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20272" y="-1"/>
            <a:ext cx="2123728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491064" cy="561975"/>
          </a:xfrm>
        </p:spPr>
        <p:txBody>
          <a:bodyPr/>
          <a:lstStyle/>
          <a:p>
            <a:pPr algn="ctr"/>
            <a:r>
              <a:rPr lang="en-ID" smtClean="0"/>
              <a:t>Tambahan (Tugas Editor dan Reviewer)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228184" y="634800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6340972"/>
            <a:ext cx="8219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Berbagi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,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Giatkan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 </a:t>
            </a:r>
            <a:r>
              <a:rPr lang="en-US" sz="1600" dirty="0" err="1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Publikasi</a:t>
            </a:r>
            <a:r>
              <a:rPr lang="en-US" sz="1600" dirty="0" smtClean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	</a:t>
            </a:r>
            <a:r>
              <a:rPr lang="en-US" sz="1400" dirty="0" smtClean="0"/>
              <a:t>			</a:t>
            </a:r>
            <a:r>
              <a:rPr lang="en-US" sz="1400" smtClean="0"/>
              <a:t>	Page </a:t>
            </a:r>
            <a:r>
              <a:rPr lang="en-US" sz="1400" dirty="0" smtClean="0"/>
              <a:t>| </a:t>
            </a:r>
            <a:fld id="{50179D71-5C25-4B65-AD75-A8EB1AAB3647}" type="slidenum">
              <a:rPr lang="en-US" sz="1400" smtClean="0"/>
              <a:pPr algn="r"/>
              <a:t>18</a:t>
            </a:fld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2526" t="20982" r="23863" b="7411"/>
          <a:stretch/>
        </p:blipFill>
        <p:spPr>
          <a:xfrm>
            <a:off x="3270" y="960383"/>
            <a:ext cx="7211741" cy="541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478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68313" y="2205038"/>
            <a:ext cx="8675687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9CAC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en-US" sz="3200" dirty="0">
                <a:solidFill>
                  <a:schemeClr val="bg1"/>
                </a:solidFill>
              </a:rPr>
              <a:t>Thank You !!!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468313" y="6057900"/>
            <a:ext cx="23383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60000"/>
              </a:spcBef>
              <a:buClr>
                <a:schemeClr val="accent1"/>
              </a:buClr>
            </a:pPr>
            <a:r>
              <a:rPr lang="en-US" altLang="en-US" sz="1400" i="1">
                <a:solidFill>
                  <a:schemeClr val="bg1"/>
                </a:solidFill>
                <a:ea typeface="华文细黑" pitchFamily="2" charset="-122"/>
              </a:rPr>
              <a:t>由NordriDesign提供</a:t>
            </a:r>
          </a:p>
          <a:p>
            <a:pPr eaLnBrk="0" hangingPunct="0">
              <a:buClr>
                <a:schemeClr val="accent1"/>
              </a:buClr>
            </a:pPr>
            <a:r>
              <a:rPr lang="en-US" altLang="en-US" sz="1400" i="1">
                <a:solidFill>
                  <a:schemeClr val="bg1"/>
                </a:solidFill>
                <a:ea typeface="华文细黑" pitchFamily="2" charset="-122"/>
              </a:rPr>
              <a:t>www.nordridesign.com</a:t>
            </a:r>
            <a:endParaRPr lang="en-US" altLang="en-US" sz="1400" i="1" noProof="1">
              <a:solidFill>
                <a:schemeClr val="bg1"/>
              </a:solidFill>
              <a:ea typeface="华文细黑" pitchFamily="2" charset="-122"/>
            </a:endParaRPr>
          </a:p>
        </p:txBody>
      </p:sp>
      <p:pic>
        <p:nvPicPr>
          <p:cNvPr id="7" name="Picture 8" descr="logoRJI-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12" y="5742546"/>
            <a:ext cx="1909616" cy="79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154793" y="5746030"/>
            <a:ext cx="5616623" cy="923330"/>
          </a:xfrm>
          <a:prstGeom prst="rect">
            <a:avLst/>
          </a:prstGeom>
          <a:gradFill flip="none" rotWithShape="1">
            <a:gsLst>
              <a:gs pos="98000">
                <a:srgbClr val="FFC000"/>
              </a:gs>
              <a:gs pos="49000">
                <a:srgbClr val="FFC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Adobe Gothic Std B" pitchFamily="34" charset="-128"/>
                <a:ea typeface="Adobe Gothic Std B" pitchFamily="34" charset="-128"/>
              </a:rPr>
              <a:t>Berbagi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, </a:t>
            </a:r>
            <a:r>
              <a:rPr lang="en-US" dirty="0" err="1" smtClean="0">
                <a:latin typeface="Adobe Gothic Std B" pitchFamily="34" charset="-128"/>
                <a:ea typeface="Adobe Gothic Std B" pitchFamily="34" charset="-128"/>
              </a:rPr>
              <a:t>Giatkan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latin typeface="Adobe Gothic Std B" pitchFamily="34" charset="-128"/>
                <a:ea typeface="Adobe Gothic Std B" pitchFamily="34" charset="-128"/>
              </a:rPr>
              <a:t>Publikasi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 </a:t>
            </a:r>
          </a:p>
          <a:p>
            <a:pPr algn="ctr"/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Web: www.jurnalindonesia.org</a:t>
            </a:r>
          </a:p>
          <a:p>
            <a:pPr algn="ctr"/>
            <a:r>
              <a:rPr lang="en-US" dirty="0">
                <a:latin typeface="Adobe Gothic Std B" pitchFamily="34" charset="-128"/>
                <a:ea typeface="Adobe Gothic Std B" pitchFamily="34" charset="-128"/>
              </a:rPr>
              <a:t>E</a:t>
            </a:r>
            <a:r>
              <a:rPr lang="en-US" dirty="0" smtClean="0">
                <a:latin typeface="Adobe Gothic Std B" pitchFamily="34" charset="-128"/>
                <a:ea typeface="Adobe Gothic Std B" pitchFamily="34" charset="-128"/>
              </a:rPr>
              <a:t>mail : contact@relawanjurnal.id</a:t>
            </a:r>
            <a:endParaRPr lang="en-US" dirty="0"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10" name="Picture 2" descr="Hasil gambar untuk logo um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742546"/>
            <a:ext cx="1069472" cy="104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zipper Free Vect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00849"/>
            <a:ext cx="3081861" cy="308186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77000">
                <a:schemeClr val="accent1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</p:pic>
      <p:sp>
        <p:nvSpPr>
          <p:cNvPr id="2" name="Rectangle 1"/>
          <p:cNvSpPr/>
          <p:nvPr/>
        </p:nvSpPr>
        <p:spPr>
          <a:xfrm>
            <a:off x="5652120" y="4548204"/>
            <a:ext cx="3491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ID" b="1">
                <a:solidFill>
                  <a:srgbClr val="002060"/>
                </a:solidFill>
              </a:rPr>
              <a:t>Don’t wait for the future</a:t>
            </a:r>
          </a:p>
          <a:p>
            <a:pPr marL="0" indent="0" algn="ctr">
              <a:buNone/>
            </a:pPr>
            <a:r>
              <a:rPr lang="en-ID" b="1">
                <a:solidFill>
                  <a:srgbClr val="002060"/>
                </a:solidFill>
              </a:rPr>
              <a:t>Build </a:t>
            </a:r>
            <a:r>
              <a:rPr lang="en-ID" b="1" smtClean="0">
                <a:solidFill>
                  <a:srgbClr val="002060"/>
                </a:solidFill>
              </a:rPr>
              <a:t>it</a:t>
            </a:r>
          </a:p>
          <a:p>
            <a:pPr marL="0" indent="0" algn="ctr">
              <a:buNone/>
            </a:pPr>
            <a:r>
              <a:rPr lang="en-ID" smtClean="0">
                <a:solidFill>
                  <a:schemeClr val="bg1"/>
                </a:solidFill>
              </a:rPr>
              <a:t>Verizon</a:t>
            </a:r>
            <a:endParaRPr lang="en-ID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上海Nordri专业商务幻灯演示设计">
  <a:themeElements>
    <a:clrScheme name="上海Nordri专业商务幻灯演示设计 1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80808"/>
      </a:hlink>
      <a:folHlink>
        <a:srgbClr val="000000"/>
      </a:folHlink>
    </a:clrScheme>
    <a:fontScheme name="上海Nordri专业商务幻灯演示设计">
      <a:majorFont>
        <a:latin typeface="Arial"/>
        <a:ea typeface="SimHei"/>
        <a:cs typeface=""/>
      </a:majorFont>
      <a:minorFont>
        <a:latin typeface="Arial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上海Nordri专业商务幻灯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8F8F8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80808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akernas-template" id="{250370F0-6633-4ED4-AFA1-FB3C40063A0B}" vid="{AD28423B-BFD3-4602-AB11-A9461852DC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Q&amp;A Akreditasi Jurnal</Template>
  <TotalTime>1384</TotalTime>
  <Pages>0</Pages>
  <Words>1093</Words>
  <Characters>0</Characters>
  <Application>Microsoft Office PowerPoint</Application>
  <DocSecurity>0</DocSecurity>
  <PresentationFormat>On-screen Show (4:3)</PresentationFormat>
  <Lines>0</Lines>
  <Paragraphs>185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Adobe Gothic Std B</vt:lpstr>
      <vt:lpstr>Adobe Heiti Std R</vt:lpstr>
      <vt:lpstr>-apple-system</vt:lpstr>
      <vt:lpstr>Arial</vt:lpstr>
      <vt:lpstr>Calibri</vt:lpstr>
      <vt:lpstr>SimHei</vt:lpstr>
      <vt:lpstr>华文细黑</vt:lpstr>
      <vt:lpstr>Times New Roman</vt:lpstr>
      <vt:lpstr>Tw Cen MT</vt:lpstr>
      <vt:lpstr>上海Nordri专业商务幻灯演示设计</vt:lpstr>
      <vt:lpstr>PowerPoint Presentation</vt:lpstr>
      <vt:lpstr>Data Diri</vt:lpstr>
      <vt:lpstr>Syarat Akreditasi Jurnal Ilmiah</vt:lpstr>
      <vt:lpstr>Komponen Penilaian Akreditasi</vt:lpstr>
      <vt:lpstr>Poin Penilaian</vt:lpstr>
      <vt:lpstr>Hasil Evaluasi</vt:lpstr>
      <vt:lpstr>Hasil Evaluasi</vt:lpstr>
      <vt:lpstr>Sistem ARJUNA</vt:lpstr>
      <vt:lpstr>Catatan Penting</vt:lpstr>
      <vt:lpstr>URL Statistik</vt:lpstr>
      <vt:lpstr>Username dan Password</vt:lpstr>
      <vt:lpstr>Contoh Penolakan (Desk Evaluasi)</vt:lpstr>
      <vt:lpstr>Menunggu Penilaian selanjutnya</vt:lpstr>
      <vt:lpstr>Q &amp; A</vt:lpstr>
      <vt:lpstr>Q &amp; A</vt:lpstr>
      <vt:lpstr>Q &amp; A</vt:lpstr>
      <vt:lpstr>Tambahan (Tugas Editor dan Reviewer)</vt:lpstr>
      <vt:lpstr>Tambahan (Tugas Editor dan Reviewer)</vt:lpstr>
      <vt:lpstr>PowerPoint Presentation</vt:lpstr>
    </vt:vector>
  </TitlesOfParts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Andri P Kesmawan</dc:creator>
  <cp:keywords>ppt幻灯设计/ppt模板设计</cp:keywords>
  <dc:description>nordridesign.com</dc:description>
  <cp:lastModifiedBy>Andri P Kesmawan</cp:lastModifiedBy>
  <cp:revision>45</cp:revision>
  <cp:lastPrinted>1899-12-30T00:00:00Z</cp:lastPrinted>
  <dcterms:created xsi:type="dcterms:W3CDTF">2019-02-05T15:32:08Z</dcterms:created>
  <dcterms:modified xsi:type="dcterms:W3CDTF">2019-02-06T22:49:15Z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1033-8.1.0.3018</vt:lpwstr>
  </property>
</Properties>
</file>