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handoutMasterIdLst>
    <p:handoutMasterId r:id="rId47"/>
  </p:handoutMasterIdLst>
  <p:sldIdLst>
    <p:sldId id="256" r:id="rId2"/>
    <p:sldId id="301" r:id="rId3"/>
    <p:sldId id="257" r:id="rId4"/>
    <p:sldId id="259" r:id="rId5"/>
    <p:sldId id="261" r:id="rId6"/>
    <p:sldId id="270" r:id="rId7"/>
    <p:sldId id="263" r:id="rId8"/>
    <p:sldId id="264" r:id="rId9"/>
    <p:sldId id="271" r:id="rId10"/>
    <p:sldId id="265" r:id="rId11"/>
    <p:sldId id="266" r:id="rId12"/>
    <p:sldId id="267" r:id="rId13"/>
    <p:sldId id="268" r:id="rId14"/>
    <p:sldId id="269" r:id="rId15"/>
    <p:sldId id="300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258" r:id="rId45"/>
  </p:sldIdLst>
  <p:sldSz cx="12192000" cy="6858000"/>
  <p:notesSz cx="6858000" cy="9144000"/>
  <p:defaultTextStyle>
    <a:defPPr>
      <a:defRPr lang="id-ID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2C470F0-8043-46F8-A456-8D238F4BE43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FEBFAA-3286-4A8F-9FC1-624BA2D44B3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8991B-4F9D-46B9-8BCA-FD227370727B}" type="datetimeFigureOut">
              <a:rPr lang="id-ID" smtClean="0"/>
              <a:t>06/05/2020</a:t>
            </a:fld>
            <a:endParaRPr lang="id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FF45A2-30B9-4025-804F-ED73BC58EDB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A01158-3BF4-417C-B720-20ED1C966E8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6A9A83-A6AF-49DA-A108-7F8EC3460EA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572465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CB074A-6E29-457B-8313-3B64E1B0B6F1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0B6F6F-4E21-4DFA-A5C5-DDD1F832D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060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gradFill rotWithShape="0">
          <a:gsLst>
            <a:gs pos="0">
              <a:srgbClr val="FFF3CD"/>
            </a:gs>
            <a:gs pos="74001">
              <a:srgbClr val="A7CBDF"/>
            </a:gs>
            <a:gs pos="83000">
              <a:srgbClr val="A7CBDF"/>
            </a:gs>
            <a:gs pos="100000">
              <a:srgbClr val="C4DCE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5974CFC-EBEA-4C98-B2D0-77A29CBCD3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3300"/>
            <a:ext cx="1219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D1ED4AA3-5142-41A6-A8B5-909E5F6F3A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1650" b="26179"/>
          <a:stretch/>
        </p:blipFill>
        <p:spPr>
          <a:xfrm>
            <a:off x="0" y="142875"/>
            <a:ext cx="3860800" cy="11938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6F763F2-16CF-4301-85AF-1970013AFE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35488"/>
            <a:ext cx="12192000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24000" y="1648947"/>
            <a:ext cx="9144000" cy="1861016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YOUR TITLE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932984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Name</a:t>
            </a:r>
          </a:p>
          <a:p>
            <a:r>
              <a:rPr lang="en-US" dirty="0"/>
              <a:t>Affiliation</a:t>
            </a:r>
            <a:endParaRPr lang="id-ID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FB8A55BB-8AE2-44F9-9268-5460FD4D182C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914" y="5866423"/>
            <a:ext cx="3153772" cy="35041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89BBADB-75BE-4712-BC2E-F91D5791874E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541" y="5866423"/>
            <a:ext cx="3133350" cy="341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422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457D49D-197A-4769-83B3-BAE46B487A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Content Placeholder 8">
            <a:extLst>
              <a:ext uri="{FF2B5EF4-FFF2-40B4-BE49-F238E27FC236}">
                <a16:creationId xmlns:a16="http://schemas.microsoft.com/office/drawing/2014/main" id="{4B4496DC-79CB-441E-A508-877288436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2296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06221"/>
            <a:ext cx="10515600" cy="41707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pic>
        <p:nvPicPr>
          <p:cNvPr id="6" name="Graphic 4">
            <a:extLst>
              <a:ext uri="{FF2B5EF4-FFF2-40B4-BE49-F238E27FC236}">
                <a16:creationId xmlns:a16="http://schemas.microsoft.com/office/drawing/2014/main" id="{85CE5CE8-C2A1-4489-8457-BAE5B1F0091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t="31650" b="26179"/>
          <a:stretch/>
        </p:blipFill>
        <p:spPr>
          <a:xfrm>
            <a:off x="10381966" y="5897122"/>
            <a:ext cx="1810034" cy="559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041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>
                <a16:creationId xmlns:a16="http://schemas.microsoft.com/office/drawing/2014/main" id="{C09E74D7-0B20-48F7-9C73-B51B06F319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ntent Placeholder 8">
            <a:extLst>
              <a:ext uri="{FF2B5EF4-FFF2-40B4-BE49-F238E27FC236}">
                <a16:creationId xmlns:a16="http://schemas.microsoft.com/office/drawing/2014/main" id="{0F579795-72A4-4CDF-B903-EEBC06FF6A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46440"/>
            <a:ext cx="10515600" cy="10442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pic>
        <p:nvPicPr>
          <p:cNvPr id="7" name="Graphic 4">
            <a:extLst>
              <a:ext uri="{FF2B5EF4-FFF2-40B4-BE49-F238E27FC236}">
                <a16:creationId xmlns:a16="http://schemas.microsoft.com/office/drawing/2014/main" id="{C7ECDEF9-DBB2-4960-A94C-5C2DCF95A7D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t="31650" b="26179"/>
          <a:stretch/>
        </p:blipFill>
        <p:spPr>
          <a:xfrm>
            <a:off x="10381966" y="5897122"/>
            <a:ext cx="1810034" cy="559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499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platePPTR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8">
            <a:extLst>
              <a:ext uri="{FF2B5EF4-FFF2-40B4-BE49-F238E27FC236}">
                <a16:creationId xmlns:a16="http://schemas.microsoft.com/office/drawing/2014/main" id="{4DD22D8E-6AD4-4C65-8B4F-B706BCE15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phic 4">
            <a:extLst>
              <a:ext uri="{FF2B5EF4-FFF2-40B4-BE49-F238E27FC236}">
                <a16:creationId xmlns:a16="http://schemas.microsoft.com/office/drawing/2014/main" id="{C65D4995-E235-4346-B26B-9AD0828213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1650" b="26179"/>
          <a:stretch/>
        </p:blipFill>
        <p:spPr>
          <a:xfrm>
            <a:off x="2413000" y="1536700"/>
            <a:ext cx="7366000" cy="227647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E50BEAA-CE52-4C90-9F54-AC5E62994391}"/>
              </a:ext>
            </a:extLst>
          </p:cNvPr>
          <p:cNvSpPr/>
          <p:nvPr/>
        </p:nvSpPr>
        <p:spPr>
          <a:xfrm>
            <a:off x="3307581" y="3734157"/>
            <a:ext cx="557684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“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Berbagi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,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Giatkan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Publikasi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”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2D45C4B-CA23-45C1-9DCD-B95AED17A5E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67" y="4863507"/>
            <a:ext cx="3683659" cy="4144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4F63563-FBC0-4AC5-894D-6EBCA1433CB4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6678" y="4882015"/>
            <a:ext cx="4085355" cy="43928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106F8EF-6D4F-402F-A787-4AD7C3339436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182" y="4899959"/>
            <a:ext cx="2625939" cy="377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763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8A6FDE4-4A3B-4ADA-AC2D-CFCF122B98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title style</a:t>
            </a:r>
            <a:endParaRPr lang="id-ID" altLang="id-ID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7642D45-3144-4636-8C91-C630768749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  <a:endParaRPr lang="id-ID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bit.ly/regulasinaskahojs2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pkp.sfu.ca/ojs/docs/userguide/2.3.1/basicsRoles.htm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hyperlink" Target="mailto:risdiantofaizal@gmail.com" TargetMode="Externa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BF7F4B26-E698-4197-A279-96C530AEEBA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524000" y="1649413"/>
            <a:ext cx="9144000" cy="1860550"/>
          </a:xfrm>
        </p:spPr>
        <p:txBody>
          <a:bodyPr/>
          <a:lstStyle/>
          <a:p>
            <a:r>
              <a:rPr lang="en-US" altLang="id-ID" b="1" u="sng" dirty="0">
                <a:solidFill>
                  <a:srgbClr val="002060"/>
                </a:solidFill>
              </a:rPr>
              <a:t>REGULASI NASKAH JURNAL</a:t>
            </a:r>
            <a:br>
              <a:rPr lang="en-US" altLang="id-ID" b="1" u="sng" dirty="0">
                <a:solidFill>
                  <a:srgbClr val="002060"/>
                </a:solidFill>
              </a:rPr>
            </a:br>
            <a:r>
              <a:rPr lang="en-US" altLang="id-ID" b="1" u="sng" dirty="0">
                <a:solidFill>
                  <a:srgbClr val="002060"/>
                </a:solidFill>
              </a:rPr>
              <a:t> DI OJS 2</a:t>
            </a:r>
            <a:endParaRPr lang="id-ID" altLang="id-ID" b="1" u="sng" dirty="0">
              <a:solidFill>
                <a:srgbClr val="002060"/>
              </a:solidFill>
            </a:endParaRPr>
          </a:p>
        </p:txBody>
      </p:sp>
      <p:sp>
        <p:nvSpPr>
          <p:cNvPr id="6147" name="Subtitle 2">
            <a:extLst>
              <a:ext uri="{FF2B5EF4-FFF2-40B4-BE49-F238E27FC236}">
                <a16:creationId xmlns:a16="http://schemas.microsoft.com/office/drawing/2014/main" id="{6ACDA88B-45F4-4C58-8B97-136DF587F10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524000" y="3602038"/>
            <a:ext cx="9144000" cy="933450"/>
          </a:xfrm>
        </p:spPr>
        <p:txBody>
          <a:bodyPr/>
          <a:lstStyle/>
          <a:p>
            <a:r>
              <a:rPr lang="en-US" altLang="id-ID" b="1" dirty="0">
                <a:solidFill>
                  <a:srgbClr val="C00000"/>
                </a:solidFill>
              </a:rPr>
              <a:t>Faizal </a:t>
            </a:r>
            <a:r>
              <a:rPr lang="en-US" altLang="id-ID" b="1" dirty="0" err="1">
                <a:solidFill>
                  <a:srgbClr val="C00000"/>
                </a:solidFill>
              </a:rPr>
              <a:t>Risdianto</a:t>
            </a:r>
            <a:r>
              <a:rPr lang="en-US" altLang="id-ID" b="1" dirty="0">
                <a:solidFill>
                  <a:srgbClr val="C00000"/>
                </a:solidFill>
              </a:rPr>
              <a:t>, </a:t>
            </a:r>
            <a:r>
              <a:rPr lang="en-US" altLang="id-ID" b="1" dirty="0" err="1">
                <a:solidFill>
                  <a:srgbClr val="C00000"/>
                </a:solidFill>
              </a:rPr>
              <a:t>S.S,M.Hum</a:t>
            </a:r>
            <a:endParaRPr lang="en-US" altLang="id-ID" b="1" dirty="0">
              <a:solidFill>
                <a:srgbClr val="C00000"/>
              </a:solidFill>
            </a:endParaRPr>
          </a:p>
          <a:p>
            <a:r>
              <a:rPr lang="en-US" altLang="id-ID" dirty="0"/>
              <a:t>Editor in Chief &amp; Journal Manager, </a:t>
            </a:r>
            <a:r>
              <a:rPr lang="en-US" altLang="id-ID" b="1" i="1" u="sng" dirty="0">
                <a:solidFill>
                  <a:srgbClr val="C00000"/>
                </a:solidFill>
              </a:rPr>
              <a:t>REGISTER JOURNAL </a:t>
            </a:r>
            <a:r>
              <a:rPr lang="en-US" altLang="id-ID" dirty="0"/>
              <a:t>IAIN </a:t>
            </a:r>
            <a:r>
              <a:rPr lang="en-US" altLang="id-ID" dirty="0" err="1"/>
              <a:t>Salatiga</a:t>
            </a:r>
            <a:endParaRPr lang="id-ID" altLang="id-ID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D51E7E-5504-4FDD-BDB5-97B856060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0F2EF4-9F37-4247-8064-97F6EFD55A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d-ID" sz="3200" dirty="0"/>
              <a:t>REGISTER JOURNAL diterbitkan oleh IAIN Salatiga</a:t>
            </a:r>
            <a:r>
              <a:rPr lang="en-US" sz="3200" dirty="0"/>
              <a:t> dan </a:t>
            </a:r>
            <a:r>
              <a:rPr lang="id-ID" sz="3200" dirty="0"/>
              <a:t>terakreditasi SINTA 2 pada 24 Oktober 2018 oleh Kementerian Riset, Teknologi, dan Pendidikan Tinggi Republik Indonesia (RistekDikti) Republik Indonesia (SK No. 30 / E / KPT / 2018) dan berlaku hingga 2021.</a:t>
            </a:r>
            <a:endParaRPr lang="en-US" sz="3200" dirty="0"/>
          </a:p>
          <a:p>
            <a:pPr algn="just"/>
            <a:r>
              <a:rPr lang="id-ID" sz="3200" dirty="0"/>
              <a:t>Jurnal ini juga telah berhasil diindeks di ANALYTIK CLARIVATE, (ESCI</a:t>
            </a:r>
            <a:r>
              <a:rPr lang="en-US" sz="3200" dirty="0"/>
              <a:t> Web of Science</a:t>
            </a:r>
            <a:r>
              <a:rPr lang="id-ID" sz="3200" dirty="0"/>
              <a:t>) </a:t>
            </a:r>
            <a:r>
              <a:rPr lang="en-US" sz="3200" dirty="0" err="1"/>
              <a:t>masuk</a:t>
            </a:r>
            <a:r>
              <a:rPr lang="en-US" sz="3200" dirty="0"/>
              <a:t> di Master Journal list p</a:t>
            </a:r>
            <a:r>
              <a:rPr lang="id-ID" sz="3200" dirty="0"/>
              <a:t>ada Juni 2019 dan ACI (ASEAN CITATION INDEX) pada April 2019.</a:t>
            </a:r>
            <a:endParaRPr lang="en-US" sz="3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65C065-17D3-4961-948F-1CD06FE5CB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81037"/>
            <a:ext cx="10515600" cy="122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9279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82345-081D-4F7D-9876-A6837809A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805FB-1CF9-4C91-8BBB-549C274AA9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PPT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diunduh</a:t>
            </a:r>
            <a:r>
              <a:rPr lang="en-US" dirty="0"/>
              <a:t> di : </a:t>
            </a:r>
            <a:r>
              <a:rPr lang="en-US" dirty="0">
                <a:hlinkClick r:id="rId2"/>
              </a:rPr>
              <a:t>https://bit.ly/regulasinaskahojs2</a:t>
            </a:r>
            <a:endParaRPr lang="en-US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2160058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118A4F-7E33-4BCC-A3B3-EF4110A94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7 PERAN PENTING DALAM REGULASI NASKAH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D76966-585F-4C08-BEE8-32FB7882C9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1. Journal Manager</a:t>
            </a:r>
          </a:p>
          <a:p>
            <a:pPr marL="0" indent="0">
              <a:buNone/>
            </a:pPr>
            <a:r>
              <a:rPr lang="en-US" dirty="0"/>
              <a:t>2. Author</a:t>
            </a:r>
          </a:p>
          <a:p>
            <a:pPr marL="0" indent="0">
              <a:buNone/>
            </a:pPr>
            <a:r>
              <a:rPr lang="en-US" b="1" dirty="0">
                <a:solidFill>
                  <a:srgbClr val="C00000"/>
                </a:solidFill>
              </a:rPr>
              <a:t>3. Editor</a:t>
            </a:r>
          </a:p>
          <a:p>
            <a:pPr marL="0" indent="0">
              <a:buNone/>
            </a:pPr>
            <a:r>
              <a:rPr lang="en-US" b="1" dirty="0">
                <a:solidFill>
                  <a:srgbClr val="C00000"/>
                </a:solidFill>
              </a:rPr>
              <a:t>4. Section Editor</a:t>
            </a:r>
          </a:p>
          <a:p>
            <a:pPr marL="0" indent="0">
              <a:buNone/>
            </a:pPr>
            <a:r>
              <a:rPr lang="en-US" b="1" dirty="0">
                <a:solidFill>
                  <a:srgbClr val="C00000"/>
                </a:solidFill>
              </a:rPr>
              <a:t>5. Reviewer</a:t>
            </a:r>
          </a:p>
          <a:p>
            <a:pPr marL="0" indent="0">
              <a:buNone/>
            </a:pPr>
            <a:r>
              <a:rPr lang="en-US" dirty="0"/>
              <a:t>6 Copyeditor</a:t>
            </a:r>
          </a:p>
          <a:p>
            <a:pPr marL="0" indent="0">
              <a:buNone/>
            </a:pPr>
            <a:r>
              <a:rPr lang="en-US" dirty="0"/>
              <a:t>7. Layout Editor</a:t>
            </a:r>
          </a:p>
          <a:p>
            <a:pPr marL="0" indent="0">
              <a:buNone/>
            </a:pPr>
            <a:r>
              <a:rPr lang="en-US" dirty="0"/>
              <a:t>8. Proofreader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044331-7228-469F-8865-0F0965A1B03A}"/>
              </a:ext>
            </a:extLst>
          </p:cNvPr>
          <p:cNvSpPr txBox="1"/>
          <p:nvPr/>
        </p:nvSpPr>
        <p:spPr>
          <a:xfrm>
            <a:off x="3538330" y="2975113"/>
            <a:ext cx="8494643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err="1"/>
              <a:t>Sumber</a:t>
            </a:r>
            <a:r>
              <a:rPr lang="en-US" sz="4400" dirty="0"/>
              <a:t>:</a:t>
            </a:r>
          </a:p>
          <a:p>
            <a:r>
              <a:rPr lang="en-US" sz="3600" dirty="0">
                <a:hlinkClick r:id="rId2"/>
              </a:rPr>
              <a:t>http://pkp.sfu.ca/ojs/docs/userguide/2.3.1/basicsRoles.html</a:t>
            </a:r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2755124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6195A-DBF9-413C-BF85-0CE61A979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1. Journal Manager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BB45EA-7D6D-4996-888D-9FEC59E66D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9630"/>
            <a:ext cx="10515600" cy="4170742"/>
          </a:xfrm>
        </p:spPr>
        <p:txBody>
          <a:bodyPr/>
          <a:lstStyle/>
          <a:p>
            <a:pPr algn="just"/>
            <a:r>
              <a:rPr lang="en-US" dirty="0"/>
              <a:t>Setelah Site Administrator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penanggungjawab</a:t>
            </a:r>
            <a:r>
              <a:rPr lang="en-US" dirty="0"/>
              <a:t> yang </a:t>
            </a:r>
            <a:r>
              <a:rPr lang="en-US" dirty="0" err="1"/>
              <a:t>membuatkan</a:t>
            </a:r>
            <a:r>
              <a:rPr lang="en-US" dirty="0"/>
              <a:t> </a:t>
            </a:r>
            <a:r>
              <a:rPr lang="en-US" dirty="0" err="1"/>
              <a:t>jurnal</a:t>
            </a:r>
            <a:r>
              <a:rPr lang="en-US" dirty="0"/>
              <a:t> di E-journal, Journal </a:t>
            </a:r>
            <a:r>
              <a:rPr lang="en-US" dirty="0" err="1"/>
              <a:t>Manajer</a:t>
            </a:r>
            <a:r>
              <a:rPr lang="en-US" dirty="0"/>
              <a:t> </a:t>
            </a:r>
            <a:r>
              <a:rPr lang="en-US" dirty="0" err="1"/>
              <a:t>bertugas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menyiapkan</a:t>
            </a:r>
            <a:r>
              <a:rPr lang="en-US" dirty="0"/>
              <a:t> situs web </a:t>
            </a:r>
            <a:r>
              <a:rPr lang="en-US" dirty="0" err="1"/>
              <a:t>jurnal</a:t>
            </a:r>
            <a:r>
              <a:rPr lang="en-US" dirty="0"/>
              <a:t>, dan </a:t>
            </a:r>
            <a:r>
              <a:rPr lang="en-US" dirty="0" err="1"/>
              <a:t>mengelola</a:t>
            </a:r>
            <a:r>
              <a:rPr lang="en-US" dirty="0"/>
              <a:t> account </a:t>
            </a:r>
            <a:r>
              <a:rPr lang="en-US" dirty="0" err="1"/>
              <a:t>pengguna</a:t>
            </a:r>
            <a:r>
              <a:rPr lang="en-US" dirty="0"/>
              <a:t>.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melibatkan</a:t>
            </a:r>
            <a:r>
              <a:rPr lang="en-US" dirty="0"/>
              <a:t> </a:t>
            </a:r>
            <a:r>
              <a:rPr lang="en-US" dirty="0" err="1"/>
              <a:t>keterampilan</a:t>
            </a:r>
            <a:r>
              <a:rPr lang="en-US" dirty="0"/>
              <a:t> </a:t>
            </a:r>
            <a:r>
              <a:rPr lang="en-US" dirty="0" err="1"/>
              <a:t>teknis</a:t>
            </a:r>
            <a:r>
              <a:rPr lang="en-US" dirty="0"/>
              <a:t>  yang </a:t>
            </a:r>
            <a:r>
              <a:rPr lang="en-US" dirty="0" err="1"/>
              <a:t>mendalam</a:t>
            </a:r>
            <a:r>
              <a:rPr lang="en-US" dirty="0"/>
              <a:t>, </a:t>
            </a:r>
            <a:r>
              <a:rPr lang="en-US" dirty="0" err="1"/>
              <a:t>cukup</a:t>
            </a:r>
            <a:r>
              <a:rPr lang="en-US" dirty="0"/>
              <a:t> </a:t>
            </a:r>
            <a:r>
              <a:rPr lang="en-US" dirty="0" err="1"/>
              <a:t>jadi</a:t>
            </a:r>
            <a:r>
              <a:rPr lang="en-US" dirty="0"/>
              <a:t> user yang </a:t>
            </a:r>
            <a:r>
              <a:rPr lang="en-US" dirty="0" err="1"/>
              <a:t>rajin</a:t>
            </a:r>
            <a:r>
              <a:rPr lang="en-US" dirty="0"/>
              <a:t> dan skillful </a:t>
            </a:r>
            <a:r>
              <a:rPr lang="en-US" dirty="0" err="1"/>
              <a:t>saja</a:t>
            </a:r>
            <a:r>
              <a:rPr lang="en-US" dirty="0"/>
              <a:t>.</a:t>
            </a:r>
          </a:p>
          <a:p>
            <a:pPr algn="just"/>
            <a:r>
              <a:rPr lang="en-US" dirty="0"/>
              <a:t>Journal Manager juga </a:t>
            </a:r>
            <a:r>
              <a:rPr lang="en-US" dirty="0" err="1"/>
              <a:t>mendaftarkan</a:t>
            </a:r>
            <a:r>
              <a:rPr lang="en-US" dirty="0"/>
              <a:t>  Editor, Editor Bagian, Copyeditors, Layout Editor, Proofreaders, </a:t>
            </a:r>
            <a:r>
              <a:rPr lang="en-US" dirty="0" err="1"/>
              <a:t>Penulis</a:t>
            </a:r>
            <a:r>
              <a:rPr lang="en-US" dirty="0"/>
              <a:t>, dan Reviewer dan </a:t>
            </a:r>
            <a:r>
              <a:rPr lang="en-US" dirty="0" err="1"/>
              <a:t>bisa</a:t>
            </a:r>
            <a:r>
              <a:rPr lang="en-US" dirty="0"/>
              <a:t> log in as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tujuan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peran-peran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aktif</a:t>
            </a:r>
            <a:r>
              <a:rPr lang="en-US" dirty="0"/>
              <a:t>  journal </a:t>
            </a:r>
            <a:r>
              <a:rPr lang="en-US" dirty="0" err="1"/>
              <a:t>bisa</a:t>
            </a:r>
            <a:r>
              <a:rPr lang="en-US" dirty="0"/>
              <a:t> log in as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peran</a:t>
            </a:r>
            <a:r>
              <a:rPr lang="en-US" dirty="0"/>
              <a:t> dan </a:t>
            </a:r>
            <a:r>
              <a:rPr lang="en-US" dirty="0" err="1"/>
              <a:t>mengunggah</a:t>
            </a:r>
            <a:r>
              <a:rPr lang="en-US" dirty="0"/>
              <a:t> file yang </a:t>
            </a:r>
            <a:r>
              <a:rPr lang="en-US" dirty="0" err="1"/>
              <a:t>diperlukan</a:t>
            </a:r>
            <a:r>
              <a:rPr lang="en-US" dirty="0"/>
              <a:t> (</a:t>
            </a:r>
            <a:r>
              <a:rPr lang="en-US" dirty="0" err="1"/>
              <a:t>pola</a:t>
            </a:r>
            <a:r>
              <a:rPr lang="en-US" dirty="0"/>
              <a:t> </a:t>
            </a:r>
            <a:r>
              <a:rPr lang="en-US" dirty="0" err="1"/>
              <a:t>setengah</a:t>
            </a:r>
            <a:r>
              <a:rPr lang="en-US" dirty="0"/>
              <a:t> daring).</a:t>
            </a:r>
          </a:p>
        </p:txBody>
      </p:sp>
    </p:spTree>
    <p:extLst>
      <p:ext uri="{BB962C8B-B14F-4D97-AF65-F5344CB8AC3E}">
        <p14:creationId xmlns:p14="http://schemas.microsoft.com/office/powerpoint/2010/main" val="2044059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8A3D4A-1D85-43CD-8D5B-E48E06130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……</a:t>
            </a:r>
            <a:r>
              <a:rPr lang="en-US" dirty="0" err="1"/>
              <a:t>masih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journal manager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059DAF-2C23-48CE-B35C-32648838CD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Karena Journal Manager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dibawah</a:t>
            </a:r>
            <a:r>
              <a:rPr lang="en-US" dirty="0"/>
              <a:t> Site Administrator </a:t>
            </a:r>
            <a:r>
              <a:rPr lang="en-US" dirty="0" err="1"/>
              <a:t>penguasa</a:t>
            </a:r>
            <a:r>
              <a:rPr lang="en-US" dirty="0"/>
              <a:t> E-Journal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kampus</a:t>
            </a:r>
            <a:r>
              <a:rPr lang="en-US" dirty="0"/>
              <a:t>, JM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akses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fitur</a:t>
            </a:r>
            <a:r>
              <a:rPr lang="en-US" dirty="0"/>
              <a:t> </a:t>
            </a:r>
            <a:r>
              <a:rPr lang="en-US" dirty="0" err="1"/>
              <a:t>manajemen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umum</a:t>
            </a:r>
            <a:r>
              <a:rPr lang="en-US" dirty="0"/>
              <a:t> pada </a:t>
            </a:r>
            <a:r>
              <a:rPr lang="en-US" dirty="0" err="1"/>
              <a:t>jurnal</a:t>
            </a:r>
            <a:r>
              <a:rPr lang="en-US" dirty="0"/>
              <a:t>, dan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menciptakan</a:t>
            </a:r>
            <a:r>
              <a:rPr lang="en-US" dirty="0"/>
              <a:t> Bagian </a:t>
            </a:r>
            <a:r>
              <a:rPr lang="en-US" dirty="0" err="1"/>
              <a:t>seperti</a:t>
            </a:r>
            <a:r>
              <a:rPr lang="en-US" dirty="0"/>
              <a:t> custom block pada </a:t>
            </a:r>
            <a:r>
              <a:rPr lang="en-US" dirty="0" err="1"/>
              <a:t>jurnal</a:t>
            </a:r>
            <a:r>
              <a:rPr lang="en-US" dirty="0"/>
              <a:t> pada </a:t>
            </a:r>
            <a:r>
              <a:rPr lang="en-US" dirty="0" err="1"/>
              <a:t>sisi</a:t>
            </a:r>
            <a:r>
              <a:rPr lang="en-US" dirty="0"/>
              <a:t> sidebar, </a:t>
            </a:r>
            <a:r>
              <a:rPr lang="en-US" dirty="0" err="1"/>
              <a:t>menata</a:t>
            </a:r>
            <a:r>
              <a:rPr lang="en-US" dirty="0"/>
              <a:t> theme </a:t>
            </a:r>
            <a:r>
              <a:rPr lang="en-US" dirty="0" err="1"/>
              <a:t>css</a:t>
            </a:r>
            <a:r>
              <a:rPr lang="en-US" dirty="0"/>
              <a:t> </a:t>
            </a:r>
            <a:r>
              <a:rPr lang="en-US" dirty="0" err="1"/>
              <a:t>jurnal</a:t>
            </a:r>
            <a:r>
              <a:rPr lang="en-US" dirty="0"/>
              <a:t>, </a:t>
            </a:r>
            <a:r>
              <a:rPr lang="en-US" dirty="0" err="1"/>
              <a:t>mengedit</a:t>
            </a:r>
            <a:r>
              <a:rPr lang="en-US" dirty="0"/>
              <a:t> Email default, </a:t>
            </a:r>
            <a:r>
              <a:rPr lang="en-US" dirty="0" err="1"/>
              <a:t>mengelola</a:t>
            </a:r>
            <a:r>
              <a:rPr lang="en-US" dirty="0"/>
              <a:t> Tools Reading, </a:t>
            </a:r>
            <a:r>
              <a:rPr lang="en-US" dirty="0" err="1"/>
              <a:t>menampilkan</a:t>
            </a:r>
            <a:r>
              <a:rPr lang="en-US" dirty="0"/>
              <a:t> </a:t>
            </a:r>
            <a:r>
              <a:rPr lang="en-US" dirty="0" err="1"/>
              <a:t>Statistik</a:t>
            </a:r>
            <a:r>
              <a:rPr lang="en-US" dirty="0"/>
              <a:t> dan </a:t>
            </a:r>
            <a:r>
              <a:rPr lang="en-US" dirty="0" err="1"/>
              <a:t>Laporan</a:t>
            </a:r>
            <a:r>
              <a:rPr lang="en-US" dirty="0"/>
              <a:t>, dan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lagi</a:t>
            </a:r>
            <a:r>
              <a:rPr lang="en-US" dirty="0"/>
              <a:t> </a:t>
            </a:r>
            <a:r>
              <a:rPr lang="en-US" dirty="0" err="1"/>
              <a:t>termasuk</a:t>
            </a:r>
            <a:r>
              <a:rPr lang="en-US" dirty="0"/>
              <a:t> log in as author, reviewer, editor pada yang </a:t>
            </a:r>
            <a:r>
              <a:rPr lang="en-US" dirty="0" err="1"/>
              <a:t>belum</a:t>
            </a:r>
            <a:r>
              <a:rPr lang="en-US" dirty="0"/>
              <a:t> full daring.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3469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CC507-0670-4712-8B34-CAE341D50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Author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6838BE-4DBD-4F8B-B5F0-4EC7667C9C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35161"/>
            <a:ext cx="11049000" cy="4170742"/>
          </a:xfrm>
        </p:spPr>
        <p:txBody>
          <a:bodyPr/>
          <a:lstStyle/>
          <a:p>
            <a:pPr algn="just"/>
            <a:r>
              <a:rPr lang="en-US" dirty="0"/>
              <a:t>Author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mengirimkan</a:t>
            </a:r>
            <a:r>
              <a:rPr lang="en-US" dirty="0"/>
              <a:t> </a:t>
            </a:r>
            <a:r>
              <a:rPr lang="en-US" dirty="0" err="1"/>
              <a:t>naskah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jurnal</a:t>
            </a:r>
            <a:r>
              <a:rPr lang="en-US" dirty="0"/>
              <a:t> </a:t>
            </a:r>
            <a:r>
              <a:rPr lang="en-US" dirty="0" err="1"/>
              <a:t>langsung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situs </a:t>
            </a:r>
            <a:r>
              <a:rPr lang="en-US" dirty="0" err="1"/>
              <a:t>jurnal</a:t>
            </a:r>
            <a:r>
              <a:rPr lang="en-US" dirty="0"/>
              <a:t>. Author </a:t>
            </a:r>
            <a:r>
              <a:rPr lang="en-US" dirty="0" err="1"/>
              <a:t>diminta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</a:t>
            </a:r>
            <a:r>
              <a:rPr lang="en-US" dirty="0"/>
              <a:t>-upload file  submission/</a:t>
            </a:r>
            <a:r>
              <a:rPr lang="en-US" dirty="0" err="1"/>
              <a:t>penyerahan</a:t>
            </a:r>
            <a:r>
              <a:rPr lang="en-US" dirty="0"/>
              <a:t> dan </a:t>
            </a:r>
            <a:r>
              <a:rPr lang="en-US" dirty="0" err="1"/>
              <a:t>menyediakan</a:t>
            </a:r>
            <a:r>
              <a:rPr lang="en-US" dirty="0"/>
              <a:t> metadata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pengindeksan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. (Metadata </a:t>
            </a:r>
            <a:r>
              <a:rPr lang="en-US" dirty="0" err="1"/>
              <a:t>meningkatkan</a:t>
            </a:r>
            <a:r>
              <a:rPr lang="en-US" dirty="0"/>
              <a:t> </a:t>
            </a:r>
            <a:r>
              <a:rPr lang="en-US" dirty="0" err="1"/>
              <a:t>kapasitas</a:t>
            </a:r>
            <a:r>
              <a:rPr lang="en-US" dirty="0"/>
              <a:t> </a:t>
            </a:r>
            <a:r>
              <a:rPr lang="en-US" dirty="0" err="1"/>
              <a:t>pencarian</a:t>
            </a:r>
            <a:r>
              <a:rPr lang="en-US" dirty="0"/>
              <a:t> </a:t>
            </a:r>
            <a:r>
              <a:rPr lang="en-US" dirty="0" err="1"/>
              <a:t>artikel</a:t>
            </a:r>
            <a:r>
              <a:rPr lang="en-US" dirty="0"/>
              <a:t> </a:t>
            </a:r>
            <a:r>
              <a:rPr lang="en-US" dirty="0" err="1"/>
              <a:t>jurnal</a:t>
            </a:r>
            <a:r>
              <a:rPr lang="en-US" dirty="0"/>
              <a:t> dan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riset</a:t>
            </a:r>
            <a:r>
              <a:rPr lang="en-US" dirty="0"/>
              <a:t>.</a:t>
            </a:r>
          </a:p>
          <a:p>
            <a:pPr algn="just"/>
            <a:r>
              <a:rPr lang="en-US" dirty="0"/>
              <a:t>Author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meng</a:t>
            </a:r>
            <a:r>
              <a:rPr lang="en-US" dirty="0"/>
              <a:t>-upload File </a:t>
            </a:r>
            <a:r>
              <a:rPr lang="en-US" dirty="0" err="1"/>
              <a:t>Tambahan</a:t>
            </a:r>
            <a:r>
              <a:rPr lang="en-US" dirty="0"/>
              <a:t> </a:t>
            </a:r>
            <a:r>
              <a:rPr lang="en-US" dirty="0" err="1"/>
              <a:t>berupa</a:t>
            </a:r>
            <a:r>
              <a:rPr lang="en-US" dirty="0"/>
              <a:t> set data, </a:t>
            </a:r>
            <a:r>
              <a:rPr lang="en-US" dirty="0" err="1"/>
              <a:t>instrumen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teks</a:t>
            </a:r>
            <a:r>
              <a:rPr lang="en-US" dirty="0"/>
              <a:t> </a:t>
            </a:r>
            <a:r>
              <a:rPr lang="en-US" dirty="0" err="1"/>
              <a:t>sumber</a:t>
            </a:r>
            <a:r>
              <a:rPr lang="en-US" dirty="0"/>
              <a:t> yang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memperkaya</a:t>
            </a:r>
            <a:r>
              <a:rPr lang="en-US" dirty="0"/>
              <a:t> item,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kontribusi</a:t>
            </a:r>
            <a:r>
              <a:rPr lang="en-US" dirty="0"/>
              <a:t> yang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terbuka</a:t>
            </a:r>
            <a:r>
              <a:rPr lang="en-US" dirty="0"/>
              <a:t> dan </a:t>
            </a:r>
            <a:r>
              <a:rPr lang="en-US" dirty="0" err="1"/>
              <a:t>memberi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kontribusi</a:t>
            </a:r>
            <a:r>
              <a:rPr lang="en-US" dirty="0"/>
              <a:t> </a:t>
            </a:r>
            <a:r>
              <a:rPr lang="en-US" dirty="0" err="1"/>
              <a:t>keilmuan</a:t>
            </a:r>
            <a:r>
              <a:rPr lang="en-US" dirty="0"/>
              <a:t>.  </a:t>
            </a:r>
            <a:r>
              <a:rPr lang="en-US" dirty="0" err="1"/>
              <a:t>Penulis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melacak</a:t>
            </a:r>
            <a:r>
              <a:rPr lang="en-US" dirty="0"/>
              <a:t> </a:t>
            </a:r>
            <a:r>
              <a:rPr lang="en-US" dirty="0" err="1"/>
              <a:t>pengiriman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review dan proses editorial -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berpartisipasi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copyediting + proofreading  yang </a:t>
            </a:r>
            <a:r>
              <a:rPr lang="en-US" dirty="0" err="1"/>
              <a:t>disetujui</a:t>
            </a:r>
            <a:r>
              <a:rPr lang="en-US" dirty="0"/>
              <a:t> dewan editor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terbit</a:t>
            </a:r>
            <a:r>
              <a:rPr lang="en-US" dirty="0"/>
              <a:t> - </a:t>
            </a:r>
            <a:r>
              <a:rPr lang="en-US" dirty="0" err="1"/>
              <a:t>dengan</a:t>
            </a:r>
            <a:r>
              <a:rPr lang="en-US" dirty="0"/>
              <a:t> log in </a:t>
            </a:r>
            <a:r>
              <a:rPr lang="en-US" dirty="0" err="1"/>
              <a:t>ke</a:t>
            </a:r>
            <a:r>
              <a:rPr lang="en-US" dirty="0"/>
              <a:t> web OJS.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6302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6999B-187E-4D4D-9560-4FE28D769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3. Editor/managing editor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6E4344-E5F4-4373-B13C-96D1332DE3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5435" y="1343629"/>
            <a:ext cx="10515600" cy="4170742"/>
          </a:xfrm>
        </p:spPr>
        <p:txBody>
          <a:bodyPr/>
          <a:lstStyle/>
          <a:p>
            <a:pPr algn="just"/>
            <a:r>
              <a:rPr lang="en-US" dirty="0"/>
              <a:t>Editor </a:t>
            </a:r>
            <a:r>
              <a:rPr lang="en-US" dirty="0" err="1"/>
              <a:t>mengawasi</a:t>
            </a:r>
            <a:r>
              <a:rPr lang="en-US" dirty="0"/>
              <a:t> review, editing dan </a:t>
            </a:r>
            <a:r>
              <a:rPr lang="en-US" dirty="0" err="1"/>
              <a:t>penerbitan</a:t>
            </a:r>
            <a:r>
              <a:rPr lang="en-US" dirty="0"/>
              <a:t> proses </a:t>
            </a:r>
            <a:r>
              <a:rPr lang="en-US" dirty="0" err="1"/>
              <a:t>keseluruhan</a:t>
            </a:r>
            <a:r>
              <a:rPr lang="en-US" dirty="0"/>
              <a:t>. Editor, </a:t>
            </a:r>
            <a:r>
              <a:rPr lang="en-US" dirty="0" err="1"/>
              <a:t>bekerja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manajer</a:t>
            </a:r>
            <a:r>
              <a:rPr lang="en-US" dirty="0"/>
              <a:t> Journal,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menetapkan</a:t>
            </a:r>
            <a:r>
              <a:rPr lang="en-US" dirty="0"/>
              <a:t> </a:t>
            </a:r>
            <a:r>
              <a:rPr lang="en-US" dirty="0" err="1"/>
              <a:t>kebijakan</a:t>
            </a:r>
            <a:r>
              <a:rPr lang="en-US" dirty="0"/>
              <a:t> dan </a:t>
            </a:r>
            <a:r>
              <a:rPr lang="en-US" dirty="0" err="1"/>
              <a:t>prosedur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jurnal</a:t>
            </a:r>
            <a:r>
              <a:rPr lang="en-US" dirty="0"/>
              <a:t>. </a:t>
            </a:r>
            <a:r>
              <a:rPr lang="en-US" dirty="0" err="1"/>
              <a:t>Dalam</a:t>
            </a:r>
            <a:r>
              <a:rPr lang="en-US" dirty="0"/>
              <a:t> proses editorial, Editor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kiriman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Section Editor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Submission Review dan </a:t>
            </a:r>
            <a:r>
              <a:rPr lang="en-US" dirty="0" err="1"/>
              <a:t>Penyerahan</a:t>
            </a:r>
            <a:r>
              <a:rPr lang="en-US" dirty="0"/>
              <a:t> Editing. Editor </a:t>
            </a:r>
            <a:r>
              <a:rPr lang="en-US" dirty="0" err="1"/>
              <a:t>mengawasi</a:t>
            </a:r>
            <a:r>
              <a:rPr lang="en-US" dirty="0"/>
              <a:t> </a:t>
            </a:r>
            <a:r>
              <a:rPr lang="en-US" dirty="0" err="1"/>
              <a:t>kemajuan</a:t>
            </a:r>
            <a:r>
              <a:rPr lang="en-US" dirty="0"/>
              <a:t> </a:t>
            </a:r>
            <a:r>
              <a:rPr lang="en-US" dirty="0" err="1"/>
              <a:t>pengajuan</a:t>
            </a:r>
            <a:r>
              <a:rPr lang="en-US" dirty="0"/>
              <a:t> dan </a:t>
            </a:r>
            <a:r>
              <a:rPr lang="en-US" dirty="0" err="1"/>
              <a:t>membantu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kesulitan</a:t>
            </a:r>
            <a:r>
              <a:rPr lang="en-US" dirty="0"/>
              <a:t>. Dan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fenomena</a:t>
            </a:r>
            <a:r>
              <a:rPr lang="en-US" dirty="0"/>
              <a:t> RADEN HANGABEHI </a:t>
            </a:r>
            <a:r>
              <a:rPr lang="en-US" dirty="0" err="1"/>
              <a:t>dimana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Editor in Chief </a:t>
            </a:r>
            <a:r>
              <a:rPr lang="en-US" dirty="0" err="1"/>
              <a:t>ya</a:t>
            </a:r>
            <a:r>
              <a:rPr lang="en-US" dirty="0"/>
              <a:t> managing editor dan Section editor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ngga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teman</a:t>
            </a:r>
            <a:r>
              <a:rPr lang="en-US" dirty="0"/>
              <a:t> yang </a:t>
            </a:r>
            <a:r>
              <a:rPr lang="en-US" dirty="0" err="1"/>
              <a:t>membantu</a:t>
            </a:r>
            <a:r>
              <a:rPr lang="en-US" dirty="0"/>
              <a:t>. Bisa </a:t>
            </a:r>
            <a:r>
              <a:rPr lang="en-US" dirty="0" err="1"/>
              <a:t>dilihat</a:t>
            </a:r>
            <a:r>
              <a:rPr lang="en-US" dirty="0"/>
              <a:t> di history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naskah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submit </a:t>
            </a:r>
            <a:r>
              <a:rPr lang="en-US" dirty="0" err="1"/>
              <a:t>sampai</a:t>
            </a:r>
            <a:r>
              <a:rPr lang="en-US" dirty="0"/>
              <a:t> publish </a:t>
            </a:r>
            <a:r>
              <a:rPr lang="en-US" dirty="0" err="1"/>
              <a:t>jika</a:t>
            </a:r>
            <a:r>
              <a:rPr lang="en-US" dirty="0"/>
              <a:t> Namanya </a:t>
            </a:r>
            <a:r>
              <a:rPr lang="en-US" dirty="0" err="1"/>
              <a:t>Cuma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aja</a:t>
            </a:r>
            <a:r>
              <a:rPr lang="en-US" dirty="0"/>
              <a:t> </a:t>
            </a:r>
            <a:r>
              <a:rPr lang="en-US" dirty="0" err="1"/>
              <a:t>berarti</a:t>
            </a:r>
            <a:r>
              <a:rPr lang="en-US" dirty="0"/>
              <a:t> </a:t>
            </a:r>
            <a:r>
              <a:rPr lang="en-US" dirty="0" err="1"/>
              <a:t>dia</a:t>
            </a:r>
            <a:r>
              <a:rPr lang="en-US" dirty="0"/>
              <a:t> RADEH HANGABEHI.</a:t>
            </a:r>
          </a:p>
        </p:txBody>
      </p:sp>
    </p:spTree>
    <p:extLst>
      <p:ext uri="{BB962C8B-B14F-4D97-AF65-F5344CB8AC3E}">
        <p14:creationId xmlns:p14="http://schemas.microsoft.com/office/powerpoint/2010/main" val="28306884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D1EC9-0877-4C23-981A-4398EEFEF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Masih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b="1" dirty="0"/>
              <a:t>Editor/managing editor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EAEE55-E603-4B1B-A2A5-5C8FD1AFBD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/>
              <a:t>Setelah </a:t>
            </a:r>
            <a:r>
              <a:rPr lang="en-US" dirty="0" err="1"/>
              <a:t>tinjauan</a:t>
            </a:r>
            <a:r>
              <a:rPr lang="en-US" dirty="0"/>
              <a:t> </a:t>
            </a:r>
            <a:r>
              <a:rPr lang="en-US" dirty="0" err="1"/>
              <a:t>selesai</a:t>
            </a:r>
            <a:r>
              <a:rPr lang="en-US" dirty="0"/>
              <a:t>, Editor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pengajuan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proses Editing (</a:t>
            </a:r>
            <a:r>
              <a:rPr lang="en-US" dirty="0" err="1"/>
              <a:t>termasuk</a:t>
            </a:r>
            <a:r>
              <a:rPr lang="en-US" dirty="0"/>
              <a:t> copyediting, tata </a:t>
            </a:r>
            <a:r>
              <a:rPr lang="en-US" dirty="0" err="1"/>
              <a:t>letak</a:t>
            </a:r>
            <a:r>
              <a:rPr lang="en-US" dirty="0"/>
              <a:t> </a:t>
            </a:r>
            <a:r>
              <a:rPr lang="en-US" dirty="0" err="1"/>
              <a:t>mengedit</a:t>
            </a:r>
            <a:r>
              <a:rPr lang="en-US" dirty="0"/>
              <a:t>, dan proofreading) </a:t>
            </a:r>
            <a:r>
              <a:rPr lang="en-US" dirty="0" err="1"/>
              <a:t>meskipun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jurnal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tetap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tanggung</a:t>
            </a:r>
            <a:r>
              <a:rPr lang="en-US" dirty="0"/>
              <a:t> </a:t>
            </a:r>
            <a:r>
              <a:rPr lang="en-US" dirty="0" err="1"/>
              <a:t>jawab</a:t>
            </a:r>
            <a:r>
              <a:rPr lang="en-US" dirty="0"/>
              <a:t> Section Editor yang </a:t>
            </a:r>
            <a:r>
              <a:rPr lang="en-US" dirty="0" err="1"/>
              <a:t>bertanggung</a:t>
            </a:r>
            <a:r>
              <a:rPr lang="en-US" dirty="0"/>
              <a:t> </a:t>
            </a:r>
            <a:r>
              <a:rPr lang="en-US" dirty="0" err="1"/>
              <a:t>jawab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proses review </a:t>
            </a:r>
            <a:r>
              <a:rPr lang="en-US" dirty="0" err="1"/>
              <a:t>pengajuan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. Editor juga </a:t>
            </a:r>
            <a:r>
              <a:rPr lang="en-US" dirty="0" err="1"/>
              <a:t>membuat</a:t>
            </a:r>
            <a:r>
              <a:rPr lang="en-US" dirty="0"/>
              <a:t>  </a:t>
            </a:r>
            <a:r>
              <a:rPr lang="en-US" dirty="0" err="1"/>
              <a:t>jadual</a:t>
            </a:r>
            <a:r>
              <a:rPr lang="en-US" dirty="0"/>
              <a:t> </a:t>
            </a:r>
            <a:r>
              <a:rPr lang="en-US" dirty="0" err="1"/>
              <a:t>terbitan</a:t>
            </a:r>
            <a:r>
              <a:rPr lang="en-US" dirty="0"/>
              <a:t>/issues </a:t>
            </a:r>
            <a:r>
              <a:rPr lang="en-US" dirty="0" err="1"/>
              <a:t>jurnal</a:t>
            </a:r>
            <a:r>
              <a:rPr lang="en-US" dirty="0"/>
              <a:t>, </a:t>
            </a:r>
            <a:r>
              <a:rPr lang="en-US" dirty="0" err="1"/>
              <a:t>jadwal</a:t>
            </a:r>
            <a:r>
              <a:rPr lang="en-US" dirty="0"/>
              <a:t> </a:t>
            </a:r>
            <a:r>
              <a:rPr lang="en-US" dirty="0" err="1"/>
              <a:t>pengajuan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publikasi</a:t>
            </a:r>
            <a:r>
              <a:rPr lang="en-US" dirty="0"/>
              <a:t>, </a:t>
            </a:r>
            <a:r>
              <a:rPr lang="en-US" dirty="0" err="1"/>
              <a:t>mengatur</a:t>
            </a:r>
            <a:r>
              <a:rPr lang="en-US" dirty="0"/>
              <a:t> Daftar Isi, dan </a:t>
            </a:r>
            <a:r>
              <a:rPr lang="en-US" dirty="0" err="1"/>
              <a:t>menerbitkan</a:t>
            </a:r>
            <a:r>
              <a:rPr lang="en-US" dirty="0"/>
              <a:t> issues/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Proses </a:t>
            </a:r>
            <a:r>
              <a:rPr lang="en-US" dirty="0" err="1"/>
              <a:t>Penerbitan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402243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67825C-DC02-449E-9A0D-6CF547DD0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4. Section Editor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4A7F81-ED7A-4CD8-BED3-7857CD051B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2670" y="1515891"/>
            <a:ext cx="10515600" cy="4170742"/>
          </a:xfrm>
        </p:spPr>
        <p:txBody>
          <a:bodyPr/>
          <a:lstStyle/>
          <a:p>
            <a:pPr algn="just"/>
            <a:r>
              <a:rPr lang="en-US" dirty="0"/>
              <a:t>Section Editor </a:t>
            </a:r>
            <a:r>
              <a:rPr lang="en-US" dirty="0" err="1"/>
              <a:t>mengelola</a:t>
            </a:r>
            <a:r>
              <a:rPr lang="en-US" dirty="0"/>
              <a:t> review dan editing </a:t>
            </a:r>
            <a:r>
              <a:rPr lang="en-US" dirty="0" err="1"/>
              <a:t>kiriman</a:t>
            </a:r>
            <a:r>
              <a:rPr lang="en-US" dirty="0"/>
              <a:t> yang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dikirimkan</a:t>
            </a:r>
            <a:r>
              <a:rPr lang="en-US" dirty="0"/>
              <a:t> pada  </a:t>
            </a:r>
            <a:r>
              <a:rPr lang="en-US" dirty="0" err="1"/>
              <a:t>mereka</a:t>
            </a:r>
            <a:r>
              <a:rPr lang="en-US" dirty="0"/>
              <a:t> oleh managing editor.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kasus</a:t>
            </a:r>
            <a:r>
              <a:rPr lang="en-US" dirty="0"/>
              <a:t>, </a:t>
            </a:r>
            <a:r>
              <a:rPr lang="en-US" dirty="0" err="1"/>
              <a:t>seorang</a:t>
            </a:r>
            <a:r>
              <a:rPr lang="en-US" dirty="0"/>
              <a:t> Section Editor yang </a:t>
            </a:r>
            <a:r>
              <a:rPr lang="en-US" dirty="0" err="1"/>
              <a:t>ditugaskan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kiriman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proses review juga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bertanggung</a:t>
            </a:r>
            <a:r>
              <a:rPr lang="en-US" dirty="0"/>
              <a:t> </a:t>
            </a:r>
            <a:r>
              <a:rPr lang="en-US" dirty="0" err="1"/>
              <a:t>jawab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kiriman</a:t>
            </a:r>
            <a:r>
              <a:rPr lang="en-US" dirty="0"/>
              <a:t> yang </a:t>
            </a:r>
            <a:r>
              <a:rPr lang="en-US" dirty="0" err="1"/>
              <a:t>diterima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proses Editing (</a:t>
            </a:r>
            <a:r>
              <a:rPr lang="en-US" dirty="0" err="1"/>
              <a:t>yaitu</a:t>
            </a:r>
            <a:r>
              <a:rPr lang="en-US" dirty="0"/>
              <a:t>, </a:t>
            </a:r>
            <a:r>
              <a:rPr lang="en-US" dirty="0" err="1"/>
              <a:t>melalui</a:t>
            </a:r>
            <a:r>
              <a:rPr lang="en-US" dirty="0"/>
              <a:t> copyediting, tata </a:t>
            </a:r>
            <a:r>
              <a:rPr lang="en-US" dirty="0" err="1"/>
              <a:t>letak</a:t>
            </a:r>
            <a:r>
              <a:rPr lang="en-US" dirty="0"/>
              <a:t> </a:t>
            </a:r>
            <a:r>
              <a:rPr lang="en-US" dirty="0" err="1"/>
              <a:t>mengedit</a:t>
            </a:r>
            <a:r>
              <a:rPr lang="en-US" dirty="0"/>
              <a:t>, dan proofreading). </a:t>
            </a:r>
          </a:p>
          <a:p>
            <a:pPr algn="just"/>
            <a:r>
              <a:rPr lang="en-US" dirty="0" err="1"/>
              <a:t>Seringkali</a:t>
            </a:r>
            <a:r>
              <a:rPr lang="en-US" dirty="0"/>
              <a:t>, Section Editor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bekerja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proses review, dan Editor juga </a:t>
            </a:r>
            <a:r>
              <a:rPr lang="en-US" dirty="0" err="1"/>
              <a:t>berperan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Editor Bagian,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kiriman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proses Editing. </a:t>
            </a:r>
          </a:p>
        </p:txBody>
      </p:sp>
    </p:spTree>
    <p:extLst>
      <p:ext uri="{BB962C8B-B14F-4D97-AF65-F5344CB8AC3E}">
        <p14:creationId xmlns:p14="http://schemas.microsoft.com/office/powerpoint/2010/main" val="4030493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CB484-6293-4F02-AE4A-EAD423D532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 Reviewer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46C593-3FDB-45E7-9D83-55312F1ABE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/>
              <a:t>Reviewer yang </a:t>
            </a:r>
            <a:r>
              <a:rPr lang="en-US" dirty="0" err="1"/>
              <a:t>dipilih</a:t>
            </a:r>
            <a:r>
              <a:rPr lang="en-US" dirty="0"/>
              <a:t> oleh Section Editor  </a:t>
            </a:r>
            <a:r>
              <a:rPr lang="en-US" dirty="0" err="1"/>
              <a:t>bertugas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meninjau</a:t>
            </a:r>
            <a:r>
              <a:rPr lang="en-US" dirty="0"/>
              <a:t> </a:t>
            </a:r>
            <a:r>
              <a:rPr lang="en-US" dirty="0" err="1"/>
              <a:t>kiriman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author. Reviewer </a:t>
            </a:r>
            <a:r>
              <a:rPr lang="en-US" dirty="0" err="1"/>
              <a:t>diminta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mengirimkan</a:t>
            </a:r>
            <a:r>
              <a:rPr lang="en-US" dirty="0"/>
              <a:t> </a:t>
            </a:r>
            <a:r>
              <a:rPr lang="en-US" dirty="0" err="1"/>
              <a:t>ulasan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kelebihan</a:t>
            </a:r>
            <a:r>
              <a:rPr lang="en-US" dirty="0"/>
              <a:t> dan </a:t>
            </a:r>
            <a:r>
              <a:rPr lang="en-US" dirty="0" err="1"/>
              <a:t>kekurangan</a:t>
            </a:r>
            <a:r>
              <a:rPr lang="en-US" dirty="0"/>
              <a:t> manuscript  dan saran </a:t>
            </a:r>
            <a:r>
              <a:rPr lang="en-US" dirty="0" err="1"/>
              <a:t>melalui</a:t>
            </a:r>
            <a:r>
              <a:rPr lang="en-US" dirty="0"/>
              <a:t> review form </a:t>
            </a:r>
            <a:r>
              <a:rPr lang="en-US" dirty="0" err="1"/>
              <a:t>atau</a:t>
            </a:r>
            <a:r>
              <a:rPr lang="en-US" dirty="0"/>
              <a:t> via E-mail </a:t>
            </a:r>
            <a:r>
              <a:rPr lang="en-US" dirty="0" err="1"/>
              <a:t>jika</a:t>
            </a:r>
            <a:r>
              <a:rPr lang="en-US" dirty="0"/>
              <a:t> ½ daring dan </a:t>
            </a:r>
            <a:r>
              <a:rPr lang="en-US" dirty="0" err="1"/>
              <a:t>mampu</a:t>
            </a:r>
            <a:r>
              <a:rPr lang="en-US" dirty="0"/>
              <a:t> </a:t>
            </a:r>
            <a:r>
              <a:rPr lang="en-US" dirty="0" err="1"/>
              <a:t>meng</a:t>
            </a:r>
            <a:r>
              <a:rPr lang="en-US" dirty="0"/>
              <a:t>-upload </a:t>
            </a:r>
            <a:r>
              <a:rPr lang="en-US" dirty="0" err="1"/>
              <a:t>hasil</a:t>
            </a:r>
            <a:r>
              <a:rPr lang="en-US" dirty="0"/>
              <a:t> review yang </a:t>
            </a:r>
            <a:r>
              <a:rPr lang="en-US" dirty="0" err="1"/>
              <a:t>bisa</a:t>
            </a:r>
            <a:r>
              <a:rPr lang="en-US" dirty="0"/>
              <a:t> juga </a:t>
            </a:r>
            <a:r>
              <a:rPr lang="en-US" dirty="0" err="1"/>
              <a:t>dikerjakan</a:t>
            </a:r>
            <a:r>
              <a:rPr lang="en-US" dirty="0"/>
              <a:t> oleh Editor dan journal manager. Reviewer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dinilai</a:t>
            </a:r>
            <a:r>
              <a:rPr lang="en-US" dirty="0"/>
              <a:t>/</a:t>
            </a:r>
            <a:r>
              <a:rPr lang="en-US" dirty="0" err="1"/>
              <a:t>diberi</a:t>
            </a:r>
            <a:r>
              <a:rPr lang="en-US" dirty="0"/>
              <a:t> rating oleh Section Editor </a:t>
            </a:r>
            <a:r>
              <a:rPr lang="en-US" dirty="0" err="1"/>
              <a:t>tergantung</a:t>
            </a:r>
            <a:r>
              <a:rPr lang="en-US" dirty="0"/>
              <a:t> pada </a:t>
            </a:r>
            <a:r>
              <a:rPr lang="en-US" dirty="0" err="1"/>
              <a:t>kebijakan</a:t>
            </a:r>
            <a:r>
              <a:rPr lang="en-US" dirty="0"/>
              <a:t> 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jurnal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57819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AD07C5-A990-403C-B352-3A93D24EA0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6.</a:t>
            </a:r>
            <a:r>
              <a:rPr lang="en-US" b="1" dirty="0"/>
              <a:t> Copyeditor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5E8DC2-67CC-41A4-A0D7-9D80A6925A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42395"/>
            <a:ext cx="10515600" cy="4170742"/>
          </a:xfrm>
        </p:spPr>
        <p:txBody>
          <a:bodyPr/>
          <a:lstStyle/>
          <a:p>
            <a:pPr algn="just"/>
            <a:r>
              <a:rPr lang="en-US" dirty="0"/>
              <a:t>Copyeditor </a:t>
            </a:r>
            <a:r>
              <a:rPr lang="en-US" dirty="0" err="1"/>
              <a:t>bekerja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menyunting</a:t>
            </a:r>
            <a:r>
              <a:rPr lang="en-US" dirty="0"/>
              <a:t> </a:t>
            </a:r>
            <a:r>
              <a:rPr lang="en-US" dirty="0" err="1"/>
              <a:t>kiriman</a:t>
            </a:r>
            <a:r>
              <a:rPr lang="en-US" dirty="0"/>
              <a:t> author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meningkatkan</a:t>
            </a:r>
            <a:r>
              <a:rPr lang="en-US" dirty="0"/>
              <a:t> tata </a:t>
            </a:r>
            <a:r>
              <a:rPr lang="en-US" dirty="0" err="1"/>
              <a:t>bahasa</a:t>
            </a:r>
            <a:r>
              <a:rPr lang="en-US" dirty="0"/>
              <a:t> dan </a:t>
            </a:r>
            <a:r>
              <a:rPr lang="en-US" dirty="0" err="1"/>
              <a:t>kejelasan</a:t>
            </a:r>
            <a:r>
              <a:rPr lang="en-US" dirty="0"/>
              <a:t>, </a:t>
            </a:r>
            <a:r>
              <a:rPr lang="en-US" dirty="0" err="1"/>
              <a:t>bekerja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penulis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memastikan</a:t>
            </a:r>
            <a:r>
              <a:rPr lang="en-US" dirty="0"/>
              <a:t> tata </a:t>
            </a:r>
            <a:r>
              <a:rPr lang="en-US" dirty="0" err="1"/>
              <a:t>letak</a:t>
            </a:r>
            <a:r>
              <a:rPr lang="en-US" dirty="0"/>
              <a:t> dan </a:t>
            </a:r>
            <a:r>
              <a:rPr lang="en-US" dirty="0" err="1"/>
              <a:t>tulisan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kepatuhan</a:t>
            </a:r>
            <a:r>
              <a:rPr lang="en-US" dirty="0"/>
              <a:t> yang </a:t>
            </a:r>
            <a:r>
              <a:rPr lang="en-US" dirty="0" err="1"/>
              <a:t>ketat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author guidelines/</a:t>
            </a:r>
            <a:r>
              <a:rPr lang="en-US" dirty="0" err="1"/>
              <a:t>gaya</a:t>
            </a:r>
            <a:r>
              <a:rPr lang="en-US" dirty="0"/>
              <a:t> </a:t>
            </a:r>
            <a:r>
              <a:rPr lang="en-US" dirty="0" err="1"/>
              <a:t>selingkung</a:t>
            </a:r>
            <a:r>
              <a:rPr lang="en-US" dirty="0"/>
              <a:t> </a:t>
            </a:r>
            <a:r>
              <a:rPr lang="en-US" dirty="0" err="1"/>
              <a:t>jurnal</a:t>
            </a:r>
            <a:r>
              <a:rPr lang="en-US" dirty="0"/>
              <a:t> </a:t>
            </a:r>
            <a:r>
              <a:rPr lang="en-US" dirty="0" err="1"/>
              <a:t>termasuk</a:t>
            </a:r>
            <a:r>
              <a:rPr lang="en-US" dirty="0"/>
              <a:t> </a:t>
            </a:r>
            <a:r>
              <a:rPr lang="en-US" dirty="0" err="1"/>
              <a:t>gaya</a:t>
            </a:r>
            <a:r>
              <a:rPr lang="en-US" dirty="0"/>
              <a:t> </a:t>
            </a:r>
            <a:r>
              <a:rPr lang="en-US" dirty="0" err="1"/>
              <a:t>sitasi</a:t>
            </a:r>
            <a:r>
              <a:rPr lang="en-US" dirty="0"/>
              <a:t> dan </a:t>
            </a:r>
            <a:r>
              <a:rPr lang="en-US" dirty="0" err="1"/>
              <a:t>memberi</a:t>
            </a:r>
            <a:r>
              <a:rPr lang="en-US" dirty="0"/>
              <a:t> </a:t>
            </a:r>
            <a:r>
              <a:rPr lang="en-US" dirty="0" err="1"/>
              <a:t>edukasi</a:t>
            </a:r>
            <a:r>
              <a:rPr lang="en-US" dirty="0"/>
              <a:t> pada author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bibliografi</a:t>
            </a:r>
            <a:r>
              <a:rPr lang="en-US" dirty="0"/>
              <a:t> yang </a:t>
            </a:r>
            <a:r>
              <a:rPr lang="en-US" dirty="0" err="1"/>
              <a:t>berkualitas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naskah</a:t>
            </a:r>
            <a:r>
              <a:rPr lang="en-US" dirty="0"/>
              <a:t> yang </a:t>
            </a:r>
            <a:r>
              <a:rPr lang="en-US" dirty="0" err="1"/>
              <a:t>siap</a:t>
            </a:r>
            <a:r>
              <a:rPr lang="en-US" dirty="0"/>
              <a:t> </a:t>
            </a:r>
            <a:r>
              <a:rPr lang="en-US" dirty="0" err="1"/>
              <a:t>dikirimkan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Layout Editor  </a:t>
            </a:r>
            <a:r>
              <a:rPr lang="en-US" dirty="0" err="1"/>
              <a:t>siap</a:t>
            </a:r>
            <a:r>
              <a:rPr lang="en-US" dirty="0"/>
              <a:t> </a:t>
            </a:r>
            <a:r>
              <a:rPr lang="en-US" dirty="0" err="1"/>
              <a:t>diubah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 </a:t>
            </a:r>
            <a:r>
              <a:rPr lang="en-US" dirty="0" err="1"/>
              <a:t>menjadi</a:t>
            </a:r>
            <a:r>
              <a:rPr lang="en-US" dirty="0"/>
              <a:t> galley </a:t>
            </a:r>
            <a:r>
              <a:rPr lang="en-US" dirty="0" err="1"/>
              <a:t>dalam</a:t>
            </a:r>
            <a:r>
              <a:rPr lang="en-US" dirty="0"/>
              <a:t> format yang </a:t>
            </a:r>
            <a:r>
              <a:rPr lang="en-US" dirty="0" err="1"/>
              <a:t>siap</a:t>
            </a:r>
            <a:r>
              <a:rPr lang="en-US" dirty="0"/>
              <a:t> </a:t>
            </a:r>
            <a:r>
              <a:rPr lang="en-US" dirty="0" err="1"/>
              <a:t>diterbitkan</a:t>
            </a:r>
            <a:r>
              <a:rPr lang="en-US" dirty="0"/>
              <a:t> oleh  </a:t>
            </a:r>
            <a:r>
              <a:rPr lang="en-US" dirty="0" err="1"/>
              <a:t>jurnal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24304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2273D0-E958-459A-B0A2-F44D7DA2C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7. </a:t>
            </a:r>
            <a:r>
              <a:rPr lang="en-US" b="1" dirty="0"/>
              <a:t>Layout Editor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245AC8-C7AF-4581-8A51-0717E2CAFB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2183" y="1343629"/>
            <a:ext cx="10515600" cy="4170742"/>
          </a:xfrm>
        </p:spPr>
        <p:txBody>
          <a:bodyPr/>
          <a:lstStyle/>
          <a:p>
            <a:pPr algn="just"/>
            <a:r>
              <a:rPr lang="en-US" dirty="0"/>
              <a:t>Layout Editor </a:t>
            </a:r>
            <a:r>
              <a:rPr lang="en-US" dirty="0" err="1"/>
              <a:t>mengubah</a:t>
            </a:r>
            <a:r>
              <a:rPr lang="en-US" dirty="0"/>
              <a:t> </a:t>
            </a:r>
            <a:r>
              <a:rPr lang="en-US" dirty="0" err="1"/>
              <a:t>versi</a:t>
            </a:r>
            <a:r>
              <a:rPr lang="en-US" dirty="0"/>
              <a:t> copyedited </a:t>
            </a:r>
            <a:r>
              <a:rPr lang="en-US" dirty="0" err="1"/>
              <a:t>pengajuan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galley di HTML, PDF, </a:t>
            </a:r>
            <a:r>
              <a:rPr lang="en-US" dirty="0" err="1"/>
              <a:t>dll</a:t>
            </a:r>
            <a:r>
              <a:rPr lang="en-US" dirty="0"/>
              <a:t> - format file yang </a:t>
            </a:r>
            <a:r>
              <a:rPr lang="en-US" dirty="0" err="1"/>
              <a:t>jurnal</a:t>
            </a:r>
            <a:r>
              <a:rPr lang="en-US" dirty="0"/>
              <a:t>, </a:t>
            </a:r>
            <a:r>
              <a:rPr lang="en-US" dirty="0" err="1"/>
              <a:t>biasanya</a:t>
            </a:r>
            <a:r>
              <a:rPr lang="en-US" dirty="0"/>
              <a:t> format pdf yang </a:t>
            </a:r>
            <a:r>
              <a:rPr lang="en-US" dirty="0" err="1"/>
              <a:t>ditetapkan</a:t>
            </a:r>
            <a:r>
              <a:rPr lang="en-US" dirty="0"/>
              <a:t> oleh web </a:t>
            </a:r>
            <a:r>
              <a:rPr lang="en-US" dirty="0" err="1"/>
              <a:t>ojs</a:t>
            </a:r>
            <a:r>
              <a:rPr lang="en-US" dirty="0"/>
              <a:t> </a:t>
            </a:r>
            <a:r>
              <a:rPr lang="en-US" dirty="0" err="1"/>
              <a:t>jurnal</a:t>
            </a:r>
            <a:r>
              <a:rPr lang="en-US" dirty="0"/>
              <a:t>.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menyediakan</a:t>
            </a:r>
            <a:r>
              <a:rPr lang="en-US" dirty="0"/>
              <a:t> software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mengubah</a:t>
            </a:r>
            <a:r>
              <a:rPr lang="en-US" dirty="0"/>
              <a:t> file </a:t>
            </a:r>
            <a:r>
              <a:rPr lang="en-US" dirty="0" err="1"/>
              <a:t>ms</a:t>
            </a:r>
            <a:r>
              <a:rPr lang="en-US" dirty="0"/>
              <a:t> word </a:t>
            </a:r>
            <a:r>
              <a:rPr lang="en-US" dirty="0" err="1"/>
              <a:t>menjadi</a:t>
            </a:r>
            <a:r>
              <a:rPr lang="en-US" dirty="0"/>
              <a:t> pdf, </a:t>
            </a:r>
            <a:r>
              <a:rPr lang="en-US" dirty="0" err="1"/>
              <a:t>sehingga</a:t>
            </a:r>
            <a:r>
              <a:rPr lang="en-US" dirty="0"/>
              <a:t> Layout Editor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akses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paket</a:t>
            </a:r>
            <a:r>
              <a:rPr lang="en-US" dirty="0"/>
              <a:t> software pdf creator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galley  dan </a:t>
            </a:r>
            <a:r>
              <a:rPr lang="en-US" dirty="0" err="1"/>
              <a:t>menyajikan</a:t>
            </a:r>
            <a:r>
              <a:rPr lang="en-US" dirty="0"/>
              <a:t> </a:t>
            </a:r>
            <a:r>
              <a:rPr lang="en-US" dirty="0" err="1"/>
              <a:t>artikel</a:t>
            </a:r>
            <a:r>
              <a:rPr lang="en-US" dirty="0"/>
              <a:t> pdf </a:t>
            </a:r>
            <a:r>
              <a:rPr lang="en-US" dirty="0" err="1"/>
              <a:t>dengan</a:t>
            </a:r>
            <a:r>
              <a:rPr lang="en-US" dirty="0"/>
              <a:t> tata </a:t>
            </a:r>
            <a:r>
              <a:rPr lang="en-US" dirty="0" err="1"/>
              <a:t>letak</a:t>
            </a:r>
            <a:r>
              <a:rPr lang="en-US" dirty="0"/>
              <a:t> yang </a:t>
            </a:r>
            <a:r>
              <a:rPr lang="en-US" dirty="0" err="1"/>
              <a:t>diformat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 dan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dibaca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nyaman</a:t>
            </a:r>
            <a:r>
              <a:rPr lang="en-US" dirty="0"/>
              <a:t>.</a:t>
            </a:r>
          </a:p>
          <a:p>
            <a:pPr algn="just"/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kasus</a:t>
            </a:r>
            <a:r>
              <a:rPr lang="en-US" dirty="0"/>
              <a:t>, Editor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Secton</a:t>
            </a:r>
            <a:r>
              <a:rPr lang="en-US" dirty="0"/>
              <a:t> Editor juga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berfungsi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Pahala</a:t>
            </a:r>
            <a:r>
              <a:rPr lang="en-US" dirty="0"/>
              <a:t>-Wan dan </a:t>
            </a:r>
            <a:r>
              <a:rPr lang="en-US" dirty="0" err="1"/>
              <a:t>Pahlawan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berkerja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Layout Editor.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77678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F484DF-716F-4469-AFE3-82E84456B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8. Proofreader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C40295-F31A-43E8-AD91-578B778387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/>
              <a:t>Proofreader (</a:t>
            </a:r>
            <a:r>
              <a:rPr lang="en-US" dirty="0" err="1"/>
              <a:t>Pengarang</a:t>
            </a:r>
            <a:r>
              <a:rPr lang="en-US" dirty="0"/>
              <a:t>) </a:t>
            </a:r>
            <a:r>
              <a:rPr lang="en-US" dirty="0" err="1"/>
              <a:t>mencatat</a:t>
            </a:r>
            <a:r>
              <a:rPr lang="en-US" dirty="0"/>
              <a:t> </a:t>
            </a:r>
            <a:r>
              <a:rPr lang="en-US" dirty="0" err="1"/>
              <a:t>kesalahan</a:t>
            </a:r>
            <a:r>
              <a:rPr lang="en-US" dirty="0"/>
              <a:t> </a:t>
            </a:r>
            <a:r>
              <a:rPr lang="en-US" dirty="0" err="1"/>
              <a:t>tipografi</a:t>
            </a:r>
            <a:r>
              <a:rPr lang="en-US" dirty="0"/>
              <a:t> dan format </a:t>
            </a:r>
            <a:r>
              <a:rPr lang="en-US" dirty="0" err="1"/>
              <a:t>untuk</a:t>
            </a:r>
            <a:r>
              <a:rPr lang="en-US" dirty="0"/>
              <a:t> Layout Editor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memperbaiki</a:t>
            </a:r>
            <a:r>
              <a:rPr lang="en-US" dirty="0"/>
              <a:t>.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kasus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jurnal</a:t>
            </a:r>
            <a:r>
              <a:rPr lang="en-US" dirty="0"/>
              <a:t>, Editor </a:t>
            </a:r>
            <a:r>
              <a:rPr lang="en-US" dirty="0" err="1"/>
              <a:t>atau</a:t>
            </a:r>
            <a:r>
              <a:rPr lang="en-US" dirty="0"/>
              <a:t> Section Editor juga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berfungsi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Proofreader.</a:t>
            </a:r>
          </a:p>
          <a:p>
            <a:pPr algn="just"/>
            <a:r>
              <a:rPr lang="en-US" dirty="0"/>
              <a:t>Di </a:t>
            </a:r>
            <a:r>
              <a:rPr lang="en-US" dirty="0" err="1"/>
              <a:t>jurnal-jurnal</a:t>
            </a:r>
            <a:r>
              <a:rPr lang="en-US" dirty="0"/>
              <a:t> yang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terindeks</a:t>
            </a:r>
            <a:r>
              <a:rPr lang="en-US" dirty="0"/>
              <a:t> </a:t>
            </a:r>
            <a:r>
              <a:rPr lang="en-US" dirty="0" err="1"/>
              <a:t>scopus</a:t>
            </a:r>
            <a:r>
              <a:rPr lang="en-US" dirty="0"/>
              <a:t> </a:t>
            </a:r>
            <a:r>
              <a:rPr lang="en-US" dirty="0" err="1"/>
              <a:t>biasa</a:t>
            </a:r>
            <a:r>
              <a:rPr lang="en-US" dirty="0"/>
              <a:t> </a:t>
            </a:r>
            <a:r>
              <a:rPr lang="en-US" dirty="0" err="1"/>
              <a:t>mewajibkan</a:t>
            </a:r>
            <a:r>
              <a:rPr lang="en-US" dirty="0"/>
              <a:t> author Indonesia yang </a:t>
            </a:r>
            <a:r>
              <a:rPr lang="en-US" dirty="0" err="1"/>
              <a:t>menulis</a:t>
            </a:r>
            <a:r>
              <a:rPr lang="en-US" dirty="0"/>
              <a:t> </a:t>
            </a:r>
            <a:r>
              <a:rPr lang="en-US" dirty="0" err="1"/>
              <a:t>artikel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Bahasa </a:t>
            </a:r>
            <a:r>
              <a:rPr lang="en-US" dirty="0" err="1"/>
              <a:t>Inggris</a:t>
            </a:r>
            <a:r>
              <a:rPr lang="en-US" dirty="0"/>
              <a:t> agar di-proofread oleh Native Speaker yang juga </a:t>
            </a:r>
            <a:r>
              <a:rPr lang="en-US" dirty="0" err="1"/>
              <a:t>memahami</a:t>
            </a:r>
            <a:r>
              <a:rPr lang="en-US" dirty="0"/>
              <a:t> </a:t>
            </a:r>
            <a:r>
              <a:rPr lang="en-US" dirty="0" err="1"/>
              <a:t>aspek</a:t>
            </a:r>
            <a:r>
              <a:rPr lang="en-US" dirty="0"/>
              <a:t> Bahasa Indonesia dan </a:t>
            </a:r>
            <a:r>
              <a:rPr lang="en-US" dirty="0" err="1"/>
              <a:t>ke</a:t>
            </a:r>
            <a:r>
              <a:rPr lang="en-US" dirty="0"/>
              <a:t>-Indonesian. Juga </a:t>
            </a:r>
            <a:r>
              <a:rPr lang="en-US" dirty="0" err="1"/>
              <a:t>jurnal</a:t>
            </a:r>
            <a:r>
              <a:rPr lang="en-US" dirty="0"/>
              <a:t> yang </a:t>
            </a:r>
            <a:r>
              <a:rPr lang="en-US" dirty="0" err="1"/>
              <a:t>gagal</a:t>
            </a:r>
            <a:r>
              <a:rPr lang="en-US" dirty="0"/>
              <a:t> </a:t>
            </a:r>
            <a:r>
              <a:rPr lang="en-US" dirty="0" err="1"/>
              <a:t>terindeks</a:t>
            </a:r>
            <a:r>
              <a:rPr lang="en-US" dirty="0"/>
              <a:t> di </a:t>
            </a:r>
            <a:r>
              <a:rPr lang="en-US" dirty="0" err="1"/>
              <a:t>scopus</a:t>
            </a:r>
            <a:r>
              <a:rPr lang="en-US" dirty="0"/>
              <a:t> dan </a:t>
            </a:r>
            <a:r>
              <a:rPr lang="en-US" dirty="0" err="1"/>
              <a:t>mendapatkan</a:t>
            </a:r>
            <a:r>
              <a:rPr lang="en-US" dirty="0"/>
              <a:t> embargo </a:t>
            </a:r>
            <a:r>
              <a:rPr lang="en-US" dirty="0" err="1"/>
              <a:t>biasa</a:t>
            </a:r>
            <a:r>
              <a:rPr lang="en-US" dirty="0"/>
              <a:t> </a:t>
            </a:r>
            <a:r>
              <a:rPr lang="en-US" dirty="0" err="1"/>
              <a:t>kena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di English articles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diproofread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/Bad Grammar </a:t>
            </a:r>
            <a:r>
              <a:rPr lang="en-US" dirty="0" err="1"/>
              <a:t>istilahnya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88351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0C84F-EB77-4690-92A3-2B84150D6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11CC57F-D7DA-4A43-8DCF-FA1B45DD1F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367889" cy="6858000"/>
          </a:xfrm>
        </p:spPr>
      </p:pic>
    </p:spTree>
    <p:extLst>
      <p:ext uri="{BB962C8B-B14F-4D97-AF65-F5344CB8AC3E}">
        <p14:creationId xmlns:p14="http://schemas.microsoft.com/office/powerpoint/2010/main" val="39246031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15FA3-FAD6-4F21-821B-05D8BB69C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let’s get started! Log in as editor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72FD59C-BD70-4614-8875-A19B6C3783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31852"/>
            <a:ext cx="10339754" cy="5226148"/>
          </a:xfrm>
        </p:spPr>
      </p:pic>
    </p:spTree>
    <p:extLst>
      <p:ext uri="{BB962C8B-B14F-4D97-AF65-F5344CB8AC3E}">
        <p14:creationId xmlns:p14="http://schemas.microsoft.com/office/powerpoint/2010/main" val="4206759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26BDF-F863-4AFB-99E8-995EB8CAA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Rumah</a:t>
            </a:r>
            <a:r>
              <a:rPr lang="en-US" dirty="0"/>
              <a:t> </a:t>
            </a:r>
            <a:r>
              <a:rPr lang="en-US" dirty="0" err="1"/>
              <a:t>artikel</a:t>
            </a:r>
            <a:r>
              <a:rPr lang="en-US" dirty="0"/>
              <a:t> yang publish </a:t>
            </a:r>
            <a:r>
              <a:rPr lang="en-US" dirty="0" err="1"/>
              <a:t>ada</a:t>
            </a:r>
            <a:r>
              <a:rPr lang="en-US" dirty="0"/>
              <a:t> di create issue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21A4B6D-EC11-424A-9E14-617D7B2381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4620" y="2006600"/>
            <a:ext cx="6982760" cy="4170363"/>
          </a:xfrm>
        </p:spPr>
      </p:pic>
    </p:spTree>
    <p:extLst>
      <p:ext uri="{BB962C8B-B14F-4D97-AF65-F5344CB8AC3E}">
        <p14:creationId xmlns:p14="http://schemas.microsoft.com/office/powerpoint/2010/main" val="21023103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B95BC-1505-4103-BE8C-204EAE822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Silakan</a:t>
            </a:r>
            <a:r>
              <a:rPr lang="en-US" dirty="0"/>
              <a:t> fill the form vol no dan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err="1"/>
              <a:t>terbit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5A92C32-AD19-4BE1-851B-027AAAD6B6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5515" y="2006600"/>
            <a:ext cx="5920969" cy="4170363"/>
          </a:xfrm>
        </p:spPr>
      </p:pic>
    </p:spTree>
    <p:extLst>
      <p:ext uri="{BB962C8B-B14F-4D97-AF65-F5344CB8AC3E}">
        <p14:creationId xmlns:p14="http://schemas.microsoft.com/office/powerpoint/2010/main" val="27570875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B0621A-E21C-49F4-A5AC-2A2A4B507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Silakan</a:t>
            </a:r>
            <a:r>
              <a:rPr lang="en-US" dirty="0"/>
              <a:t> harvesting dan </a:t>
            </a:r>
            <a:r>
              <a:rPr lang="en-US" dirty="0" err="1"/>
              <a:t>cek</a:t>
            </a:r>
            <a:r>
              <a:rPr lang="en-US" dirty="0"/>
              <a:t> </a:t>
            </a:r>
            <a:r>
              <a:rPr lang="en-US" dirty="0" err="1"/>
              <a:t>artikel</a:t>
            </a:r>
            <a:r>
              <a:rPr lang="en-US" dirty="0"/>
              <a:t> yang </a:t>
            </a:r>
            <a:r>
              <a:rPr lang="en-US" dirty="0" err="1"/>
              <a:t>masuk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4365068-6495-43E7-A42E-A304ACAF78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097" y="2006600"/>
            <a:ext cx="7625805" cy="4170363"/>
          </a:xfrm>
        </p:spPr>
      </p:pic>
    </p:spTree>
    <p:extLst>
      <p:ext uri="{BB962C8B-B14F-4D97-AF65-F5344CB8AC3E}">
        <p14:creationId xmlns:p14="http://schemas.microsoft.com/office/powerpoint/2010/main" val="16731839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F5B35B-68E2-4857-A3B1-39DEC9B71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Silakan</a:t>
            </a:r>
            <a:r>
              <a:rPr lang="en-US" dirty="0"/>
              <a:t> </a:t>
            </a:r>
            <a:r>
              <a:rPr lang="en-US" dirty="0" err="1"/>
              <a:t>pilih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manuscript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796BFD6C-FBFB-41F4-9230-91601265DE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470" y="2006600"/>
            <a:ext cx="6400800" cy="4170363"/>
          </a:xfrm>
        </p:spPr>
      </p:pic>
    </p:spTree>
    <p:extLst>
      <p:ext uri="{BB962C8B-B14F-4D97-AF65-F5344CB8AC3E}">
        <p14:creationId xmlns:p14="http://schemas.microsoft.com/office/powerpoint/2010/main" val="23206167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97ECE-BC58-4ADA-A257-B22532B2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F7FFEA5-40B5-4486-A2D1-21D4EF7C71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5774"/>
            <a:ext cx="12192000" cy="7003774"/>
          </a:xfrm>
        </p:spPr>
      </p:pic>
    </p:spTree>
    <p:extLst>
      <p:ext uri="{BB962C8B-B14F-4D97-AF65-F5344CB8AC3E}">
        <p14:creationId xmlns:p14="http://schemas.microsoft.com/office/powerpoint/2010/main" val="735251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CF115-02A3-4E8C-9930-90C0F4D7F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FA80162-DA98-489B-A87C-924401BFA7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515599" cy="6858000"/>
          </a:xfrm>
        </p:spPr>
      </p:pic>
    </p:spTree>
    <p:extLst>
      <p:ext uri="{BB962C8B-B14F-4D97-AF65-F5344CB8AC3E}">
        <p14:creationId xmlns:p14="http://schemas.microsoft.com/office/powerpoint/2010/main" val="7595009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B9F527-25A3-454C-957A-024CB98C1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A5FE35B-3ACF-4316-9912-C6B7A9C371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</p:spTree>
    <p:extLst>
      <p:ext uri="{BB962C8B-B14F-4D97-AF65-F5344CB8AC3E}">
        <p14:creationId xmlns:p14="http://schemas.microsoft.com/office/powerpoint/2010/main" val="32856413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21C5A2-AD78-42BF-9576-084986F04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AEDD37F-3EE9-4C7F-8764-4D6A5DA67A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2023662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8F8F5-61A3-42AD-AA58-A85F3EEEFC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2EEC6F4-37C3-47EA-B9CE-611AB832B8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7391"/>
          </a:xfrm>
        </p:spPr>
      </p:pic>
    </p:spTree>
    <p:extLst>
      <p:ext uri="{BB962C8B-B14F-4D97-AF65-F5344CB8AC3E}">
        <p14:creationId xmlns:p14="http://schemas.microsoft.com/office/powerpoint/2010/main" val="34002297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724F70-16C0-4689-93E4-BA28AEEEE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954E97E-CC56-46B7-87B8-FBA0B18AFA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7391"/>
          </a:xfrm>
        </p:spPr>
      </p:pic>
    </p:spTree>
    <p:extLst>
      <p:ext uri="{BB962C8B-B14F-4D97-AF65-F5344CB8AC3E}">
        <p14:creationId xmlns:p14="http://schemas.microsoft.com/office/powerpoint/2010/main" val="15332634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21C9CD-AC8E-4EC1-AF9D-CAC8CCFF1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B1F26FC-5784-4252-923E-43BEE32A1C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5769334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3E007A-26AA-4F8A-9E90-5C92141A8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D189F3A-D192-4C14-9A22-0E3875FA94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9135276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1B778-3B53-45E5-91A7-1D7441D30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6ABE561-60B8-41C1-8864-EC04BC5CBD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4733641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ECD316-677F-4C7A-9475-1525B3DCD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6CC0384-0153-4EEB-8C50-40B77F6032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5777948"/>
          </a:xfrm>
        </p:spPr>
      </p:pic>
    </p:spTree>
    <p:extLst>
      <p:ext uri="{BB962C8B-B14F-4D97-AF65-F5344CB8AC3E}">
        <p14:creationId xmlns:p14="http://schemas.microsoft.com/office/powerpoint/2010/main" val="1443736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285EE-F26D-442E-A9FE-2575049E1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0EF4113-3723-441C-9F95-2A2D7AAB99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1037"/>
            <a:ext cx="12191999" cy="5136667"/>
          </a:xfrm>
        </p:spPr>
      </p:pic>
    </p:spTree>
    <p:extLst>
      <p:ext uri="{BB962C8B-B14F-4D97-AF65-F5344CB8AC3E}">
        <p14:creationId xmlns:p14="http://schemas.microsoft.com/office/powerpoint/2010/main" val="28296977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4EA65-AFF0-49C5-92CB-665E85C87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D7EE0DD-AA7B-4102-913E-42EB059A73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</p:spTree>
    <p:extLst>
      <p:ext uri="{BB962C8B-B14F-4D97-AF65-F5344CB8AC3E}">
        <p14:creationId xmlns:p14="http://schemas.microsoft.com/office/powerpoint/2010/main" val="27546958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197BD-1928-4ACB-8183-3EB0E433D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99A4090-50E2-4B35-8D1E-702B435927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</p:spTree>
    <p:extLst>
      <p:ext uri="{BB962C8B-B14F-4D97-AF65-F5344CB8AC3E}">
        <p14:creationId xmlns:p14="http://schemas.microsoft.com/office/powerpoint/2010/main" val="172484075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DEF24E-9D67-4FD9-B368-B8B433634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A30D9A7-47A7-46DE-A428-9B7D058098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7709521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DA215C-E74C-49F1-84FA-A97D76876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2C12F98-F2A1-44C8-A758-9A8782EF8A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5765323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02F0C6-EA4A-4279-A7BB-D39B85E14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F7B6E3C-5235-44AC-B627-7101252FBB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42187763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FD6A42-1B43-4966-B5F3-30BB073A3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FAD032C-68E9-43DD-B80A-ACD926F3BC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</p:spPr>
      </p:pic>
    </p:spTree>
    <p:extLst>
      <p:ext uri="{BB962C8B-B14F-4D97-AF65-F5344CB8AC3E}">
        <p14:creationId xmlns:p14="http://schemas.microsoft.com/office/powerpoint/2010/main" val="294904813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E1E0B-9CE4-44EB-9A84-11FEEC3A3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A2DF1E2-E151-4562-9624-D976D4A7B1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2730" cy="6858000"/>
          </a:xfrm>
        </p:spPr>
      </p:pic>
    </p:spTree>
    <p:extLst>
      <p:ext uri="{BB962C8B-B14F-4D97-AF65-F5344CB8AC3E}">
        <p14:creationId xmlns:p14="http://schemas.microsoft.com/office/powerpoint/2010/main" val="27981674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C9AF5B-1BBE-4ED4-8C26-9815E8E3F2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05FCACE8-1DFE-4E0D-A7BC-3CB5DD0C6C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7397568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162D0B-E7B8-4AE9-80F4-ADD039CAF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503FDCB-6B78-4ADF-BFBA-91F54D6D94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5420138"/>
          </a:xfrm>
        </p:spPr>
      </p:pic>
    </p:spTree>
    <p:extLst>
      <p:ext uri="{BB962C8B-B14F-4D97-AF65-F5344CB8AC3E}">
        <p14:creationId xmlns:p14="http://schemas.microsoft.com/office/powerpoint/2010/main" val="233371185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7F1271-4A72-48F2-9CF6-AA85F88D6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8304D25-1807-463E-A042-5FAB0162EB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5738191"/>
          </a:xfrm>
        </p:spPr>
      </p:pic>
    </p:spTree>
    <p:extLst>
      <p:ext uri="{BB962C8B-B14F-4D97-AF65-F5344CB8AC3E}">
        <p14:creationId xmlns:p14="http://schemas.microsoft.com/office/powerpoint/2010/main" val="284210763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118B7-EE9B-42C9-BE83-3F33A4750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4D4D10C-5E76-4A2B-934A-6808727D51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1037"/>
            <a:ext cx="12192000" cy="5096911"/>
          </a:xfrm>
        </p:spPr>
      </p:pic>
    </p:spTree>
    <p:extLst>
      <p:ext uri="{BB962C8B-B14F-4D97-AF65-F5344CB8AC3E}">
        <p14:creationId xmlns:p14="http://schemas.microsoft.com/office/powerpoint/2010/main" val="333478898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94FA9-9C46-402B-8004-6E0511313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810563-5409-4764-A279-107EF8261B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Terima</a:t>
            </a:r>
            <a:r>
              <a:rPr lang="en-US" dirty="0"/>
              <a:t> </a:t>
            </a:r>
            <a:r>
              <a:rPr lang="en-US" dirty="0" err="1"/>
              <a:t>kasih</a:t>
            </a:r>
            <a:endParaRPr lang="en-US" dirty="0"/>
          </a:p>
          <a:p>
            <a:r>
              <a:rPr lang="en-US" dirty="0"/>
              <a:t>Faizal </a:t>
            </a:r>
            <a:r>
              <a:rPr lang="en-US" dirty="0" err="1"/>
              <a:t>Risdianto</a:t>
            </a:r>
            <a:endParaRPr lang="en-US" dirty="0"/>
          </a:p>
          <a:p>
            <a:r>
              <a:rPr lang="en-US" dirty="0">
                <a:hlinkClick r:id="rId2"/>
              </a:rPr>
              <a:t>risdiantofaizal@gmail.com</a:t>
            </a:r>
            <a:endParaRPr lang="en-US" dirty="0"/>
          </a:p>
          <a:p>
            <a:r>
              <a:rPr lang="en-US" dirty="0"/>
              <a:t>+62856-4201-9501</a:t>
            </a:r>
          </a:p>
        </p:txBody>
      </p:sp>
    </p:spTree>
    <p:extLst>
      <p:ext uri="{BB962C8B-B14F-4D97-AF65-F5344CB8AC3E}">
        <p14:creationId xmlns:p14="http://schemas.microsoft.com/office/powerpoint/2010/main" val="327926145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29631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arquee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JI-PPT-Template" id="{BE63342E-0E64-47D1-97DD-F311678BE57D}" vid="{1E463624-17C8-4225-B5C5-100C31AE62C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289</TotalTime>
  <Words>1097</Words>
  <Application>Microsoft Office PowerPoint</Application>
  <PresentationFormat>Widescreen</PresentationFormat>
  <Paragraphs>51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8" baseType="lpstr">
      <vt:lpstr>Arial</vt:lpstr>
      <vt:lpstr>Calibri</vt:lpstr>
      <vt:lpstr>Calibri Light</vt:lpstr>
      <vt:lpstr>Office Theme</vt:lpstr>
      <vt:lpstr>REGULASI NASKAH JURNAL  DI OJS 2</vt:lpstr>
      <vt:lpstr>PowerPoint Presentation</vt:lpstr>
      <vt:lpstr>PowerPoint Presentation</vt:lpstr>
      <vt:lpstr>7 PERAN PENTING DALAM REGULASI NASKAH</vt:lpstr>
      <vt:lpstr>1. Journal Manager </vt:lpstr>
      <vt:lpstr>……masih tentang journal manager</vt:lpstr>
      <vt:lpstr>2. Author</vt:lpstr>
      <vt:lpstr>3. Editor/managing editor </vt:lpstr>
      <vt:lpstr>Masih tentang Editor/managing editor</vt:lpstr>
      <vt:lpstr>4. Section Editor </vt:lpstr>
      <vt:lpstr>5. Reviewer</vt:lpstr>
      <vt:lpstr>6. Copyeditor </vt:lpstr>
      <vt:lpstr>7. Layout Editor </vt:lpstr>
      <vt:lpstr>8. Proofreader</vt:lpstr>
      <vt:lpstr>PowerPoint Presentation</vt:lpstr>
      <vt:lpstr>let’s get started! Log in as editor</vt:lpstr>
      <vt:lpstr>Rumah artikel yang publish ada di create issue</vt:lpstr>
      <vt:lpstr>Silakan fill the form vol no dan tahun terbit</vt:lpstr>
      <vt:lpstr>Silakan harvesting dan cek artikel yang masuk</vt:lpstr>
      <vt:lpstr>Silakan pilih satu manuscript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reviewer</dc:creator>
  <cp:lastModifiedBy>asusX441M</cp:lastModifiedBy>
  <cp:revision>20</cp:revision>
  <dcterms:created xsi:type="dcterms:W3CDTF">2019-12-19T09:21:09Z</dcterms:created>
  <dcterms:modified xsi:type="dcterms:W3CDTF">2020-05-06T00:34:54Z</dcterms:modified>
</cp:coreProperties>
</file>