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48" r:id="rId1"/>
  </p:sldMasterIdLst>
  <p:notesMasterIdLst>
    <p:notesMasterId r:id="rId22"/>
  </p:notesMasterIdLst>
  <p:sldIdLst>
    <p:sldId id="256" r:id="rId2"/>
    <p:sldId id="257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8" r:id="rId12"/>
    <p:sldId id="269" r:id="rId13"/>
    <p:sldId id="270" r:id="rId14"/>
    <p:sldId id="271" r:id="rId15"/>
    <p:sldId id="272" r:id="rId16"/>
    <p:sldId id="273" r:id="rId17"/>
    <p:sldId id="274" r:id="rId18"/>
    <p:sldId id="275" r:id="rId19"/>
    <p:sldId id="276" r:id="rId20"/>
    <p:sldId id="258" r:id="rId21"/>
  </p:sldIdLst>
  <p:sldSz cx="12192000" cy="6858000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http://customooxmlschemas.google.com/">
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23" roundtripDataSignature="AMtx7miFnZ/1q5I3ZnSQqPovCms5nn5Qag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9900"/>
    <a:srgbClr val="D60093"/>
    <a:srgbClr val="CC3300"/>
    <a:srgbClr val="808000"/>
    <a:srgbClr val="008000"/>
    <a:srgbClr val="2318B8"/>
    <a:srgbClr val="CC6600"/>
    <a:srgbClr val="FF00FF"/>
    <a:srgbClr val="AE3D1A"/>
    <a:srgbClr val="0000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howGuides="1">
      <p:cViewPr varScale="1">
        <p:scale>
          <a:sx n="67" d="100"/>
          <a:sy n="67" d="100"/>
        </p:scale>
        <p:origin x="756" y="6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customschemas.google.com/relationships/presentationmetadata" Target="meta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508117233"/>
      </p:ext>
    </p:extLst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8" name="Google Shape;38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420830849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Google Shape;43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4" name="Google Shape;44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65186355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0" name="Google Shape;50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959696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bg>
      <p:bgPr>
        <a:gradFill>
          <a:gsLst>
            <a:gs pos="0">
              <a:srgbClr val="FFF3CD"/>
            </a:gs>
            <a:gs pos="74001">
              <a:srgbClr val="A7CBDF"/>
            </a:gs>
            <a:gs pos="83000">
              <a:srgbClr val="A7CBDF"/>
            </a:gs>
            <a:gs pos="100000">
              <a:srgbClr val="C4DCEA"/>
            </a:gs>
          </a:gsLst>
          <a:lin ang="5400000" scaled="0"/>
        </a:gradFill>
        <a:effectLst/>
      </p:bgPr>
    </p:bg>
    <p:spTree>
      <p:nvGrpSpPr>
        <p:cNvPr id="1" name="Shape 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Google Shape;9;p5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0" y="1003300"/>
            <a:ext cx="12192000" cy="646113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Google Shape;10;p5"/>
          <p:cNvPicPr preferRelativeResize="0"/>
          <p:nvPr/>
        </p:nvPicPr>
        <p:blipFill rotWithShape="1">
          <a:blip r:embed="rId3">
            <a:alphaModFix/>
          </a:blip>
          <a:srcRect t="31650" b="26179"/>
          <a:stretch/>
        </p:blipFill>
        <p:spPr>
          <a:xfrm>
            <a:off x="0" y="142875"/>
            <a:ext cx="3860800" cy="11938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" name="Google Shape;11;p5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0" y="4535488"/>
            <a:ext cx="12192000" cy="809625"/>
          </a:xfrm>
          <a:prstGeom prst="rect">
            <a:avLst/>
          </a:prstGeom>
          <a:noFill/>
          <a:ln>
            <a:noFill/>
          </a:ln>
        </p:spPr>
      </p:pic>
      <p:sp>
        <p:nvSpPr>
          <p:cNvPr id="12" name="Google Shape;12;p5"/>
          <p:cNvSpPr txBox="1">
            <a:spLocks noGrp="1"/>
          </p:cNvSpPr>
          <p:nvPr>
            <p:ph type="ctrTitle"/>
          </p:nvPr>
        </p:nvSpPr>
        <p:spPr>
          <a:xfrm>
            <a:off x="1524000" y="1648947"/>
            <a:ext cx="9144000" cy="186101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6000"/>
            </a:lvl1pPr>
            <a:lvl2pPr lv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" name="Google Shape;13;p5"/>
          <p:cNvSpPr txBox="1"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9329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pic>
        <p:nvPicPr>
          <p:cNvPr id="14" name="Google Shape;14;p5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2283914" y="5866423"/>
            <a:ext cx="3153772" cy="350418"/>
          </a:xfrm>
          <a:prstGeom prst="rect">
            <a:avLst/>
          </a:prstGeom>
          <a:noFill/>
          <a:ln>
            <a:noFill/>
          </a:ln>
        </p:spPr>
      </p:pic>
      <p:pic>
        <p:nvPicPr>
          <p:cNvPr id="15" name="Google Shape;15;p5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5959541" y="5866423"/>
            <a:ext cx="3133350" cy="34137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Google Shape;17;p6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0" y="0"/>
            <a:ext cx="12192000" cy="646113"/>
          </a:xfrm>
          <a:prstGeom prst="rect">
            <a:avLst/>
          </a:prstGeom>
          <a:noFill/>
          <a:ln>
            <a:noFill/>
          </a:ln>
        </p:spPr>
      </p:pic>
      <p:pic>
        <p:nvPicPr>
          <p:cNvPr id="18" name="Google Shape;18;p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6138863"/>
            <a:ext cx="12192000" cy="719137"/>
          </a:xfrm>
          <a:prstGeom prst="rect">
            <a:avLst/>
          </a:prstGeom>
          <a:noFill/>
          <a:ln>
            <a:noFill/>
          </a:ln>
        </p:spPr>
      </p:pic>
      <p:sp>
        <p:nvSpPr>
          <p:cNvPr id="19" name="Google Shape;19;p6"/>
          <p:cNvSpPr txBox="1">
            <a:spLocks noGrp="1"/>
          </p:cNvSpPr>
          <p:nvPr>
            <p:ph type="title"/>
          </p:nvPr>
        </p:nvSpPr>
        <p:spPr>
          <a:xfrm>
            <a:off x="838200" y="681037"/>
            <a:ext cx="10515600" cy="12296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0" name="Google Shape;20;p6"/>
          <p:cNvSpPr txBox="1">
            <a:spLocks noGrp="1"/>
          </p:cNvSpPr>
          <p:nvPr>
            <p:ph type="body" idx="1"/>
          </p:nvPr>
        </p:nvSpPr>
        <p:spPr>
          <a:xfrm>
            <a:off x="838200" y="2006221"/>
            <a:ext cx="10515600" cy="41707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21" name="Google Shape;21;p6"/>
          <p:cNvPicPr preferRelativeResize="0"/>
          <p:nvPr/>
        </p:nvPicPr>
        <p:blipFill rotWithShape="1">
          <a:blip r:embed="rId4">
            <a:alphaModFix/>
          </a:blip>
          <a:srcRect t="31650" b="26179"/>
          <a:stretch/>
        </p:blipFill>
        <p:spPr>
          <a:xfrm>
            <a:off x="10381966" y="5897122"/>
            <a:ext cx="1810034" cy="55968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emplatePPTRJI">
  <p:cSld name="TemplatePPTRJI">
    <p:spTree>
      <p:nvGrpSpPr>
        <p:cNvPr id="1" name="Shape 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Google Shape;23;p7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0" y="6138863"/>
            <a:ext cx="12192000" cy="719137"/>
          </a:xfrm>
          <a:prstGeom prst="rect">
            <a:avLst/>
          </a:prstGeom>
          <a:noFill/>
          <a:ln>
            <a:noFill/>
          </a:ln>
        </p:spPr>
      </p:pic>
      <p:pic>
        <p:nvPicPr>
          <p:cNvPr id="24" name="Google Shape;24;p7"/>
          <p:cNvPicPr preferRelativeResize="0"/>
          <p:nvPr/>
        </p:nvPicPr>
        <p:blipFill rotWithShape="1">
          <a:blip r:embed="rId3">
            <a:alphaModFix/>
          </a:blip>
          <a:srcRect t="31650" b="26179"/>
          <a:stretch/>
        </p:blipFill>
        <p:spPr>
          <a:xfrm>
            <a:off x="2413000" y="1536700"/>
            <a:ext cx="7366000" cy="2276475"/>
          </a:xfrm>
          <a:prstGeom prst="rect">
            <a:avLst/>
          </a:prstGeom>
          <a:noFill/>
          <a:ln>
            <a:noFill/>
          </a:ln>
        </p:spPr>
      </p:pic>
      <p:sp>
        <p:nvSpPr>
          <p:cNvPr id="25" name="Google Shape;25;p7"/>
          <p:cNvSpPr/>
          <p:nvPr/>
        </p:nvSpPr>
        <p:spPr>
          <a:xfrm>
            <a:off x="3307581" y="3734157"/>
            <a:ext cx="5576847" cy="6463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600" b="1" i="0" u="none" strike="noStrike" cap="none">
                <a:solidFill>
                  <a:srgbClr val="0C0C0C"/>
                </a:solidFill>
                <a:latin typeface="Calibri"/>
                <a:ea typeface="Calibri"/>
                <a:cs typeface="Calibri"/>
                <a:sym typeface="Calibri"/>
              </a:rPr>
              <a:t>“Berbagi, Giatkan Publikasi”</a:t>
            </a:r>
            <a:endParaRPr/>
          </a:p>
        </p:txBody>
      </p:sp>
      <p:pic>
        <p:nvPicPr>
          <p:cNvPr id="26" name="Google Shape;26;p7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339967" y="4863507"/>
            <a:ext cx="3683659" cy="414411"/>
          </a:xfrm>
          <a:prstGeom prst="rect">
            <a:avLst/>
          </a:prstGeom>
          <a:noFill/>
          <a:ln>
            <a:noFill/>
          </a:ln>
        </p:spPr>
      </p:pic>
      <p:pic>
        <p:nvPicPr>
          <p:cNvPr id="27" name="Google Shape;27;p7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7766678" y="4882015"/>
            <a:ext cx="4085355" cy="439285"/>
          </a:xfrm>
          <a:prstGeom prst="rect">
            <a:avLst/>
          </a:prstGeom>
          <a:noFill/>
          <a:ln>
            <a:noFill/>
          </a:ln>
        </p:spPr>
      </p:pic>
      <p:pic>
        <p:nvPicPr>
          <p:cNvPr id="28" name="Google Shape;28;p7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4582182" y="4899959"/>
            <a:ext cx="2625939" cy="37795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" name="Google Shape;30;p8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0" y="0"/>
            <a:ext cx="12192000" cy="646113"/>
          </a:xfrm>
          <a:prstGeom prst="rect">
            <a:avLst/>
          </a:prstGeom>
          <a:noFill/>
          <a:ln>
            <a:noFill/>
          </a:ln>
        </p:spPr>
      </p:pic>
      <p:pic>
        <p:nvPicPr>
          <p:cNvPr id="31" name="Google Shape;31;p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6138863"/>
            <a:ext cx="12192000" cy="719137"/>
          </a:xfrm>
          <a:prstGeom prst="rect">
            <a:avLst/>
          </a:prstGeom>
          <a:noFill/>
          <a:ln>
            <a:noFill/>
          </a:ln>
        </p:spPr>
      </p:pic>
      <p:sp>
        <p:nvSpPr>
          <p:cNvPr id="32" name="Google Shape;32;p8"/>
          <p:cNvSpPr txBox="1">
            <a:spLocks noGrp="1"/>
          </p:cNvSpPr>
          <p:nvPr>
            <p:ph type="title"/>
          </p:nvPr>
        </p:nvSpPr>
        <p:spPr>
          <a:xfrm>
            <a:off x="838200" y="646440"/>
            <a:ext cx="10515600" cy="10442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3" name="Google Shape;33;p8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4" name="Google Shape;34;p8"/>
          <p:cNvSpPr txBox="1">
            <a:spLocks noGrp="1"/>
          </p:cNvSpPr>
          <p:nvPr>
            <p:ph type="body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35" name="Google Shape;35;p8"/>
          <p:cNvPicPr preferRelativeResize="0"/>
          <p:nvPr/>
        </p:nvPicPr>
        <p:blipFill rotWithShape="1">
          <a:blip r:embed="rId4">
            <a:alphaModFix/>
          </a:blip>
          <a:srcRect t="31650" b="26179"/>
          <a:stretch/>
        </p:blipFill>
        <p:spPr>
          <a:xfrm>
            <a:off x="10381966" y="5897122"/>
            <a:ext cx="1810034" cy="55968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4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Google Shape;7;p4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Google Shape;40;p1"/>
          <p:cNvSpPr txBox="1">
            <a:spLocks noGrp="1"/>
          </p:cNvSpPr>
          <p:nvPr>
            <p:ph type="ctrTitle"/>
          </p:nvPr>
        </p:nvSpPr>
        <p:spPr>
          <a:xfrm>
            <a:off x="1524000" y="1649413"/>
            <a:ext cx="9144000" cy="18605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400" b="1" dirty="0" err="1" smtClean="0"/>
              <a:t>Penggunaan</a:t>
            </a:r>
            <a:r>
              <a:rPr lang="en-US" sz="4400" b="1" dirty="0" smtClean="0"/>
              <a:t> </a:t>
            </a:r>
            <a:r>
              <a:rPr lang="en-US" sz="4400" b="1" dirty="0" err="1" smtClean="0"/>
              <a:t>Bahasa</a:t>
            </a:r>
            <a:r>
              <a:rPr lang="en-US" sz="4400" b="1" dirty="0" smtClean="0"/>
              <a:t> </a:t>
            </a:r>
            <a:r>
              <a:rPr lang="en-US" sz="4400" b="1" dirty="0" err="1" smtClean="0"/>
              <a:t>Inggris</a:t>
            </a:r>
            <a:r>
              <a:rPr lang="en-US" sz="4400" b="1" dirty="0" smtClean="0"/>
              <a:t> </a:t>
            </a:r>
            <a:r>
              <a:rPr lang="en-US" sz="4400" b="1" dirty="0" err="1" smtClean="0"/>
              <a:t>pada</a:t>
            </a:r>
            <a:r>
              <a:rPr lang="en-US" sz="4400" b="1" dirty="0" smtClean="0"/>
              <a:t> </a:t>
            </a:r>
            <a:r>
              <a:rPr lang="en-US" sz="4400" b="1" dirty="0" err="1" smtClean="0"/>
              <a:t>Artikel</a:t>
            </a:r>
            <a:r>
              <a:rPr lang="en-US" sz="4400" b="1" dirty="0" smtClean="0"/>
              <a:t> </a:t>
            </a:r>
            <a:r>
              <a:rPr lang="en-US" sz="4400" b="1" dirty="0" err="1" smtClean="0"/>
              <a:t>Jurnal</a:t>
            </a:r>
            <a:r>
              <a:rPr lang="en-US" sz="4400" b="1" dirty="0" smtClean="0"/>
              <a:t> </a:t>
            </a:r>
            <a:r>
              <a:rPr lang="en-US" sz="4400" b="1" dirty="0" err="1" smtClean="0"/>
              <a:t>Ilmiah</a:t>
            </a:r>
            <a:endParaRPr sz="4400" b="1" dirty="0"/>
          </a:p>
        </p:txBody>
      </p:sp>
      <p:sp>
        <p:nvSpPr>
          <p:cNvPr id="41" name="Google Shape;41;p1"/>
          <p:cNvSpPr txBox="1"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933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</a:pPr>
            <a:r>
              <a:rPr lang="en-US" sz="2800" b="1" dirty="0" err="1" smtClean="0"/>
              <a:t>Harisa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Mardiana</a:t>
            </a:r>
            <a:endParaRPr sz="28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2"/>
          <p:cNvSpPr txBox="1">
            <a:spLocks noGrp="1"/>
          </p:cNvSpPr>
          <p:nvPr>
            <p:ph type="title"/>
          </p:nvPr>
        </p:nvSpPr>
        <p:spPr>
          <a:xfrm>
            <a:off x="723900" y="223837"/>
            <a:ext cx="10515600" cy="12296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/>
            <a:r>
              <a:rPr lang="en-US" sz="3200" b="1" dirty="0" err="1">
                <a:latin typeface="Cambria" pitchFamily="18" charset="0"/>
                <a:ea typeface="Cambria" pitchFamily="18" charset="0"/>
              </a:rPr>
              <a:t>Persiapkan</a:t>
            </a:r>
            <a:r>
              <a:rPr lang="en-US" sz="3200" b="1" dirty="0">
                <a:latin typeface="Cambria" pitchFamily="18" charset="0"/>
                <a:ea typeface="Cambria" pitchFamily="18" charset="0"/>
              </a:rPr>
              <a:t> </a:t>
            </a:r>
            <a:r>
              <a:rPr lang="en-US" sz="3200" b="1" dirty="0" err="1" smtClean="0">
                <a:latin typeface="Cambria" pitchFamily="18" charset="0"/>
                <a:ea typeface="Cambria" pitchFamily="18" charset="0"/>
              </a:rPr>
              <a:t>Artikel</a:t>
            </a:r>
            <a:endParaRPr lang="en-US" sz="3200" b="1" dirty="0">
              <a:latin typeface="Cambria" pitchFamily="18" charset="0"/>
              <a:ea typeface="Cambria" pitchFamily="18" charset="0"/>
            </a:endParaRPr>
          </a:p>
        </p:txBody>
      </p:sp>
      <p:sp>
        <p:nvSpPr>
          <p:cNvPr id="47" name="Google Shape;47;p2"/>
          <p:cNvSpPr txBox="1">
            <a:spLocks noGrp="1"/>
          </p:cNvSpPr>
          <p:nvPr>
            <p:ph type="body" idx="1"/>
          </p:nvPr>
        </p:nvSpPr>
        <p:spPr>
          <a:xfrm>
            <a:off x="371475" y="1191833"/>
            <a:ext cx="11244263" cy="46231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228600" indent="-50800">
              <a:spcBef>
                <a:spcPts val="0"/>
              </a:spcBef>
              <a:buSzPts val="2800"/>
              <a:buNone/>
            </a:pPr>
            <a:endParaRPr lang="en-US" sz="2000" dirty="0">
              <a:latin typeface="Cambria" pitchFamily="18" charset="0"/>
              <a:ea typeface="Cambria" pitchFamily="18" charset="0"/>
            </a:endParaRPr>
          </a:p>
          <a:p>
            <a:pPr marL="228600" lvl="0" indent="-50800">
              <a:spcBef>
                <a:spcPts val="0"/>
              </a:spcBef>
              <a:buSzPts val="2800"/>
              <a:buNone/>
            </a:pP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artikel</a:t>
            </a:r>
            <a:r>
              <a:rPr lang="en-US" dirty="0" smtClean="0"/>
              <a:t> </a:t>
            </a:r>
            <a:r>
              <a:rPr lang="en-US" dirty="0" err="1" smtClean="0"/>
              <a:t>jurnal</a:t>
            </a:r>
            <a:r>
              <a:rPr lang="en-US" dirty="0" smtClean="0"/>
              <a:t> </a:t>
            </a:r>
            <a:r>
              <a:rPr lang="en-US" dirty="0" err="1" smtClean="0"/>
              <a:t>Ilmiah</a:t>
            </a:r>
            <a:r>
              <a:rPr lang="en-US" dirty="0" smtClean="0"/>
              <a:t> </a:t>
            </a:r>
            <a:r>
              <a:rPr lang="en-US" dirty="0" smtClean="0">
                <a:sym typeface="Wingdings" panose="05000000000000000000" pitchFamily="2" charset="2"/>
              </a:rPr>
              <a:t></a:t>
            </a:r>
            <a:r>
              <a:rPr lang="en-US" dirty="0" err="1" smtClean="0">
                <a:sym typeface="Wingdings" panose="05000000000000000000" pitchFamily="2" charset="2"/>
              </a:rPr>
              <a:t>seperangkat</a:t>
            </a:r>
            <a:r>
              <a:rPr lang="en-US" dirty="0" smtClean="0">
                <a:sym typeface="Wingdings" panose="05000000000000000000" pitchFamily="2" charset="2"/>
              </a:rPr>
              <a:t> </a:t>
            </a:r>
            <a:r>
              <a:rPr lang="en-US" dirty="0" err="1" smtClean="0">
                <a:sym typeface="Wingdings" panose="05000000000000000000" pitchFamily="2" charset="2"/>
              </a:rPr>
              <a:t>aturan</a:t>
            </a:r>
            <a:r>
              <a:rPr lang="en-US" dirty="0" smtClean="0">
                <a:sym typeface="Wingdings" panose="05000000000000000000" pitchFamily="2" charset="2"/>
              </a:rPr>
              <a:t> yang </a:t>
            </a:r>
            <a:r>
              <a:rPr lang="en-US" dirty="0" err="1" smtClean="0">
                <a:sym typeface="Wingdings" panose="05000000000000000000" pitchFamily="2" charset="2"/>
              </a:rPr>
              <a:t>harus</a:t>
            </a:r>
            <a:r>
              <a:rPr lang="en-US" dirty="0" smtClean="0">
                <a:sym typeface="Wingdings" panose="05000000000000000000" pitchFamily="2" charset="2"/>
              </a:rPr>
              <a:t> </a:t>
            </a:r>
            <a:r>
              <a:rPr lang="en-US" dirty="0" err="1" smtClean="0">
                <a:sym typeface="Wingdings" panose="05000000000000000000" pitchFamily="2" charset="2"/>
              </a:rPr>
              <a:t>ditaati</a:t>
            </a:r>
            <a:r>
              <a:rPr lang="en-US" dirty="0" smtClean="0">
                <a:sym typeface="Wingdings" panose="05000000000000000000" pitchFamily="2" charset="2"/>
              </a:rPr>
              <a:t>, </a:t>
            </a:r>
            <a:r>
              <a:rPr lang="en-US" dirty="0" err="1" smtClean="0">
                <a:sym typeface="Wingdings" panose="05000000000000000000" pitchFamily="2" charset="2"/>
              </a:rPr>
              <a:t>bersifat</a:t>
            </a:r>
            <a:r>
              <a:rPr lang="en-US" dirty="0" smtClean="0">
                <a:sym typeface="Wingdings" panose="05000000000000000000" pitchFamily="2" charset="2"/>
              </a:rPr>
              <a:t> </a:t>
            </a:r>
            <a:r>
              <a:rPr lang="en-US" dirty="0" err="1" smtClean="0">
                <a:sym typeface="Wingdings" panose="05000000000000000000" pitchFamily="2" charset="2"/>
              </a:rPr>
              <a:t>eksplisit</a:t>
            </a:r>
            <a:r>
              <a:rPr lang="en-US" dirty="0" smtClean="0">
                <a:sym typeface="Wingdings" panose="05000000000000000000" pitchFamily="2" charset="2"/>
              </a:rPr>
              <a:t>, formal, factual, </a:t>
            </a:r>
            <a:r>
              <a:rPr lang="en-US" dirty="0" err="1" smtClean="0">
                <a:sym typeface="Wingdings" panose="05000000000000000000" pitchFamily="2" charset="2"/>
              </a:rPr>
              <a:t>objektif</a:t>
            </a:r>
            <a:r>
              <a:rPr lang="en-US" dirty="0" smtClean="0">
                <a:sym typeface="Wingdings" panose="05000000000000000000" pitchFamily="2" charset="2"/>
              </a:rPr>
              <a:t> </a:t>
            </a:r>
            <a:r>
              <a:rPr lang="en-US" dirty="0" err="1" smtClean="0">
                <a:sym typeface="Wingdings" panose="05000000000000000000" pitchFamily="2" charset="2"/>
              </a:rPr>
              <a:t>dan</a:t>
            </a:r>
            <a:r>
              <a:rPr lang="en-US" dirty="0" smtClean="0">
                <a:sym typeface="Wingdings" panose="05000000000000000000" pitchFamily="2" charset="2"/>
              </a:rPr>
              <a:t> </a:t>
            </a:r>
            <a:r>
              <a:rPr lang="en-US" dirty="0" err="1" smtClean="0">
                <a:sym typeface="Wingdings" panose="05000000000000000000" pitchFamily="2" charset="2"/>
              </a:rPr>
              <a:t>analitis</a:t>
            </a:r>
            <a:r>
              <a:rPr lang="en-US" dirty="0" smtClean="0">
                <a:sym typeface="Wingdings" panose="05000000000000000000" pitchFamily="2" charset="2"/>
              </a:rPr>
              <a:t>.</a:t>
            </a:r>
          </a:p>
          <a:p>
            <a:pPr marL="228600" lvl="0" indent="-50800">
              <a:spcBef>
                <a:spcPts val="0"/>
              </a:spcBef>
              <a:buSzPts val="2800"/>
              <a:buNone/>
            </a:pPr>
            <a:endParaRPr lang="en-US" dirty="0">
              <a:sym typeface="Wingdings" panose="05000000000000000000" pitchFamily="2" charset="2"/>
            </a:endParaRPr>
          </a:p>
          <a:p>
            <a:pPr marL="228600" lvl="0" indent="-50800">
              <a:spcBef>
                <a:spcPts val="0"/>
              </a:spcBef>
              <a:buSzPts val="2800"/>
              <a:buNone/>
            </a:pPr>
            <a:r>
              <a:rPr lang="en-US" dirty="0" err="1" smtClean="0">
                <a:sym typeface="Wingdings" panose="05000000000000000000" pitchFamily="2" charset="2"/>
              </a:rPr>
              <a:t>Menaati</a:t>
            </a:r>
            <a:r>
              <a:rPr lang="en-US" dirty="0" smtClean="0">
                <a:sym typeface="Wingdings" panose="05000000000000000000" pitchFamily="2" charset="2"/>
              </a:rPr>
              <a:t> </a:t>
            </a:r>
            <a:r>
              <a:rPr lang="en-US" dirty="0" err="1" smtClean="0">
                <a:sym typeface="Wingdings" panose="05000000000000000000" pitchFamily="2" charset="2"/>
              </a:rPr>
              <a:t>Etika</a:t>
            </a:r>
            <a:r>
              <a:rPr lang="en-US" dirty="0" smtClean="0">
                <a:sym typeface="Wingdings" panose="05000000000000000000" pitchFamily="2" charset="2"/>
              </a:rPr>
              <a:t> </a:t>
            </a:r>
            <a:r>
              <a:rPr lang="en-US" dirty="0" err="1" smtClean="0">
                <a:sym typeface="Wingdings" panose="05000000000000000000" pitchFamily="2" charset="2"/>
              </a:rPr>
              <a:t>Publikasi</a:t>
            </a:r>
            <a:r>
              <a:rPr lang="en-US" dirty="0" smtClean="0">
                <a:sym typeface="Wingdings" panose="05000000000000000000" pitchFamily="2" charset="2"/>
              </a:rPr>
              <a:t> </a:t>
            </a:r>
            <a:r>
              <a:rPr lang="en-US" dirty="0" err="1" smtClean="0">
                <a:sym typeface="Wingdings" panose="05000000000000000000" pitchFamily="2" charset="2"/>
              </a:rPr>
              <a:t>Tidak</a:t>
            </a:r>
            <a:r>
              <a:rPr lang="en-US" dirty="0" smtClean="0">
                <a:sym typeface="Wingdings" panose="05000000000000000000" pitchFamily="2" charset="2"/>
              </a:rPr>
              <a:t> </a:t>
            </a:r>
            <a:r>
              <a:rPr lang="en-US" dirty="0" err="1" smtClean="0">
                <a:sym typeface="Wingdings" panose="05000000000000000000" pitchFamily="2" charset="2"/>
              </a:rPr>
              <a:t>menyulitkan</a:t>
            </a:r>
            <a:r>
              <a:rPr lang="en-US" dirty="0" smtClean="0">
                <a:sym typeface="Wingdings" panose="05000000000000000000" pitchFamily="2" charset="2"/>
              </a:rPr>
              <a:t> </a:t>
            </a:r>
            <a:r>
              <a:rPr lang="en-US" dirty="0" err="1" smtClean="0">
                <a:sym typeface="Wingdings" panose="05000000000000000000" pitchFamily="2" charset="2"/>
              </a:rPr>
              <a:t>pengelola</a:t>
            </a:r>
            <a:r>
              <a:rPr lang="en-US" dirty="0" smtClean="0">
                <a:sym typeface="Wingdings" panose="05000000000000000000" pitchFamily="2" charset="2"/>
              </a:rPr>
              <a:t> </a:t>
            </a:r>
            <a:r>
              <a:rPr lang="en-US" dirty="0" err="1" smtClean="0">
                <a:sym typeface="Wingdings" panose="05000000000000000000" pitchFamily="2" charset="2"/>
              </a:rPr>
              <a:t>atau</a:t>
            </a:r>
            <a:r>
              <a:rPr lang="en-US" dirty="0" smtClean="0">
                <a:sym typeface="Wingdings" panose="05000000000000000000" pitchFamily="2" charset="2"/>
              </a:rPr>
              <a:t> editor </a:t>
            </a:r>
            <a:r>
              <a:rPr lang="en-US" dirty="0" err="1" smtClean="0">
                <a:sym typeface="Wingdings" panose="05000000000000000000" pitchFamily="2" charset="2"/>
              </a:rPr>
              <a:t>jurnal</a:t>
            </a:r>
            <a:r>
              <a:rPr lang="en-US" dirty="0" smtClean="0">
                <a:sym typeface="Wingdings" panose="05000000000000000000" pitchFamily="2" charset="2"/>
              </a:rPr>
              <a:t> </a:t>
            </a:r>
            <a:r>
              <a:rPr lang="en-US" dirty="0" err="1" smtClean="0">
                <a:sym typeface="Wingdings" panose="05000000000000000000" pitchFamily="2" charset="2"/>
              </a:rPr>
              <a:t>ilmiah</a:t>
            </a:r>
            <a:r>
              <a:rPr lang="en-US" dirty="0" smtClean="0">
                <a:sym typeface="Wingdings" panose="05000000000000000000" pitchFamily="2" charset="2"/>
              </a:rPr>
              <a:t>.</a:t>
            </a:r>
          </a:p>
          <a:p>
            <a:pPr marL="228600" lvl="0" indent="-50800">
              <a:spcBef>
                <a:spcPts val="0"/>
              </a:spcBef>
              <a:buSzPts val="2800"/>
              <a:buNone/>
            </a:pPr>
            <a:endParaRPr lang="en-US" dirty="0">
              <a:sym typeface="Wingdings" panose="05000000000000000000" pitchFamily="2" charset="2"/>
            </a:endParaRPr>
          </a:p>
          <a:p>
            <a:pPr marL="228600" lvl="0" indent="-50800">
              <a:spcBef>
                <a:spcPts val="0"/>
              </a:spcBef>
              <a:buSzPts val="2800"/>
              <a:buNone/>
            </a:pPr>
            <a:r>
              <a:rPr lang="en-US" dirty="0" err="1"/>
              <a:t>Penulisan</a:t>
            </a:r>
            <a:r>
              <a:rPr lang="en-US" dirty="0"/>
              <a:t> </a:t>
            </a:r>
            <a:r>
              <a:rPr lang="en-US" dirty="0" err="1" smtClean="0"/>
              <a:t>artikel</a:t>
            </a:r>
            <a:r>
              <a:rPr lang="en-US" dirty="0" smtClean="0"/>
              <a:t> </a:t>
            </a:r>
            <a:r>
              <a:rPr lang="en-US" dirty="0" err="1" smtClean="0"/>
              <a:t>jurnal</a:t>
            </a:r>
            <a:r>
              <a:rPr lang="en-US" dirty="0" smtClean="0"/>
              <a:t> </a:t>
            </a:r>
            <a:r>
              <a:rPr lang="en-US" dirty="0" err="1" smtClean="0"/>
              <a:t>ilmiah</a:t>
            </a:r>
            <a:r>
              <a:rPr lang="en-US" dirty="0" smtClean="0"/>
              <a:t> </a:t>
            </a:r>
            <a:r>
              <a:rPr lang="en-US" dirty="0" err="1" smtClean="0"/>
              <a:t>kompleks</a:t>
            </a:r>
            <a:r>
              <a:rPr lang="en-US" dirty="0"/>
              <a:t>, formal, </a:t>
            </a:r>
            <a:r>
              <a:rPr lang="en-US" dirty="0" err="1"/>
              <a:t>objektif</a:t>
            </a:r>
            <a:r>
              <a:rPr lang="en-US" dirty="0"/>
              <a:t>, </a:t>
            </a:r>
            <a:r>
              <a:rPr lang="en-US" dirty="0" err="1"/>
              <a:t>eksplisit</a:t>
            </a:r>
            <a:r>
              <a:rPr lang="en-US" dirty="0"/>
              <a:t>, </a:t>
            </a:r>
            <a:r>
              <a:rPr lang="en-US" dirty="0" err="1"/>
              <a:t>terlindung</a:t>
            </a:r>
            <a:r>
              <a:rPr lang="en-US" dirty="0"/>
              <a:t> </a:t>
            </a:r>
            <a:r>
              <a:rPr lang="en-US" dirty="0" err="1"/>
              <a:t>nilai</a:t>
            </a:r>
            <a:r>
              <a:rPr lang="en-US" dirty="0"/>
              <a:t>,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bertanggung</a:t>
            </a:r>
            <a:r>
              <a:rPr lang="en-US" dirty="0"/>
              <a:t> </a:t>
            </a:r>
            <a:r>
              <a:rPr lang="en-US" dirty="0" err="1"/>
              <a:t>jawab</a:t>
            </a:r>
            <a:r>
              <a:rPr lang="en-US" dirty="0" smtClean="0"/>
              <a:t>.</a:t>
            </a:r>
          </a:p>
          <a:p>
            <a:pPr marL="228600" lvl="0" indent="-50800">
              <a:spcBef>
                <a:spcPts val="0"/>
              </a:spcBef>
              <a:buSzPts val="2800"/>
              <a:buNone/>
            </a:pPr>
            <a:endParaRPr lang="en-US" dirty="0"/>
          </a:p>
          <a:p>
            <a:pPr marL="228600" lvl="0" indent="-50800">
              <a:spcBef>
                <a:spcPts val="0"/>
              </a:spcBef>
              <a:buSzPts val="2800"/>
              <a:buNone/>
            </a:pPr>
            <a:r>
              <a:rPr lang="en-US" dirty="0" err="1" smtClean="0"/>
              <a:t>Diatur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/>
              <a:t>direncanakan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tepat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akurat</a:t>
            </a:r>
            <a:r>
              <a:rPr lang="en-US" dirty="0"/>
              <a:t>.</a:t>
            </a:r>
            <a:endParaRPr lang="en-US" dirty="0" smtClean="0"/>
          </a:p>
          <a:p>
            <a:pPr marL="228600" lvl="0" indent="-50800">
              <a:spcBef>
                <a:spcPts val="0"/>
              </a:spcBef>
              <a:buSzPts val="2800"/>
              <a:buNone/>
            </a:pPr>
            <a:endParaRPr lang="en-US" dirty="0"/>
          </a:p>
          <a:p>
            <a:pPr marL="228600" lvl="0" indent="-50800">
              <a:spcBef>
                <a:spcPts val="0"/>
              </a:spcBef>
              <a:buSzPts val="2800"/>
              <a:buNone/>
            </a:pPr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438150"/>
            <a:ext cx="10515600" cy="1229650"/>
          </a:xfrm>
        </p:spPr>
        <p:txBody>
          <a:bodyPr/>
          <a:lstStyle/>
          <a:p>
            <a:r>
              <a:rPr lang="en-US" dirty="0" err="1" smtClean="0"/>
              <a:t>Masalah</a:t>
            </a:r>
            <a:r>
              <a:rPr lang="en-US" dirty="0" smtClean="0"/>
              <a:t> yang </a:t>
            </a:r>
            <a:r>
              <a:rPr lang="en-US" dirty="0" err="1" smtClean="0"/>
              <a:t>sering</a:t>
            </a:r>
            <a:r>
              <a:rPr lang="en-US" dirty="0" smtClean="0"/>
              <a:t> </a:t>
            </a:r>
            <a:r>
              <a:rPr lang="en-US" dirty="0" err="1" smtClean="0"/>
              <a:t>terjadi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667800"/>
            <a:ext cx="10515600" cy="4170742"/>
          </a:xfrm>
        </p:spPr>
        <p:txBody>
          <a:bodyPr/>
          <a:lstStyle/>
          <a:p>
            <a:pPr marL="0" indent="0">
              <a:buNone/>
            </a:pPr>
            <a:r>
              <a:rPr lang="en-US" b="1" dirty="0">
                <a:solidFill>
                  <a:srgbClr val="FF0000"/>
                </a:solidFill>
              </a:rPr>
              <a:t>Reviewer rules: more than 6 grammatical errors in the abstract, then </a:t>
            </a:r>
            <a:r>
              <a:rPr lang="en-US" b="1" u="sng" dirty="0">
                <a:solidFill>
                  <a:srgbClr val="FF0000"/>
                </a:solidFill>
              </a:rPr>
              <a:t>“I do not want to read it anymore, waste my time” </a:t>
            </a:r>
            <a:r>
              <a:rPr lang="en-US" b="1" dirty="0">
                <a:solidFill>
                  <a:srgbClr val="FF0000"/>
                </a:solidFill>
              </a:rPr>
              <a:t>carefully reading the rest.”</a:t>
            </a:r>
          </a:p>
          <a:p>
            <a:pPr marL="114300" indent="0">
              <a:buNone/>
            </a:pPr>
            <a:r>
              <a:rPr lang="en-US" sz="2400" b="1" dirty="0" smtClean="0"/>
              <a:t>1. Grammar </a:t>
            </a:r>
            <a:r>
              <a:rPr lang="en-US" sz="2400" b="1" dirty="0"/>
              <a:t>mistakes and numbering errors </a:t>
            </a:r>
            <a:endParaRPr lang="en-US" sz="2400" dirty="0" smtClean="0"/>
          </a:p>
          <a:p>
            <a:pPr marL="800100" indent="0">
              <a:buNone/>
            </a:pPr>
            <a:r>
              <a:rPr lang="en-US" sz="2400" b="1" dirty="0" smtClean="0">
                <a:solidFill>
                  <a:srgbClr val="0070C0"/>
                </a:solidFill>
              </a:rPr>
              <a:t>forms </a:t>
            </a:r>
            <a:r>
              <a:rPr lang="en-US" sz="2400" b="1" dirty="0">
                <a:solidFill>
                  <a:srgbClr val="0070C0"/>
                </a:solidFill>
              </a:rPr>
              <a:t>of </a:t>
            </a:r>
            <a:r>
              <a:rPr lang="en-US" sz="2400" b="1" dirty="0" smtClean="0">
                <a:solidFill>
                  <a:srgbClr val="0070C0"/>
                </a:solidFill>
              </a:rPr>
              <a:t>number: 1, 2, …; I, II, … </a:t>
            </a:r>
          </a:p>
          <a:p>
            <a:pPr marL="800100" indent="0">
              <a:buNone/>
            </a:pPr>
            <a:r>
              <a:rPr lang="en-US" sz="2400" b="1" dirty="0" smtClean="0">
                <a:solidFill>
                  <a:schemeClr val="accent6">
                    <a:lumMod val="75000"/>
                  </a:schemeClr>
                </a:solidFill>
              </a:rPr>
              <a:t>short forms: e.g.; etc., et al., </a:t>
            </a:r>
            <a:r>
              <a:rPr lang="en-US" sz="2400" b="1" dirty="0" err="1" smtClean="0">
                <a:solidFill>
                  <a:schemeClr val="accent6">
                    <a:lumMod val="75000"/>
                  </a:schemeClr>
                </a:solidFill>
              </a:rPr>
              <a:t>i</a:t>
            </a:r>
            <a:r>
              <a:rPr lang="en-US" sz="2400" b="1" dirty="0" smtClean="0">
                <a:solidFill>
                  <a:schemeClr val="accent6">
                    <a:lumMod val="75000"/>
                  </a:schemeClr>
                </a:solidFill>
              </a:rPr>
              <a:t>. e., a.m.; p.m.;…</a:t>
            </a:r>
          </a:p>
          <a:p>
            <a:pPr marL="800100" indent="0">
              <a:buNone/>
            </a:pPr>
            <a:r>
              <a:rPr lang="en-US" sz="2400" b="1" dirty="0" smtClean="0">
                <a:solidFill>
                  <a:srgbClr val="009900"/>
                </a:solidFill>
              </a:rPr>
              <a:t>degrees </a:t>
            </a:r>
            <a:r>
              <a:rPr lang="en-US" sz="2400" b="1" dirty="0">
                <a:solidFill>
                  <a:srgbClr val="009900"/>
                </a:solidFill>
              </a:rPr>
              <a:t>of </a:t>
            </a:r>
            <a:r>
              <a:rPr lang="en-US" sz="2400" b="1" dirty="0" smtClean="0">
                <a:solidFill>
                  <a:srgbClr val="009900"/>
                </a:solidFill>
              </a:rPr>
              <a:t>comparison: easier, more than…</a:t>
            </a:r>
          </a:p>
          <a:p>
            <a:pPr marL="800100" indent="0">
              <a:buNone/>
            </a:pPr>
            <a:r>
              <a:rPr lang="en-US" sz="2400" b="1" dirty="0">
                <a:solidFill>
                  <a:srgbClr val="D60093"/>
                </a:solidFill>
              </a:rPr>
              <a:t>s</a:t>
            </a:r>
            <a:r>
              <a:rPr lang="en-US" sz="2400" b="1" dirty="0" smtClean="0">
                <a:solidFill>
                  <a:srgbClr val="D60093"/>
                </a:solidFill>
              </a:rPr>
              <a:t>uperlative: easiest, the most</a:t>
            </a:r>
            <a:endParaRPr lang="en-US" sz="2400" b="1" dirty="0">
              <a:solidFill>
                <a:srgbClr val="D6009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867420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95325" y="1206121"/>
            <a:ext cx="10515600" cy="4170742"/>
          </a:xfrm>
        </p:spPr>
        <p:txBody>
          <a:bodyPr/>
          <a:lstStyle/>
          <a:p>
            <a:pPr>
              <a:buNone/>
            </a:pPr>
            <a:r>
              <a:rPr lang="en-US" sz="2400" b="1" dirty="0" smtClean="0">
                <a:solidFill>
                  <a:srgbClr val="FF0000"/>
                </a:solidFill>
              </a:rPr>
              <a:t>2. Spelling  </a:t>
            </a:r>
            <a:r>
              <a:rPr lang="en-US" sz="2400" b="1" dirty="0">
                <a:solidFill>
                  <a:srgbClr val="FF0000"/>
                </a:solidFill>
              </a:rPr>
              <a:t>mistakes </a:t>
            </a:r>
            <a:r>
              <a:rPr lang="en-US" sz="2400" b="1" dirty="0" smtClean="0"/>
              <a:t>rules </a:t>
            </a:r>
            <a:r>
              <a:rPr lang="en-US" sz="2400" b="1" dirty="0"/>
              <a:t>of using of capital </a:t>
            </a:r>
            <a:r>
              <a:rPr lang="en-US" sz="2400" b="1" dirty="0" smtClean="0"/>
              <a:t>letters (</a:t>
            </a:r>
            <a:r>
              <a:rPr lang="en-US" sz="2400" b="1" dirty="0"/>
              <a:t>the Houses of Parliament, Pride and </a:t>
            </a:r>
            <a:r>
              <a:rPr lang="en-US" sz="2400" b="1" dirty="0" smtClean="0"/>
              <a:t>Prejudice</a:t>
            </a:r>
            <a:r>
              <a:rPr lang="en-US" sz="2400" b="1" dirty="0"/>
              <a:t>, United States of </a:t>
            </a:r>
            <a:r>
              <a:rPr lang="en-US" sz="2400" b="1" dirty="0" smtClean="0"/>
              <a:t>America, etc.) </a:t>
            </a:r>
          </a:p>
          <a:p>
            <a:pPr marL="114300" indent="0">
              <a:buNone/>
            </a:pPr>
            <a:endParaRPr lang="en-US" sz="2400" dirty="0" smtClean="0"/>
          </a:p>
          <a:p>
            <a:pPr marL="514350" indent="0">
              <a:buNone/>
            </a:pPr>
            <a:r>
              <a:rPr lang="en-US" sz="2400" dirty="0" smtClean="0"/>
              <a:t>Rules </a:t>
            </a:r>
            <a:r>
              <a:rPr lang="en-US" sz="2400" dirty="0"/>
              <a:t>of </a:t>
            </a:r>
            <a:r>
              <a:rPr lang="en-US" sz="2400" b="1" dirty="0" smtClean="0">
                <a:solidFill>
                  <a:srgbClr val="0000CC"/>
                </a:solidFill>
              </a:rPr>
              <a:t>hyphenation (long-term solution, an up-to-date user guide) </a:t>
            </a:r>
          </a:p>
          <a:p>
            <a:pPr marL="514350" indent="0">
              <a:buNone/>
            </a:pPr>
            <a:r>
              <a:rPr lang="en-US" sz="2400" b="1" dirty="0" smtClean="0">
                <a:solidFill>
                  <a:srgbClr val="0000CC"/>
                </a:solidFill>
              </a:rPr>
              <a:t>solid (notebook, superman, etc.) </a:t>
            </a:r>
          </a:p>
          <a:p>
            <a:pPr marL="914400" indent="-400050">
              <a:buNone/>
            </a:pPr>
            <a:endParaRPr lang="en-US" sz="2400" dirty="0" smtClean="0"/>
          </a:p>
          <a:p>
            <a:pPr marL="514350" indent="0">
              <a:buNone/>
            </a:pPr>
            <a:r>
              <a:rPr lang="en-US" sz="2400" b="1" dirty="0" smtClean="0">
                <a:solidFill>
                  <a:srgbClr val="CC6600"/>
                </a:solidFill>
              </a:rPr>
              <a:t>separate </a:t>
            </a:r>
            <a:r>
              <a:rPr lang="en-US" sz="2400" b="1" dirty="0">
                <a:solidFill>
                  <a:srgbClr val="CC6600"/>
                </a:solidFill>
              </a:rPr>
              <a:t>writing of </a:t>
            </a:r>
            <a:r>
              <a:rPr lang="en-US" sz="2400" b="1" dirty="0" smtClean="0">
                <a:solidFill>
                  <a:srgbClr val="CC6600"/>
                </a:solidFill>
              </a:rPr>
              <a:t>words (real estate, living room, </a:t>
            </a:r>
            <a:r>
              <a:rPr lang="en-US" sz="2400" b="1" dirty="0" smtClean="0">
                <a:solidFill>
                  <a:schemeClr val="accent6">
                    <a:lumMod val="75000"/>
                  </a:schemeClr>
                </a:solidFill>
              </a:rPr>
              <a:t>etc.) </a:t>
            </a:r>
            <a:endParaRPr lang="en-US" sz="2400" b="1" dirty="0">
              <a:solidFill>
                <a:schemeClr val="accent6">
                  <a:lumMod val="75000"/>
                </a:schemeClr>
              </a:solidFill>
            </a:endParaRPr>
          </a:p>
          <a:p>
            <a:pPr marL="914400" indent="-400050"/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5010817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657827"/>
            <a:ext cx="10515600" cy="4928585"/>
          </a:xfrm>
        </p:spPr>
        <p:txBody>
          <a:bodyPr/>
          <a:lstStyle/>
          <a:p>
            <a:pPr marL="400050" indent="-285750">
              <a:buNone/>
            </a:pPr>
            <a:r>
              <a:rPr lang="en-US" sz="2400" b="1" dirty="0" smtClean="0"/>
              <a:t>3. </a:t>
            </a:r>
            <a:r>
              <a:rPr lang="en-US" sz="2400" b="1" dirty="0" err="1" smtClean="0"/>
              <a:t>Ketidakkonsistenan</a:t>
            </a:r>
            <a:r>
              <a:rPr lang="en-US" sz="2400" b="1" dirty="0" smtClean="0"/>
              <a:t> </a:t>
            </a:r>
            <a:r>
              <a:rPr lang="en-US" sz="2400" b="1" dirty="0" err="1"/>
              <a:t>dalam</a:t>
            </a:r>
            <a:r>
              <a:rPr lang="en-US" sz="2400" b="1" dirty="0"/>
              <a:t> format </a:t>
            </a:r>
            <a:r>
              <a:rPr lang="en-US" sz="2400" b="1" dirty="0" err="1"/>
              <a:t>dokumen</a:t>
            </a:r>
            <a:r>
              <a:rPr lang="en-US" sz="2400" b="1" dirty="0"/>
              <a:t> - </a:t>
            </a:r>
            <a:r>
              <a:rPr lang="en-US" sz="2400" b="1" dirty="0" err="1"/>
              <a:t>seperti</a:t>
            </a:r>
            <a:r>
              <a:rPr lang="en-US" sz="2400" b="1" dirty="0"/>
              <a:t> </a:t>
            </a:r>
            <a:r>
              <a:rPr lang="en-US" sz="2400" b="1" dirty="0" err="1"/>
              <a:t>susunan</a:t>
            </a:r>
            <a:r>
              <a:rPr lang="en-US" sz="2400" b="1" dirty="0"/>
              <a:t> kata </a:t>
            </a:r>
            <a:r>
              <a:rPr lang="en-US" sz="2400" b="1" dirty="0" err="1"/>
              <a:t>baru</a:t>
            </a:r>
            <a:r>
              <a:rPr lang="en-US" sz="2400" b="1" dirty="0"/>
              <a:t> yang </a:t>
            </a:r>
            <a:r>
              <a:rPr lang="en-US" sz="2400" b="1" dirty="0" err="1"/>
              <a:t>salah</a:t>
            </a:r>
            <a:r>
              <a:rPr lang="en-US" sz="2400" b="1" dirty="0"/>
              <a:t> </a:t>
            </a:r>
            <a:r>
              <a:rPr lang="en-US" sz="2400" b="1" dirty="0" err="1"/>
              <a:t>dan</a:t>
            </a:r>
            <a:r>
              <a:rPr lang="en-US" sz="2400" b="1" dirty="0"/>
              <a:t> </a:t>
            </a:r>
            <a:r>
              <a:rPr lang="en-US" sz="2400" b="1" dirty="0" err="1"/>
              <a:t>hubungan</a:t>
            </a:r>
            <a:r>
              <a:rPr lang="en-US" sz="2400" b="1" dirty="0"/>
              <a:t> </a:t>
            </a:r>
            <a:r>
              <a:rPr lang="en-US" sz="2400" b="1" dirty="0" err="1"/>
              <a:t>bagian</a:t>
            </a:r>
            <a:r>
              <a:rPr lang="en-US" sz="2400" b="1" dirty="0"/>
              <a:t> kata yang </a:t>
            </a:r>
            <a:r>
              <a:rPr lang="en-US" sz="2400" b="1" dirty="0" err="1" smtClean="0"/>
              <a:t>salah</a:t>
            </a:r>
            <a:endParaRPr lang="en-US" sz="2400" b="1" dirty="0" smtClean="0"/>
          </a:p>
          <a:p>
            <a:pPr marL="857250" indent="-742950">
              <a:buNone/>
            </a:pPr>
            <a:r>
              <a:rPr lang="sv-SE" sz="2000" b="1" dirty="0" smtClean="0"/>
              <a:t>	</a:t>
            </a:r>
            <a:r>
              <a:rPr lang="sv-SE" sz="2000" b="1" dirty="0" smtClean="0">
                <a:solidFill>
                  <a:srgbClr val="D60093"/>
                </a:solidFill>
              </a:rPr>
              <a:t>subjek </a:t>
            </a:r>
            <a:r>
              <a:rPr lang="sv-SE" sz="2000" dirty="0">
                <a:solidFill>
                  <a:srgbClr val="D60093"/>
                </a:solidFill>
              </a:rPr>
              <a:t>— </a:t>
            </a:r>
            <a:r>
              <a:rPr lang="sv-SE" sz="2000" b="1" dirty="0" smtClean="0">
                <a:solidFill>
                  <a:srgbClr val="D60093"/>
                </a:solidFill>
              </a:rPr>
              <a:t>predikat</a:t>
            </a:r>
            <a:r>
              <a:rPr lang="sv-SE" sz="2000" dirty="0">
                <a:solidFill>
                  <a:srgbClr val="D60093"/>
                </a:solidFill>
              </a:rPr>
              <a:t> — </a:t>
            </a:r>
            <a:r>
              <a:rPr lang="sv-SE" sz="2000" b="1" dirty="0">
                <a:solidFill>
                  <a:srgbClr val="D60093"/>
                </a:solidFill>
              </a:rPr>
              <a:t>objek</a:t>
            </a:r>
            <a:r>
              <a:rPr lang="sv-SE" sz="2000" dirty="0">
                <a:solidFill>
                  <a:srgbClr val="D60093"/>
                </a:solidFill>
              </a:rPr>
              <a:t> — </a:t>
            </a:r>
            <a:r>
              <a:rPr lang="sv-SE" sz="2000" b="1" dirty="0">
                <a:solidFill>
                  <a:srgbClr val="D60093"/>
                </a:solidFill>
              </a:rPr>
              <a:t>bagian kalimat lainnya</a:t>
            </a:r>
            <a:endParaRPr lang="en-US" sz="2000" dirty="0" smtClean="0">
              <a:solidFill>
                <a:srgbClr val="D60093"/>
              </a:solidFill>
            </a:endParaRPr>
          </a:p>
          <a:p>
            <a:pPr marL="400050" indent="-285750">
              <a:buNone/>
            </a:pPr>
            <a:r>
              <a:rPr lang="en-US" sz="2400" b="1" dirty="0" smtClean="0"/>
              <a:t>4. </a:t>
            </a:r>
            <a:r>
              <a:rPr lang="en-US" sz="2400" b="1" dirty="0" err="1" smtClean="0"/>
              <a:t>Kesalahan</a:t>
            </a:r>
            <a:r>
              <a:rPr lang="en-US" sz="2400" b="1" dirty="0" smtClean="0"/>
              <a:t> </a:t>
            </a:r>
            <a:r>
              <a:rPr lang="en-US" sz="2400" b="1" dirty="0" err="1"/>
              <a:t>tanda</a:t>
            </a:r>
            <a:r>
              <a:rPr lang="en-US" sz="2400" b="1" dirty="0"/>
              <a:t> </a:t>
            </a:r>
            <a:r>
              <a:rPr lang="en-US" sz="2400" b="1" dirty="0" err="1"/>
              <a:t>baca</a:t>
            </a:r>
            <a:r>
              <a:rPr lang="en-US" sz="2400" b="1" dirty="0"/>
              <a:t> - </a:t>
            </a:r>
            <a:r>
              <a:rPr lang="en-US" sz="2400" b="1" dirty="0" err="1"/>
              <a:t>ini</a:t>
            </a:r>
            <a:r>
              <a:rPr lang="en-US" sz="2400" b="1" dirty="0"/>
              <a:t> </a:t>
            </a:r>
            <a:r>
              <a:rPr lang="en-US" sz="2400" b="1" dirty="0" err="1"/>
              <a:t>berarti</a:t>
            </a:r>
            <a:r>
              <a:rPr lang="en-US" sz="2400" b="1" dirty="0"/>
              <a:t> </a:t>
            </a:r>
            <a:r>
              <a:rPr lang="en-US" sz="2400" b="1" dirty="0" err="1"/>
              <a:t>penggunaan</a:t>
            </a:r>
            <a:r>
              <a:rPr lang="en-US" sz="2400" b="1" dirty="0"/>
              <a:t> </a:t>
            </a:r>
            <a:r>
              <a:rPr lang="en-US" sz="2400" b="1" dirty="0" err="1"/>
              <a:t>tanda</a:t>
            </a:r>
            <a:r>
              <a:rPr lang="en-US" sz="2400" b="1" dirty="0"/>
              <a:t> </a:t>
            </a:r>
            <a:r>
              <a:rPr lang="en-US" sz="2400" b="1" dirty="0" err="1"/>
              <a:t>baca</a:t>
            </a:r>
            <a:r>
              <a:rPr lang="en-US" sz="2400" b="1" dirty="0"/>
              <a:t>, </a:t>
            </a:r>
            <a:r>
              <a:rPr lang="en-US" sz="2400" b="1" dirty="0" err="1"/>
              <a:t>seperti</a:t>
            </a:r>
            <a:r>
              <a:rPr lang="en-US" sz="2400" b="1" dirty="0"/>
              <a:t> </a:t>
            </a:r>
            <a:r>
              <a:rPr lang="en-US" sz="2400" b="1" dirty="0" err="1"/>
              <a:t>koma</a:t>
            </a:r>
            <a:r>
              <a:rPr lang="en-US" sz="2400" b="1" dirty="0"/>
              <a:t> yang </a:t>
            </a:r>
            <a:r>
              <a:rPr lang="en-US" sz="2400" b="1" dirty="0" err="1"/>
              <a:t>hilang</a:t>
            </a:r>
            <a:r>
              <a:rPr lang="en-US" sz="2400" b="1" dirty="0"/>
              <a:t> </a:t>
            </a:r>
            <a:r>
              <a:rPr lang="en-US" sz="2400" b="1" dirty="0" err="1"/>
              <a:t>atau</a:t>
            </a:r>
            <a:r>
              <a:rPr lang="en-US" sz="2400" b="1" dirty="0"/>
              <a:t> </a:t>
            </a:r>
            <a:r>
              <a:rPr lang="en-US" sz="2400" b="1" dirty="0" err="1"/>
              <a:t>tambahan</a:t>
            </a:r>
            <a:r>
              <a:rPr lang="en-US" sz="2400" b="1" dirty="0"/>
              <a:t>, </a:t>
            </a:r>
            <a:r>
              <a:rPr lang="en-US" sz="2400" b="1" dirty="0" err="1"/>
              <a:t>titik</a:t>
            </a:r>
            <a:r>
              <a:rPr lang="en-US" sz="2400" b="1" dirty="0"/>
              <a:t>, </a:t>
            </a:r>
            <a:r>
              <a:rPr lang="en-US" sz="2400" b="1" dirty="0" err="1"/>
              <a:t>dan</a:t>
            </a:r>
            <a:r>
              <a:rPr lang="en-US" sz="2400" b="1" dirty="0"/>
              <a:t> </a:t>
            </a:r>
            <a:r>
              <a:rPr lang="en-US" sz="2400" b="1" dirty="0" err="1"/>
              <a:t>tanda</a:t>
            </a:r>
            <a:r>
              <a:rPr lang="en-US" sz="2400" b="1" dirty="0"/>
              <a:t> </a:t>
            </a:r>
            <a:r>
              <a:rPr lang="en-US" sz="2400" b="1" dirty="0" err="1"/>
              <a:t>kutip</a:t>
            </a:r>
            <a:r>
              <a:rPr lang="en-US" sz="2400" b="1" dirty="0"/>
              <a:t> </a:t>
            </a:r>
            <a:r>
              <a:rPr lang="en-US" sz="2400" b="1" dirty="0" err="1"/>
              <a:t>tidak</a:t>
            </a:r>
            <a:r>
              <a:rPr lang="en-US" sz="2400" b="1" dirty="0"/>
              <a:t> </a:t>
            </a:r>
            <a:r>
              <a:rPr lang="en-US" sz="2400" b="1" dirty="0" err="1"/>
              <a:t>digunakan</a:t>
            </a:r>
            <a:r>
              <a:rPr lang="en-US" sz="2400" b="1" dirty="0"/>
              <a:t> </a:t>
            </a:r>
            <a:r>
              <a:rPr lang="en-US" sz="2400" b="1" dirty="0" err="1"/>
              <a:t>dengan</a:t>
            </a:r>
            <a:r>
              <a:rPr lang="en-US" sz="2400" b="1" dirty="0"/>
              <a:t> </a:t>
            </a:r>
            <a:r>
              <a:rPr lang="en-US" sz="2400" b="1" dirty="0" err="1" smtClean="0"/>
              <a:t>benar</a:t>
            </a:r>
            <a:r>
              <a:rPr lang="en-US" sz="2400" b="1" dirty="0" smtClean="0"/>
              <a:t>.</a:t>
            </a:r>
          </a:p>
          <a:p>
            <a:pPr marL="400050" indent="-285750">
              <a:buNone/>
            </a:pPr>
            <a:r>
              <a:rPr lang="en-US" sz="2400" b="1" dirty="0" smtClean="0"/>
              <a:t>5. Kata </a:t>
            </a:r>
            <a:r>
              <a:rPr lang="en-US" sz="2400" b="1" dirty="0"/>
              <a:t>yang </a:t>
            </a:r>
            <a:r>
              <a:rPr lang="en-US" sz="2400" b="1" dirty="0" err="1"/>
              <a:t>salah</a:t>
            </a:r>
            <a:r>
              <a:rPr lang="en-US" sz="2400" b="1" dirty="0"/>
              <a:t> </a:t>
            </a:r>
            <a:r>
              <a:rPr lang="en-US" sz="2400" b="1" dirty="0" err="1"/>
              <a:t>tempat</a:t>
            </a:r>
            <a:r>
              <a:rPr lang="en-US" sz="2400" b="1" dirty="0"/>
              <a:t> - </a:t>
            </a:r>
            <a:r>
              <a:rPr lang="en-US" sz="2400" b="1" dirty="0" err="1"/>
              <a:t>memilih</a:t>
            </a:r>
            <a:r>
              <a:rPr lang="en-US" sz="2400" b="1" dirty="0"/>
              <a:t> </a:t>
            </a:r>
            <a:r>
              <a:rPr lang="en-US" sz="2400" b="1" dirty="0" err="1"/>
              <a:t>pilihan</a:t>
            </a:r>
            <a:r>
              <a:rPr lang="en-US" sz="2400" b="1" dirty="0"/>
              <a:t> kata yang </a:t>
            </a:r>
            <a:r>
              <a:rPr lang="en-US" sz="2400" b="1" dirty="0" err="1"/>
              <a:t>tepat</a:t>
            </a:r>
            <a:r>
              <a:rPr lang="en-US" sz="2400" b="1" dirty="0"/>
              <a:t> </a:t>
            </a:r>
            <a:r>
              <a:rPr lang="en-US" sz="2400" b="1" dirty="0" err="1"/>
              <a:t>akan</a:t>
            </a:r>
            <a:r>
              <a:rPr lang="en-US" sz="2400" b="1" dirty="0"/>
              <a:t> </a:t>
            </a:r>
            <a:r>
              <a:rPr lang="en-US" sz="2400" b="1" dirty="0" err="1"/>
              <a:t>meningkatkan</a:t>
            </a:r>
            <a:r>
              <a:rPr lang="en-US" sz="2400" b="1" dirty="0"/>
              <a:t> </a:t>
            </a:r>
            <a:r>
              <a:rPr lang="en-US" sz="2400" b="1" dirty="0" err="1"/>
              <a:t>konten</a:t>
            </a:r>
            <a:r>
              <a:rPr lang="en-US" sz="2400" b="1" dirty="0"/>
              <a:t> </a:t>
            </a:r>
            <a:r>
              <a:rPr lang="en-US" sz="2400" b="1" dirty="0" err="1" smtClean="0"/>
              <a:t>penulisan</a:t>
            </a:r>
            <a:r>
              <a:rPr lang="en-US" sz="2400" b="1" dirty="0" smtClean="0"/>
              <a:t> </a:t>
            </a:r>
            <a:r>
              <a:rPr lang="en-US" sz="2400" b="1" dirty="0" err="1"/>
              <a:t>ke</a:t>
            </a:r>
            <a:r>
              <a:rPr lang="en-US" sz="2400" b="1" dirty="0"/>
              <a:t> </a:t>
            </a:r>
            <a:r>
              <a:rPr lang="en-US" sz="2400" b="1" dirty="0" err="1"/>
              <a:t>tingkat</a:t>
            </a:r>
            <a:r>
              <a:rPr lang="en-US" sz="2400" b="1" dirty="0"/>
              <a:t> yang </a:t>
            </a:r>
            <a:r>
              <a:rPr lang="en-US" sz="2400" b="1" dirty="0" err="1"/>
              <a:t>lebih</a:t>
            </a:r>
            <a:r>
              <a:rPr lang="en-US" sz="2400" b="1" dirty="0"/>
              <a:t> </a:t>
            </a:r>
            <a:r>
              <a:rPr lang="en-US" sz="2400" b="1" dirty="0" err="1" smtClean="0"/>
              <a:t>tinggi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atau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canggih</a:t>
            </a:r>
            <a:r>
              <a:rPr lang="en-US" sz="2400" b="1" dirty="0" smtClean="0"/>
              <a:t>.</a:t>
            </a:r>
          </a:p>
          <a:p>
            <a:pPr marL="857250" lvl="1" indent="-285750">
              <a:buNone/>
            </a:pPr>
            <a:r>
              <a:rPr lang="en-US" sz="2000" b="1" dirty="0"/>
              <a:t>	</a:t>
            </a:r>
            <a:r>
              <a:rPr lang="en-US" sz="2000" b="1" i="1" dirty="0">
                <a:solidFill>
                  <a:srgbClr val="0070C0"/>
                </a:solidFill>
              </a:rPr>
              <a:t>Example</a:t>
            </a:r>
            <a:r>
              <a:rPr lang="en-US" sz="2000" b="1" dirty="0">
                <a:solidFill>
                  <a:srgbClr val="0070C0"/>
                </a:solidFill>
              </a:rPr>
              <a:t>: I sprayed the ants in their private places.</a:t>
            </a:r>
            <a:br>
              <a:rPr lang="en-US" sz="2000" b="1" dirty="0">
                <a:solidFill>
                  <a:srgbClr val="0070C0"/>
                </a:solidFill>
              </a:rPr>
            </a:br>
            <a:r>
              <a:rPr lang="en-US" sz="2000" b="1" dirty="0">
                <a:solidFill>
                  <a:srgbClr val="0070C0"/>
                </a:solidFill>
              </a:rPr>
              <a:t>Revision: I sprayed the ants in their hiding places.</a:t>
            </a:r>
            <a:endParaRPr lang="en-US" sz="2000" b="1" dirty="0" smtClean="0">
              <a:solidFill>
                <a:srgbClr val="0070C0"/>
              </a:solidFill>
            </a:endParaRPr>
          </a:p>
          <a:p>
            <a:pPr marL="114300" indent="0">
              <a:buNone/>
            </a:pPr>
            <a:r>
              <a:rPr lang="en-US" sz="2400" b="1" dirty="0" smtClean="0"/>
              <a:t>6. </a:t>
            </a:r>
            <a:r>
              <a:rPr lang="en-US" sz="2400" b="1" dirty="0" err="1" smtClean="0"/>
              <a:t>Paragraf</a:t>
            </a:r>
            <a:r>
              <a:rPr lang="en-US" sz="2400" b="1" dirty="0" smtClean="0"/>
              <a:t> </a:t>
            </a:r>
            <a:r>
              <a:rPr lang="en-US" sz="2400" b="1" dirty="0"/>
              <a:t>yang </a:t>
            </a:r>
            <a:r>
              <a:rPr lang="en-US" sz="2400" b="1" dirty="0" err="1"/>
              <a:t>tidak</a:t>
            </a:r>
            <a:r>
              <a:rPr lang="en-US" sz="2400" b="1" dirty="0"/>
              <a:t> </a:t>
            </a:r>
            <a:r>
              <a:rPr lang="en-US" sz="2400" b="1" dirty="0" err="1"/>
              <a:t>terstruktur</a:t>
            </a:r>
            <a:r>
              <a:rPr lang="en-US" sz="2400" b="1" dirty="0"/>
              <a:t> </a:t>
            </a:r>
            <a:r>
              <a:rPr lang="en-US" sz="2400" b="1" dirty="0" err="1"/>
              <a:t>dengan</a:t>
            </a:r>
            <a:r>
              <a:rPr lang="en-US" sz="2400" b="1" dirty="0"/>
              <a:t> </a:t>
            </a:r>
            <a:r>
              <a:rPr lang="en-US" sz="2400" b="1" dirty="0" err="1" smtClean="0"/>
              <a:t>baik</a:t>
            </a:r>
            <a:endParaRPr lang="en-US" sz="2400" b="1" dirty="0" smtClean="0"/>
          </a:p>
          <a:p>
            <a:pPr indent="0">
              <a:buNone/>
            </a:pPr>
            <a:r>
              <a:rPr lang="en-US" sz="2400" b="1" dirty="0" err="1">
                <a:solidFill>
                  <a:srgbClr val="00B050"/>
                </a:solidFill>
              </a:rPr>
              <a:t>Kesalahan</a:t>
            </a:r>
            <a:r>
              <a:rPr lang="en-US" sz="2400" b="1" dirty="0">
                <a:solidFill>
                  <a:srgbClr val="00B050"/>
                </a:solidFill>
              </a:rPr>
              <a:t> </a:t>
            </a:r>
            <a:r>
              <a:rPr lang="en-US" sz="2400" b="1" dirty="0" err="1">
                <a:solidFill>
                  <a:srgbClr val="00B050"/>
                </a:solidFill>
              </a:rPr>
              <a:t>dalam</a:t>
            </a:r>
            <a:r>
              <a:rPr lang="en-US" sz="2400" b="1" dirty="0">
                <a:solidFill>
                  <a:srgbClr val="00B050"/>
                </a:solidFill>
              </a:rPr>
              <a:t> </a:t>
            </a:r>
            <a:r>
              <a:rPr lang="en-US" sz="2400" b="1" dirty="0" err="1">
                <a:solidFill>
                  <a:srgbClr val="00B050"/>
                </a:solidFill>
              </a:rPr>
              <a:t>struktur</a:t>
            </a:r>
            <a:r>
              <a:rPr lang="en-US" sz="2400" b="1" dirty="0">
                <a:solidFill>
                  <a:srgbClr val="00B050"/>
                </a:solidFill>
              </a:rPr>
              <a:t> </a:t>
            </a:r>
            <a:r>
              <a:rPr lang="en-US" sz="2400" b="1" dirty="0" err="1">
                <a:solidFill>
                  <a:srgbClr val="00B050"/>
                </a:solidFill>
              </a:rPr>
              <a:t>kalimat</a:t>
            </a:r>
            <a:r>
              <a:rPr lang="en-US" dirty="0" smtClean="0">
                <a:solidFill>
                  <a:srgbClr val="00B050"/>
                </a:solidFill>
              </a:rPr>
              <a:t>.</a:t>
            </a:r>
          </a:p>
          <a:p>
            <a:pPr marL="857250" lvl="1" indent="0">
              <a:buNone/>
            </a:pPr>
            <a:r>
              <a:rPr lang="en-US" sz="2000" b="1" dirty="0">
                <a:solidFill>
                  <a:srgbClr val="FF0000"/>
                </a:solidFill>
              </a:rPr>
              <a:t>The project ran over the deadline, data processing was extensive</a:t>
            </a:r>
            <a:r>
              <a:rPr lang="en-US" sz="2000" b="1" dirty="0" smtClean="0">
                <a:solidFill>
                  <a:srgbClr val="FF0000"/>
                </a:solidFill>
              </a:rPr>
              <a:t>. </a:t>
            </a:r>
            <a:r>
              <a:rPr lang="en-US" sz="2000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</a:t>
            </a:r>
          </a:p>
          <a:p>
            <a:pPr marL="857250" lvl="1" indent="0">
              <a:buNone/>
            </a:pPr>
            <a:r>
              <a:rPr lang="en-US" sz="2000" b="1" dirty="0">
                <a:solidFill>
                  <a:srgbClr val="002060"/>
                </a:solidFill>
              </a:rPr>
              <a:t>The project ran over the deadline. Data processing was extensive</a:t>
            </a:r>
            <a:r>
              <a:rPr lang="en-US" sz="2000" b="1" dirty="0" smtClean="0">
                <a:solidFill>
                  <a:srgbClr val="002060"/>
                </a:solidFill>
              </a:rPr>
              <a:t>.</a:t>
            </a:r>
          </a:p>
          <a:p>
            <a:pPr marL="857250" lvl="1" indent="0">
              <a:buNone/>
            </a:pPr>
            <a:r>
              <a:rPr lang="en-US" sz="2000" b="1" dirty="0" smtClean="0">
                <a:solidFill>
                  <a:srgbClr val="002060"/>
                </a:solidFill>
              </a:rPr>
              <a:t>The </a:t>
            </a:r>
            <a:r>
              <a:rPr lang="en-US" sz="2000" b="1" dirty="0">
                <a:solidFill>
                  <a:srgbClr val="002060"/>
                </a:solidFill>
              </a:rPr>
              <a:t>project ran over the deadline; data processing was extensive.</a:t>
            </a:r>
            <a:endParaRPr lang="en-US" sz="2000" b="1" dirty="0" smtClean="0">
              <a:solidFill>
                <a:srgbClr val="002060"/>
              </a:solidFill>
            </a:endParaRPr>
          </a:p>
          <a:p>
            <a:pPr marL="857250" lvl="1" indent="0">
              <a:buNone/>
            </a:pPr>
            <a:endParaRPr lang="en-US" sz="2000" dirty="0"/>
          </a:p>
          <a:p>
            <a:pPr marL="857250" lvl="1" indent="0">
              <a:buNone/>
            </a:pPr>
            <a:endParaRPr lang="en-US" sz="2000" b="1" dirty="0" smtClean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857250" lvl="1" indent="0">
              <a:buNone/>
            </a:pPr>
            <a:endParaRPr lang="en-US" sz="2000" b="1" dirty="0">
              <a:solidFill>
                <a:srgbClr val="FF0000"/>
              </a:solidFill>
            </a:endParaRPr>
          </a:p>
          <a:p>
            <a:pPr marL="857250" lvl="1" indent="0">
              <a:buNone/>
            </a:pPr>
            <a:endParaRPr lang="en-US" sz="2000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859476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 smtClean="0"/>
              <a:t>Common Problems</a:t>
            </a:r>
            <a:endParaRPr lang="en-US" b="1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14300" indent="0">
              <a:buNone/>
            </a:pPr>
            <a:r>
              <a:rPr lang="en-US" dirty="0"/>
              <a:t>Non-English-speaking </a:t>
            </a:r>
            <a:r>
              <a:rPr lang="en-US" dirty="0" err="1"/>
              <a:t>menghadapi</a:t>
            </a:r>
            <a:r>
              <a:rPr lang="en-US" dirty="0"/>
              <a:t> </a:t>
            </a:r>
            <a:r>
              <a:rPr lang="en-US" dirty="0" err="1"/>
              <a:t>kesulitan</a:t>
            </a:r>
            <a:r>
              <a:rPr lang="en-US" dirty="0"/>
              <a:t> </a:t>
            </a:r>
            <a:r>
              <a:rPr lang="en-US" dirty="0" err="1"/>
              <a:t>penulisan</a:t>
            </a:r>
            <a:r>
              <a:rPr lang="en-US" dirty="0"/>
              <a:t> </a:t>
            </a:r>
            <a:r>
              <a:rPr lang="en-US" dirty="0" err="1"/>
              <a:t>artikel</a:t>
            </a:r>
            <a:r>
              <a:rPr lang="en-US" dirty="0"/>
              <a:t> journal </a:t>
            </a:r>
            <a:r>
              <a:rPr lang="en-US" dirty="0" err="1"/>
              <a:t>ilmiah</a:t>
            </a:r>
            <a:r>
              <a:rPr lang="en-US" dirty="0"/>
              <a:t> </a:t>
            </a: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bahasa</a:t>
            </a:r>
            <a:r>
              <a:rPr lang="en-US" dirty="0" smtClean="0"/>
              <a:t> </a:t>
            </a:r>
            <a:r>
              <a:rPr lang="en-US" dirty="0" err="1" smtClean="0"/>
              <a:t>Inggris</a:t>
            </a:r>
            <a:r>
              <a:rPr lang="en-US" dirty="0" smtClean="0"/>
              <a:t>:</a:t>
            </a:r>
          </a:p>
          <a:p>
            <a:pPr fontAlgn="base"/>
            <a:r>
              <a:rPr lang="fi-FI" dirty="0"/>
              <a:t>Kalimat yang tidak mengikuti satu sama lain secara </a:t>
            </a:r>
            <a:r>
              <a:rPr lang="fi-FI" dirty="0" smtClean="0"/>
              <a:t>logis</a:t>
            </a:r>
          </a:p>
          <a:p>
            <a:pPr fontAlgn="base"/>
            <a:r>
              <a:rPr lang="en-US" dirty="0" err="1" smtClean="0"/>
              <a:t>Kalimat</a:t>
            </a:r>
            <a:r>
              <a:rPr lang="en-US" dirty="0" smtClean="0"/>
              <a:t> </a:t>
            </a:r>
            <a:r>
              <a:rPr lang="en-US" dirty="0" err="1" smtClean="0"/>
              <a:t>sulit</a:t>
            </a:r>
            <a:r>
              <a:rPr lang="en-US" dirty="0" smtClean="0"/>
              <a:t> </a:t>
            </a:r>
            <a:r>
              <a:rPr lang="en-US" dirty="0" err="1" smtClean="0"/>
              <a:t>dimengerti</a:t>
            </a:r>
            <a:r>
              <a:rPr lang="en-US" dirty="0" smtClean="0"/>
              <a:t> </a:t>
            </a:r>
            <a:r>
              <a:rPr lang="en-US" dirty="0" err="1" smtClean="0"/>
              <a:t>oleh</a:t>
            </a:r>
            <a:r>
              <a:rPr lang="en-US" dirty="0" smtClean="0"/>
              <a:t> </a:t>
            </a:r>
            <a:r>
              <a:rPr lang="en-US" dirty="0" err="1" smtClean="0"/>
              <a:t>pembaca</a:t>
            </a:r>
            <a:r>
              <a:rPr lang="en-US" dirty="0" smtClean="0"/>
              <a:t> yang </a:t>
            </a:r>
            <a:r>
              <a:rPr lang="en-US" dirty="0" err="1" smtClean="0"/>
              <a:t>bukan</a:t>
            </a:r>
            <a:r>
              <a:rPr lang="en-US" dirty="0" smtClean="0"/>
              <a:t> </a:t>
            </a:r>
            <a:r>
              <a:rPr lang="en-US" dirty="0" err="1" smtClean="0"/>
              <a:t>bidang</a:t>
            </a:r>
            <a:r>
              <a:rPr lang="en-US" dirty="0" smtClean="0"/>
              <a:t> </a:t>
            </a:r>
            <a:r>
              <a:rPr lang="en-US" dirty="0" err="1" smtClean="0"/>
              <a:t>ilmunya</a:t>
            </a:r>
            <a:r>
              <a:rPr lang="en-US" dirty="0" smtClean="0"/>
              <a:t> </a:t>
            </a:r>
            <a:r>
              <a:rPr lang="en-US" sz="2000" b="1" dirty="0" err="1" smtClean="0">
                <a:solidFill>
                  <a:srgbClr val="D6009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contoh</a:t>
            </a:r>
            <a:r>
              <a:rPr lang="en-US" sz="2000" b="1" dirty="0" smtClean="0">
                <a:solidFill>
                  <a:srgbClr val="D6009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"The </a:t>
            </a:r>
            <a:r>
              <a:rPr lang="en-US" sz="2000" b="1" dirty="0">
                <a:solidFill>
                  <a:srgbClr val="D6009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Annex IV of the MSFD includes the definition of GES to be applied by MS."</a:t>
            </a:r>
          </a:p>
          <a:p>
            <a:pPr fontAlgn="base"/>
            <a:r>
              <a:rPr lang="en-US" dirty="0"/>
              <a:t>Grammatical errors</a:t>
            </a:r>
          </a:p>
          <a:p>
            <a:pPr fontAlgn="base"/>
            <a:r>
              <a:rPr lang="en-US" dirty="0"/>
              <a:t>Spelling mistakes and </a:t>
            </a:r>
            <a:r>
              <a:rPr lang="en-US" dirty="0" smtClean="0"/>
              <a:t>typos (</a:t>
            </a:r>
            <a:r>
              <a:rPr lang="fi-FI" dirty="0"/>
              <a:t>Kesalahan ejaan dan kesalahan </a:t>
            </a:r>
            <a:r>
              <a:rPr lang="fi-FI" dirty="0" smtClean="0"/>
              <a:t>ketik)</a:t>
            </a:r>
            <a:endParaRPr lang="en-US" dirty="0"/>
          </a:p>
          <a:p>
            <a:pPr marL="11430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323367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942975"/>
            <a:ext cx="10515600" cy="5233988"/>
          </a:xfrm>
        </p:spPr>
        <p:txBody>
          <a:bodyPr/>
          <a:lstStyle/>
          <a:p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Menyederhanakan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bahasa</a:t>
            </a:r>
            <a:endParaRPr lang="en-US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85800" indent="0">
              <a:buNone/>
            </a:pPr>
            <a:r>
              <a:rPr lang="en-US" sz="2000" b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Original</a:t>
            </a:r>
            <a:r>
              <a:rPr lang="en-US" sz="2000" b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"Numerous studies in recent years, such as those by Miller (1995) and Smith (1998), have shown that low salinities enhance oyster recruitment."</a:t>
            </a:r>
          </a:p>
          <a:p>
            <a:pPr marL="685800" indent="0">
              <a:buNone/>
            </a:pPr>
            <a:r>
              <a:rPr lang="en-US" sz="20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Suggested: 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"</a:t>
            </a:r>
            <a:r>
              <a:rPr lang="en-US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Low 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salinities enhance oyster recruitment (Miller, 1995; Smith 1998</a:t>
            </a:r>
            <a:r>
              <a:rPr lang="en-US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).“</a:t>
            </a:r>
          </a:p>
          <a:p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Hindari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kalimat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panjang</a:t>
            </a:r>
            <a:endParaRPr lang="en-US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85800" indent="0">
              <a:buNone/>
            </a:pPr>
            <a:r>
              <a:rPr lang="en-US" sz="2000" b="1" dirty="0" err="1">
                <a:solidFill>
                  <a:srgbClr val="FF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Kalimat</a:t>
            </a:r>
            <a:r>
              <a:rPr lang="en-US" sz="2000" b="1" dirty="0">
                <a:solidFill>
                  <a:srgbClr val="FF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FF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langsung</a:t>
            </a:r>
            <a:r>
              <a:rPr lang="en-US" sz="2000" b="1" dirty="0">
                <a:solidFill>
                  <a:srgbClr val="FF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FF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dan</a:t>
            </a:r>
            <a:r>
              <a:rPr lang="en-US" sz="2000" b="1" dirty="0">
                <a:solidFill>
                  <a:srgbClr val="FF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FF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pendek</a:t>
            </a:r>
            <a:r>
              <a:rPr lang="en-US" sz="2000" b="1" dirty="0">
                <a:solidFill>
                  <a:srgbClr val="FF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FF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lebih</a:t>
            </a:r>
            <a:r>
              <a:rPr lang="en-US" sz="2000" b="1" dirty="0">
                <a:solidFill>
                  <a:srgbClr val="FF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FF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disukai</a:t>
            </a:r>
            <a:r>
              <a:rPr lang="en-US" sz="2000" b="1" dirty="0">
                <a:solidFill>
                  <a:srgbClr val="FF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!</a:t>
            </a:r>
          </a:p>
          <a:p>
            <a:pPr marL="685800" indent="0">
              <a:buNone/>
            </a:pPr>
            <a:r>
              <a:rPr lang="en-US" sz="2000" b="1" dirty="0" err="1">
                <a:solidFill>
                  <a:srgbClr val="FF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Kalimat</a:t>
            </a:r>
            <a:r>
              <a:rPr lang="en-US" sz="2000" b="1" dirty="0">
                <a:solidFill>
                  <a:srgbClr val="FF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yang </a:t>
            </a:r>
            <a:r>
              <a:rPr lang="en-US" sz="2000" b="1" dirty="0" err="1">
                <a:solidFill>
                  <a:srgbClr val="FF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panjang</a:t>
            </a:r>
            <a:r>
              <a:rPr lang="en-US" sz="2000" b="1" dirty="0">
                <a:solidFill>
                  <a:srgbClr val="FF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FF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tidak</a:t>
            </a:r>
            <a:r>
              <a:rPr lang="en-US" sz="2000" b="1" dirty="0">
                <a:solidFill>
                  <a:srgbClr val="FF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FF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membuat</a:t>
            </a:r>
            <a:r>
              <a:rPr lang="en-US" sz="2000" b="1" dirty="0">
                <a:solidFill>
                  <a:srgbClr val="FF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FF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tulisan</a:t>
            </a:r>
            <a:r>
              <a:rPr lang="en-US" sz="2000" b="1" dirty="0">
                <a:solidFill>
                  <a:srgbClr val="FF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FF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menjadi</a:t>
            </a:r>
            <a:r>
              <a:rPr lang="en-US" sz="2000" b="1" dirty="0">
                <a:solidFill>
                  <a:srgbClr val="FF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FF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lebih</a:t>
            </a:r>
            <a:r>
              <a:rPr lang="en-US" sz="2000" b="1" dirty="0">
                <a:solidFill>
                  <a:srgbClr val="FF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FF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profesional</a:t>
            </a:r>
            <a:r>
              <a:rPr lang="en-US" sz="2000" b="1" dirty="0">
                <a:solidFill>
                  <a:srgbClr val="FF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r>
              <a:rPr lang="en-US" sz="2000" b="1" dirty="0" err="1" smtClean="0">
                <a:solidFill>
                  <a:srgbClr val="FF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karena</a:t>
            </a:r>
            <a:r>
              <a:rPr lang="en-US" sz="2000" b="1" dirty="0" smtClean="0">
                <a:solidFill>
                  <a:srgbClr val="FF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FF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hanya</a:t>
            </a:r>
            <a:r>
              <a:rPr lang="en-US" sz="2000" b="1" dirty="0">
                <a:solidFill>
                  <a:srgbClr val="FF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FF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membingungkan</a:t>
            </a:r>
            <a:r>
              <a:rPr lang="en-US" sz="2000" b="1" dirty="0">
                <a:solidFill>
                  <a:srgbClr val="FF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FF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pembaca</a:t>
            </a:r>
            <a:r>
              <a:rPr lang="en-US" sz="2000" b="1" dirty="0">
                <a:solidFill>
                  <a:srgbClr val="FF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685800" indent="0">
              <a:buNone/>
            </a:pPr>
            <a:r>
              <a:rPr lang="en-US" sz="2000" b="1" dirty="0" smtClean="0">
                <a:solidFill>
                  <a:srgbClr val="FF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Rata-rata </a:t>
            </a:r>
            <a:r>
              <a:rPr lang="en-US" sz="2000" b="1" dirty="0" err="1">
                <a:solidFill>
                  <a:srgbClr val="FF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panjang</a:t>
            </a:r>
            <a:r>
              <a:rPr lang="en-US" sz="2000" b="1" dirty="0">
                <a:solidFill>
                  <a:srgbClr val="FF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FF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kalimat</a:t>
            </a:r>
            <a:r>
              <a:rPr lang="en-US" sz="2000" b="1" dirty="0">
                <a:solidFill>
                  <a:srgbClr val="FF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FF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dalam</a:t>
            </a:r>
            <a:r>
              <a:rPr lang="en-US" sz="2000" b="1" dirty="0">
                <a:solidFill>
                  <a:srgbClr val="FF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FF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karya</a:t>
            </a:r>
            <a:r>
              <a:rPr lang="en-US" sz="2000" b="1" dirty="0">
                <a:solidFill>
                  <a:srgbClr val="FF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FF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tulis</a:t>
            </a:r>
            <a:r>
              <a:rPr lang="en-US" sz="2000" b="1" dirty="0">
                <a:solidFill>
                  <a:srgbClr val="FF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FF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ilmiah</a:t>
            </a:r>
            <a:r>
              <a:rPr lang="en-US" sz="2000" b="1" dirty="0">
                <a:solidFill>
                  <a:srgbClr val="FF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FF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sekitar</a:t>
            </a:r>
            <a:r>
              <a:rPr lang="en-US" sz="2000" b="1" dirty="0">
                <a:solidFill>
                  <a:srgbClr val="FF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12 </a:t>
            </a:r>
            <a:r>
              <a:rPr lang="en-US" sz="2000" b="1" dirty="0" err="1">
                <a:solidFill>
                  <a:srgbClr val="FF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sampai</a:t>
            </a:r>
            <a:r>
              <a:rPr lang="en-US" sz="2000" b="1" dirty="0">
                <a:solidFill>
                  <a:srgbClr val="FF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17 kata.</a:t>
            </a:r>
          </a:p>
          <a:p>
            <a:pPr marL="685800" indent="0">
              <a:buNone/>
            </a:pPr>
            <a:r>
              <a:rPr lang="en-US" sz="2000" b="1" dirty="0" err="1" smtClean="0">
                <a:solidFill>
                  <a:srgbClr val="FF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Konon</a:t>
            </a:r>
            <a:r>
              <a:rPr lang="en-US" sz="2000" b="1" dirty="0" smtClean="0">
                <a:solidFill>
                  <a:srgbClr val="FF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b="1" dirty="0" err="1" smtClean="0">
                <a:solidFill>
                  <a:srgbClr val="FF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membaca</a:t>
            </a:r>
            <a:r>
              <a:rPr lang="en-US" sz="2000" b="1" dirty="0" smtClean="0">
                <a:solidFill>
                  <a:srgbClr val="FF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FF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satu</a:t>
            </a:r>
            <a:r>
              <a:rPr lang="en-US" sz="2000" b="1" dirty="0">
                <a:solidFill>
                  <a:srgbClr val="FF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FF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kalimat</a:t>
            </a:r>
            <a:r>
              <a:rPr lang="en-US" sz="2000" b="1" dirty="0">
                <a:solidFill>
                  <a:srgbClr val="FF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FF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dalam</a:t>
            </a:r>
            <a:r>
              <a:rPr lang="en-US" sz="2000" b="1" dirty="0">
                <a:solidFill>
                  <a:srgbClr val="FF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FF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satu</a:t>
            </a:r>
            <a:r>
              <a:rPr lang="en-US" sz="2000" b="1" dirty="0">
                <a:solidFill>
                  <a:srgbClr val="FF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FF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tarikan</a:t>
            </a:r>
            <a:r>
              <a:rPr lang="en-US" sz="2000" b="1" dirty="0">
                <a:solidFill>
                  <a:srgbClr val="FF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FF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napas</a:t>
            </a:r>
            <a:r>
              <a:rPr lang="en-US" sz="2000" b="1" dirty="0">
                <a:solidFill>
                  <a:srgbClr val="FF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000" b="1" dirty="0" err="1">
                <a:solidFill>
                  <a:srgbClr val="FF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Kalimat</a:t>
            </a:r>
            <a:r>
              <a:rPr lang="en-US" sz="2000" b="1" dirty="0">
                <a:solidFill>
                  <a:srgbClr val="FF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FF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panjang</a:t>
            </a:r>
            <a:r>
              <a:rPr lang="en-US" sz="2000" b="1" dirty="0">
                <a:solidFill>
                  <a:srgbClr val="FF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FF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mencekik</a:t>
            </a:r>
            <a:r>
              <a:rPr lang="en-US" sz="2000" b="1" dirty="0">
                <a:solidFill>
                  <a:srgbClr val="FF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FF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pembaca</a:t>
            </a:r>
            <a:r>
              <a:rPr lang="en-US" sz="2000" b="1" dirty="0">
                <a:solidFill>
                  <a:srgbClr val="FF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6931352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842963"/>
            <a:ext cx="10515600" cy="5334000"/>
          </a:xfrm>
        </p:spPr>
        <p:txBody>
          <a:bodyPr/>
          <a:lstStyle/>
          <a:p>
            <a:r>
              <a:rPr lang="en-US" dirty="0" err="1"/>
              <a:t>Pengulangan</a:t>
            </a:r>
            <a:r>
              <a:rPr lang="en-US" dirty="0"/>
              <a:t> yang </a:t>
            </a:r>
            <a:r>
              <a:rPr lang="en-US" dirty="0" err="1"/>
              <a:t>harus</a:t>
            </a:r>
            <a:r>
              <a:rPr lang="en-US" dirty="0"/>
              <a:t> </a:t>
            </a:r>
            <a:r>
              <a:rPr lang="en-US" dirty="0" err="1"/>
              <a:t>dihindari</a:t>
            </a:r>
            <a:r>
              <a:rPr lang="en-US" dirty="0" smtClean="0"/>
              <a:t>:</a:t>
            </a:r>
          </a:p>
          <a:p>
            <a:pPr marL="800100"/>
            <a:r>
              <a:rPr lang="en-US" sz="2000" b="1" dirty="0">
                <a:solidFill>
                  <a:schemeClr val="accent3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Overusing conjunctive words or phrases such as "However," "In addition," "Moreover." Use these words sparingly.</a:t>
            </a:r>
          </a:p>
          <a:p>
            <a:pPr marL="800100"/>
            <a:r>
              <a:rPr lang="en-US" sz="2000" b="1" dirty="0">
                <a:solidFill>
                  <a:srgbClr val="008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Phrases without meaning. Learn from the following comments from an Editor: "Never say 'and references therein</a:t>
            </a:r>
            <a:r>
              <a:rPr lang="en-US" sz="2000" b="1" dirty="0" smtClean="0">
                <a:solidFill>
                  <a:srgbClr val="008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…  Any reader </a:t>
            </a:r>
            <a:r>
              <a:rPr lang="en-US" sz="2000" b="1" dirty="0">
                <a:solidFill>
                  <a:srgbClr val="008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knows to look at the references in a paper in order to get even more information</a:t>
            </a:r>
            <a:r>
              <a:rPr lang="en-US" sz="2000" b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sz="2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" Delete "In present paper." It is impossible for it to be in a different paper! </a:t>
            </a:r>
            <a:r>
              <a:rPr lang="en-US" sz="2000" b="1" dirty="0">
                <a:solidFill>
                  <a:srgbClr val="2318B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You start the conclusions "In this paper, we have prepared....."</a:t>
            </a:r>
            <a:r>
              <a:rPr lang="en-US" sz="2000" b="1" dirty="0">
                <a:solidFill>
                  <a:srgbClr val="008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>
                <a:solidFill>
                  <a:srgbClr val="2318B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This is nonsense. </a:t>
            </a:r>
            <a:r>
              <a:rPr lang="en-US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samples were prepared in the laboratory</a:t>
            </a:r>
            <a:r>
              <a:rPr lang="en-US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!</a:t>
            </a:r>
          </a:p>
          <a:p>
            <a:pPr marL="800100"/>
            <a:endParaRPr lang="en-US" sz="2000" b="1" dirty="0">
              <a:solidFill>
                <a:srgbClr val="008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800100"/>
            <a:r>
              <a:rPr lang="en-US" sz="2000" b="1" dirty="0" smtClean="0">
                <a:solidFill>
                  <a:srgbClr val="008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Kata-kata yang </a:t>
            </a:r>
            <a:r>
              <a:rPr lang="en-US" sz="2000" b="1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berulang</a:t>
            </a:r>
            <a:r>
              <a:rPr lang="en-US" sz="20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dengan</a:t>
            </a:r>
            <a:r>
              <a:rPr lang="en-US" sz="20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arti</a:t>
            </a:r>
            <a:r>
              <a:rPr lang="en-US" sz="20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yang </a:t>
            </a:r>
            <a:r>
              <a:rPr lang="en-US" sz="2000" b="1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mirip</a:t>
            </a:r>
            <a:r>
              <a:rPr lang="en-US" sz="20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b="1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seperti</a:t>
            </a:r>
            <a:r>
              <a:rPr lang="en-US" sz="20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"diagram </a:t>
            </a:r>
            <a:r>
              <a:rPr lang="en-US" sz="2000" b="1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skematik</a:t>
            </a:r>
            <a:r>
              <a:rPr lang="en-US" sz="20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", "</a:t>
            </a:r>
            <a:r>
              <a:rPr lang="en-US" sz="2000" b="1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pekerjaan</a:t>
            </a:r>
            <a:r>
              <a:rPr lang="en-US" sz="20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penelitian</a:t>
            </a:r>
            <a:r>
              <a:rPr lang="en-US" sz="20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", </a:t>
            </a:r>
            <a:r>
              <a:rPr lang="en-US" sz="2000" b="1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dll</a:t>
            </a:r>
            <a:r>
              <a:rPr lang="en-US" sz="20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000" b="1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Lebih</a:t>
            </a:r>
            <a:r>
              <a:rPr lang="en-US" sz="20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baik</a:t>
            </a:r>
            <a:r>
              <a:rPr lang="en-US" sz="20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menggunakan</a:t>
            </a:r>
            <a:r>
              <a:rPr lang="en-US" sz="20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kata-kata </a:t>
            </a:r>
            <a:r>
              <a:rPr lang="en-US" sz="2000" b="1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secara</a:t>
            </a:r>
            <a:r>
              <a:rPr lang="en-US" sz="20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terpisah</a:t>
            </a:r>
            <a:r>
              <a:rPr lang="en-US" sz="20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"</a:t>
            </a:r>
            <a:r>
              <a:rPr lang="en-US" sz="2000" b="1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skema</a:t>
            </a:r>
            <a:r>
              <a:rPr lang="en-US" sz="20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ini</a:t>
            </a:r>
            <a:r>
              <a:rPr lang="en-US" sz="20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", "diagram </a:t>
            </a:r>
            <a:r>
              <a:rPr lang="en-US" sz="2000" b="1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itu</a:t>
            </a:r>
            <a:r>
              <a:rPr lang="en-US" sz="20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", "</a:t>
            </a:r>
            <a:r>
              <a:rPr lang="en-US" sz="2000" b="1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penelitiannya</a:t>
            </a:r>
            <a:r>
              <a:rPr lang="en-US" sz="20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…," "</a:t>
            </a:r>
            <a:r>
              <a:rPr lang="en-US" sz="2000" b="1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pekerjaan</a:t>
            </a:r>
            <a:r>
              <a:rPr lang="en-US" sz="20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yang </a:t>
            </a:r>
            <a:r>
              <a:rPr lang="en-US" sz="2000" b="1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dilakukan</a:t>
            </a:r>
            <a:r>
              <a:rPr lang="en-US" sz="20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adalah</a:t>
            </a:r>
            <a:r>
              <a:rPr lang="en-US" sz="20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… "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156309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681037"/>
            <a:ext cx="10515600" cy="633413"/>
          </a:xfrm>
        </p:spPr>
        <p:txBody>
          <a:bodyPr/>
          <a:lstStyle/>
          <a:p>
            <a:pPr algn="ctr"/>
            <a:r>
              <a:rPr lang="en-US" sz="4000" b="1" dirty="0"/>
              <a:t>Other writing </a:t>
            </a:r>
            <a:r>
              <a:rPr lang="en-US" sz="4000" b="1" dirty="0" smtClean="0"/>
              <a:t>don'ts (Yang </a:t>
            </a:r>
            <a:r>
              <a:rPr lang="en-US" sz="4000" b="1" dirty="0" err="1" smtClean="0"/>
              <a:t>tidak</a:t>
            </a:r>
            <a:r>
              <a:rPr lang="en-US" sz="4000" b="1" dirty="0" smtClean="0"/>
              <a:t> </a:t>
            </a:r>
            <a:r>
              <a:rPr lang="en-US" sz="4000" b="1" dirty="0" err="1" smtClean="0"/>
              <a:t>boleh</a:t>
            </a:r>
            <a:r>
              <a:rPr lang="en-US" sz="4000" b="1" dirty="0" smtClean="0"/>
              <a:t>):</a:t>
            </a:r>
            <a:endParaRPr lang="en-US" sz="4000" b="1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314450"/>
            <a:ext cx="10515600" cy="5100638"/>
          </a:xfrm>
        </p:spPr>
        <p:txBody>
          <a:bodyPr/>
          <a:lstStyle/>
          <a:p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Passive voice for intransitive verbs (which do not have a direct object); only transitive verbs can have passive forms. Hence, you cannot say:  "are happened" or "was went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.“</a:t>
            </a:r>
          </a:p>
          <a:p>
            <a:pPr marL="114300" indent="0">
              <a:buNone/>
            </a:pPr>
            <a:endParaRPr lang="en-US" sz="2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b="1" dirty="0">
                <a:solidFill>
                  <a:srgbClr val="FF0000"/>
                </a:solidFill>
              </a:rPr>
              <a:t>The third-person singular form of verbs used for plural subjects (e.g., "the </a:t>
            </a:r>
            <a:r>
              <a:rPr lang="en-US" sz="2400" b="1" dirty="0" smtClean="0">
                <a:solidFill>
                  <a:srgbClr val="FF0000"/>
                </a:solidFill>
              </a:rPr>
              <a:t>concentrations</a:t>
            </a:r>
            <a:r>
              <a:rPr lang="en-US" sz="2400" b="1" dirty="0">
                <a:solidFill>
                  <a:srgbClr val="FF0000"/>
                </a:solidFill>
              </a:rPr>
              <a:t> </a:t>
            </a:r>
            <a:r>
              <a:rPr lang="en-US" sz="2400" b="1" i="1" u="sng" dirty="0">
                <a:solidFill>
                  <a:schemeClr val="tx1"/>
                </a:solidFill>
              </a:rPr>
              <a:t>shows</a:t>
            </a:r>
            <a:r>
              <a:rPr lang="en-US" sz="2400" b="1" dirty="0">
                <a:solidFill>
                  <a:srgbClr val="FF0000"/>
                </a:solidFill>
              </a:rPr>
              <a:t> that …" instead of "the concentrations </a:t>
            </a:r>
            <a:r>
              <a:rPr lang="en-US" sz="2400" b="1" i="1" dirty="0">
                <a:solidFill>
                  <a:srgbClr val="FF0000"/>
                </a:solidFill>
              </a:rPr>
              <a:t>show</a:t>
            </a:r>
            <a:r>
              <a:rPr lang="en-US" sz="2400" b="1" dirty="0">
                <a:solidFill>
                  <a:srgbClr val="FF0000"/>
                </a:solidFill>
              </a:rPr>
              <a:t> that </a:t>
            </a:r>
            <a:r>
              <a:rPr lang="en-US" sz="2400" b="1" dirty="0" smtClean="0">
                <a:solidFill>
                  <a:srgbClr val="FF0000"/>
                </a:solidFill>
              </a:rPr>
              <a:t>…“</a:t>
            </a:r>
          </a:p>
          <a:p>
            <a:pPr marL="114300" indent="0">
              <a:buNone/>
            </a:pPr>
            <a:endParaRPr lang="en-US" sz="2400" b="1" dirty="0" smtClean="0">
              <a:solidFill>
                <a:srgbClr val="FF0000"/>
              </a:solidFill>
            </a:endParaRPr>
          </a:p>
          <a:p>
            <a:r>
              <a:rPr lang="en-US" sz="2400" b="1" dirty="0">
                <a:solidFill>
                  <a:srgbClr val="0099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Dangling modifiers, in which the subject of the main clause is not the doer </a:t>
            </a:r>
            <a:r>
              <a:rPr lang="en-US" sz="2400" b="1" dirty="0">
                <a:solidFill>
                  <a:srgbClr val="FF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(e.g., "To improve the results, the experiment was done again</a:t>
            </a:r>
            <a:r>
              <a:rPr lang="en-US" sz="24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." The experiment cannot improve the results itself. It should be "We did the experiment again to improve the results</a:t>
            </a:r>
            <a:r>
              <a:rPr lang="en-US" sz="24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.")</a:t>
            </a:r>
          </a:p>
          <a:p>
            <a:endParaRPr lang="en-US" sz="2000" b="1" dirty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000" b="1" dirty="0">
              <a:solidFill>
                <a:srgbClr val="FFC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145715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8175" y="1106107"/>
            <a:ext cx="10515600" cy="4708905"/>
          </a:xfrm>
        </p:spPr>
        <p:txBody>
          <a:bodyPr/>
          <a:lstStyle/>
          <a:p>
            <a:r>
              <a:rPr lang="en-US" b="1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Don't use spoken abbreviations: "it's," "weren't," "hasn't.“</a:t>
            </a:r>
          </a:p>
          <a:p>
            <a:r>
              <a:rPr lang="en-US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Never begin a sentence with a numeral: "5 mg of sediment were </a:t>
            </a:r>
            <a:r>
              <a:rPr lang="en-US" b="1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analysed</a:t>
            </a:r>
            <a:r>
              <a:rPr lang="en-US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…" Use: "Sediment (5 mg) was </a:t>
            </a:r>
            <a:r>
              <a:rPr lang="en-US" b="1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analysed</a:t>
            </a:r>
            <a:r>
              <a:rPr lang="en-US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…"</a:t>
            </a:r>
          </a:p>
          <a:p>
            <a:r>
              <a:rPr lang="en-US" b="1" dirty="0">
                <a:solidFill>
                  <a:srgbClr val="AE3D1A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Single-digit numbers should be spelled out; numbers of two or more digits should be expressed as numerals ("four samples" or "25 samples").</a:t>
            </a:r>
          </a:p>
          <a:p>
            <a:r>
              <a:rPr lang="en-US" b="1" dirty="0">
                <a:solidFill>
                  <a:srgbClr val="D6009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 a sentence containing a series of numbers, at least one of which is more than one digit, all of the numbers should be expressed as numerals. (Of the 21 samples, 1 was muddy, 6 gravel, and 14 sandy.)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513727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681037"/>
            <a:ext cx="10515600" cy="933451"/>
          </a:xfrm>
        </p:spPr>
        <p:txBody>
          <a:bodyPr/>
          <a:lstStyle/>
          <a:p>
            <a:pPr algn="ctr"/>
            <a:r>
              <a:rPr lang="fi-FI" sz="3600" b="1" dirty="0">
                <a:solidFill>
                  <a:srgbClr val="FF0000"/>
                </a:solidFill>
              </a:rPr>
              <a:t>Kapan Parafrase dan Kapan Menggunakan Kutipan Langsung</a:t>
            </a:r>
            <a:endParaRPr lang="en-US" sz="3600" b="1" dirty="0">
              <a:solidFill>
                <a:srgbClr val="FF0000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85887" y="2128838"/>
            <a:ext cx="9753600" cy="3171825"/>
          </a:xfrm>
          <a:prstGeom prst="rect">
            <a:avLst/>
          </a:prstGeom>
        </p:spPr>
      </p:pic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771650"/>
            <a:ext cx="10515600" cy="4405313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3009900" y="5657851"/>
            <a:ext cx="6172200" cy="371475"/>
          </a:xfrm>
          <a:prstGeom prst="rect">
            <a:avLst/>
          </a:prstGeom>
          <a:ln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/>
              <a:t>https://wordvice.com/a-guide-to-paraphrasing-in-research-papers-apa-ama/</a:t>
            </a:r>
          </a:p>
        </p:txBody>
      </p:sp>
    </p:spTree>
    <p:extLst>
      <p:ext uri="{BB962C8B-B14F-4D97-AF65-F5344CB8AC3E}">
        <p14:creationId xmlns:p14="http://schemas.microsoft.com/office/powerpoint/2010/main" val="17830313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3600" b="1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Aturan</a:t>
            </a:r>
            <a:r>
              <a:rPr lang="en-US" sz="3600" b="1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Pemformatan</a:t>
            </a:r>
            <a:r>
              <a:rPr lang="en-US" sz="3600" b="1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Umum</a:t>
            </a:r>
            <a:r>
              <a:rPr lang="en-US" sz="3600" b="1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untuk</a:t>
            </a:r>
            <a:r>
              <a:rPr lang="en-US" sz="3600" b="1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Mengutip</a:t>
            </a:r>
            <a:r>
              <a:rPr lang="en-US" sz="3600" b="1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dan</a:t>
            </a:r>
            <a:r>
              <a:rPr lang="en-US" sz="3600" b="1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Parafrase</a:t>
            </a:r>
            <a:endParaRPr lang="en-US" sz="3600" b="1" dirty="0">
              <a:solidFill>
                <a:schemeClr val="accent6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2400" b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Kutipan</a:t>
            </a:r>
            <a:r>
              <a:rPr lang="en-US" sz="24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Langsung</a:t>
            </a:r>
            <a:r>
              <a:rPr lang="en-US" sz="24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400" b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cukup</a:t>
            </a:r>
            <a:r>
              <a:rPr lang="en-US" sz="24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“</a:t>
            </a:r>
            <a:r>
              <a:rPr lang="en-US" sz="24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copy and paste</a:t>
            </a:r>
            <a:r>
              <a:rPr lang="en-US" sz="24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" </a:t>
            </a:r>
            <a:r>
              <a:rPr lang="en-US" sz="2400" b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dari</a:t>
            </a:r>
            <a:r>
              <a:rPr lang="en-US" sz="24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kata </a:t>
            </a:r>
            <a:r>
              <a:rPr lang="en-US" sz="2400" b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dan</a:t>
            </a:r>
            <a:r>
              <a:rPr lang="en-US" sz="24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/ </a:t>
            </a:r>
            <a:r>
              <a:rPr lang="en-US" sz="2400" b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atau</a:t>
            </a:r>
            <a:r>
              <a:rPr lang="en-US" sz="24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urutan</a:t>
            </a:r>
            <a:r>
              <a:rPr lang="en-US" sz="24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kata </a:t>
            </a:r>
            <a:r>
              <a:rPr lang="en-US" sz="2400" b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asli</a:t>
            </a:r>
            <a:r>
              <a:rPr lang="en-US" sz="24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b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Pada</a:t>
            </a:r>
            <a:r>
              <a:rPr lang="en-US" sz="24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semua</a:t>
            </a:r>
            <a:r>
              <a:rPr lang="en-US" sz="24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makalah</a:t>
            </a:r>
            <a:r>
              <a:rPr lang="en-US" sz="24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penelitian</a:t>
            </a:r>
            <a:r>
              <a:rPr lang="en-US" sz="24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dengan</a:t>
            </a:r>
            <a:r>
              <a:rPr lang="en-US" sz="24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pedoman</a:t>
            </a:r>
            <a:r>
              <a:rPr lang="en-US" sz="24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pemformatan</a:t>
            </a:r>
            <a:r>
              <a:rPr lang="en-US" sz="24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(APA, AMA, MLA, </a:t>
            </a:r>
            <a:r>
              <a:rPr lang="en-US" sz="2400" b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dll</a:t>
            </a:r>
            <a:r>
              <a:rPr lang="en-US" sz="24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.), </a:t>
            </a:r>
            <a:r>
              <a:rPr lang="en-US" sz="2400" b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Kutipan</a:t>
            </a:r>
            <a:r>
              <a:rPr lang="en-US" sz="24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teks</a:t>
            </a:r>
            <a:r>
              <a:rPr lang="en-US" sz="24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harus</a:t>
            </a:r>
            <a:r>
              <a:rPr lang="en-US" sz="24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disertai</a:t>
            </a:r>
            <a:r>
              <a:rPr lang="en-US" sz="24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dengan</a:t>
            </a:r>
            <a:r>
              <a:rPr lang="en-US" sz="24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tanda</a:t>
            </a:r>
            <a:r>
              <a:rPr lang="en-US" sz="24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kutip</a:t>
            </a:r>
            <a:r>
              <a:rPr lang="en-US" sz="24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dan</a:t>
            </a:r>
            <a:r>
              <a:rPr lang="en-US" sz="24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kutipan</a:t>
            </a:r>
            <a:r>
              <a:rPr lang="en-US" sz="24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dalam</a:t>
            </a:r>
            <a:r>
              <a:rPr lang="en-US" sz="24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teks</a:t>
            </a:r>
            <a:r>
              <a:rPr lang="en-US" sz="24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en-US" sz="2400" b="1" dirty="0" err="1">
                <a:solidFill>
                  <a:srgbClr val="008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Parafrase</a:t>
            </a:r>
            <a:r>
              <a:rPr lang="en-US" sz="2400" b="1" dirty="0">
                <a:solidFill>
                  <a:srgbClr val="008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400" b="1" dirty="0" err="1">
                <a:solidFill>
                  <a:srgbClr val="008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dapat</a:t>
            </a:r>
            <a:r>
              <a:rPr lang="en-US" sz="2400" b="1" dirty="0">
                <a:solidFill>
                  <a:srgbClr val="008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8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menyertakan</a:t>
            </a:r>
            <a:r>
              <a:rPr lang="en-US" sz="2400" b="1" dirty="0">
                <a:solidFill>
                  <a:srgbClr val="008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8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beberapa</a:t>
            </a:r>
            <a:r>
              <a:rPr lang="en-US" sz="2400" b="1" dirty="0">
                <a:solidFill>
                  <a:srgbClr val="008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8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istilah</a:t>
            </a:r>
            <a:r>
              <a:rPr lang="en-US" sz="2400" b="1" dirty="0">
                <a:solidFill>
                  <a:srgbClr val="008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8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kunci</a:t>
            </a:r>
            <a:r>
              <a:rPr lang="en-US" sz="2400" b="1" dirty="0">
                <a:solidFill>
                  <a:srgbClr val="008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8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dari</a:t>
            </a:r>
            <a:r>
              <a:rPr lang="en-US" sz="2400" b="1" dirty="0">
                <a:solidFill>
                  <a:srgbClr val="008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8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karya</a:t>
            </a:r>
            <a:r>
              <a:rPr lang="en-US" sz="2400" b="1" dirty="0">
                <a:solidFill>
                  <a:srgbClr val="008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8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asli</a:t>
            </a:r>
            <a:r>
              <a:rPr lang="en-US" sz="2400" b="1" dirty="0">
                <a:solidFill>
                  <a:srgbClr val="008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b="1" dirty="0" err="1">
                <a:solidFill>
                  <a:srgbClr val="008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tetapi</a:t>
            </a:r>
            <a:r>
              <a:rPr lang="en-US" sz="2400" b="1" dirty="0">
                <a:solidFill>
                  <a:srgbClr val="008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8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harus</a:t>
            </a:r>
            <a:r>
              <a:rPr lang="en-US" sz="2400" b="1" dirty="0">
                <a:solidFill>
                  <a:srgbClr val="008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8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menggunakan</a:t>
            </a:r>
            <a:r>
              <a:rPr lang="en-US" sz="2400" b="1" dirty="0">
                <a:solidFill>
                  <a:srgbClr val="008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8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bahasa</a:t>
            </a:r>
            <a:r>
              <a:rPr lang="en-US" sz="2400" b="1" dirty="0">
                <a:solidFill>
                  <a:srgbClr val="008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8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baru</a:t>
            </a:r>
            <a:r>
              <a:rPr lang="en-US" sz="2400" b="1" dirty="0">
                <a:solidFill>
                  <a:srgbClr val="008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8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untuk</a:t>
            </a:r>
            <a:r>
              <a:rPr lang="en-US" sz="2400" b="1" dirty="0">
                <a:solidFill>
                  <a:srgbClr val="008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8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mewakili</a:t>
            </a:r>
            <a:r>
              <a:rPr lang="en-US" sz="2400" b="1" dirty="0">
                <a:solidFill>
                  <a:srgbClr val="008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8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karya</a:t>
            </a:r>
            <a:r>
              <a:rPr lang="en-US" sz="2400" b="1" dirty="0">
                <a:solidFill>
                  <a:srgbClr val="008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8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asli</a:t>
            </a:r>
            <a:r>
              <a:rPr lang="en-US" sz="2400" b="1" dirty="0">
                <a:solidFill>
                  <a:srgbClr val="008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— JANGAN SALIN KARYA ASLI. </a:t>
            </a:r>
            <a:r>
              <a:rPr lang="en-US" sz="2400" b="1" dirty="0" err="1">
                <a:solidFill>
                  <a:srgbClr val="008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Saat</a:t>
            </a:r>
            <a:r>
              <a:rPr lang="en-US" sz="2400" b="1" dirty="0">
                <a:solidFill>
                  <a:srgbClr val="008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8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memparafrasekan</a:t>
            </a:r>
            <a:r>
              <a:rPr lang="en-US" sz="2400" b="1" dirty="0">
                <a:solidFill>
                  <a:srgbClr val="008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b="1" dirty="0" err="1" smtClean="0">
                <a:solidFill>
                  <a:srgbClr val="008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penulis</a:t>
            </a:r>
            <a:r>
              <a:rPr lang="en-US" sz="2400" b="1" dirty="0" smtClean="0">
                <a:solidFill>
                  <a:srgbClr val="008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8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tidak</a:t>
            </a:r>
            <a:r>
              <a:rPr lang="en-US" sz="2400" b="1" dirty="0">
                <a:solidFill>
                  <a:srgbClr val="008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8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perlu</a:t>
            </a:r>
            <a:r>
              <a:rPr lang="en-US" sz="2400" b="1" dirty="0">
                <a:solidFill>
                  <a:srgbClr val="008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8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menyertakan</a:t>
            </a:r>
            <a:r>
              <a:rPr lang="en-US" sz="2400" b="1" dirty="0">
                <a:solidFill>
                  <a:srgbClr val="008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8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tanda</a:t>
            </a:r>
            <a:r>
              <a:rPr lang="en-US" sz="2400" b="1" dirty="0">
                <a:solidFill>
                  <a:srgbClr val="008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8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kutip</a:t>
            </a:r>
            <a:r>
              <a:rPr lang="en-US" sz="2400" b="1" dirty="0">
                <a:solidFill>
                  <a:srgbClr val="008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b="1" dirty="0" err="1">
                <a:solidFill>
                  <a:srgbClr val="008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tetapi</a:t>
            </a:r>
            <a:r>
              <a:rPr lang="en-US" sz="2400" b="1" dirty="0">
                <a:solidFill>
                  <a:srgbClr val="008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solidFill>
                  <a:srgbClr val="008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penulis</a:t>
            </a:r>
            <a:r>
              <a:rPr lang="en-US" sz="2400" b="1" dirty="0" smtClean="0">
                <a:solidFill>
                  <a:srgbClr val="008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solidFill>
                  <a:srgbClr val="008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harus</a:t>
            </a:r>
            <a:r>
              <a:rPr lang="en-US" sz="2400" b="1" dirty="0" smtClean="0">
                <a:solidFill>
                  <a:srgbClr val="008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8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tetap</a:t>
            </a:r>
            <a:r>
              <a:rPr lang="en-US" sz="2400" b="1" dirty="0">
                <a:solidFill>
                  <a:srgbClr val="008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8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mengutip</a:t>
            </a:r>
            <a:r>
              <a:rPr lang="en-US" sz="2400" b="1" dirty="0">
                <a:solidFill>
                  <a:srgbClr val="008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8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karya</a:t>
            </a:r>
            <a:r>
              <a:rPr lang="en-US" sz="2400" b="1" dirty="0">
                <a:solidFill>
                  <a:srgbClr val="008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008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aslinya</a:t>
            </a:r>
            <a:r>
              <a:rPr lang="en-US" sz="2400" b="1" dirty="0">
                <a:solidFill>
                  <a:srgbClr val="008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28690592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681037"/>
            <a:ext cx="10515600" cy="933451"/>
          </a:xfrm>
        </p:spPr>
        <p:txBody>
          <a:bodyPr/>
          <a:lstStyle/>
          <a:p>
            <a:r>
              <a:rPr lang="en-US" b="1" dirty="0" err="1" smtClean="0">
                <a:solidFill>
                  <a:srgbClr val="CC6600"/>
                </a:solidFill>
              </a:rPr>
              <a:t>Mengubah</a:t>
            </a:r>
            <a:r>
              <a:rPr lang="en-US" b="1" dirty="0" smtClean="0">
                <a:solidFill>
                  <a:srgbClr val="CC6600"/>
                </a:solidFill>
              </a:rPr>
              <a:t> </a:t>
            </a:r>
            <a:r>
              <a:rPr lang="en-US" b="1" dirty="0" err="1" smtClean="0">
                <a:solidFill>
                  <a:srgbClr val="CC6600"/>
                </a:solidFill>
              </a:rPr>
              <a:t>Sumber</a:t>
            </a:r>
            <a:r>
              <a:rPr lang="en-US" b="1" dirty="0" smtClean="0">
                <a:solidFill>
                  <a:srgbClr val="CC6600"/>
                </a:solidFill>
              </a:rPr>
              <a:t> </a:t>
            </a:r>
            <a:r>
              <a:rPr lang="en-US" b="1" dirty="0" err="1" smtClean="0">
                <a:solidFill>
                  <a:srgbClr val="CC6600"/>
                </a:solidFill>
              </a:rPr>
              <a:t>Teks</a:t>
            </a:r>
            <a:r>
              <a:rPr lang="en-US" b="1" dirty="0" smtClean="0">
                <a:solidFill>
                  <a:srgbClr val="CC6600"/>
                </a:solidFill>
              </a:rPr>
              <a:t> </a:t>
            </a:r>
            <a:r>
              <a:rPr lang="en-US" b="1" dirty="0" err="1">
                <a:solidFill>
                  <a:srgbClr val="CC6600"/>
                </a:solidFill>
              </a:rPr>
              <a:t>menjadi</a:t>
            </a:r>
            <a:r>
              <a:rPr lang="en-US" b="1" dirty="0">
                <a:solidFill>
                  <a:srgbClr val="CC6600"/>
                </a:solidFill>
              </a:rPr>
              <a:t> </a:t>
            </a:r>
            <a:r>
              <a:rPr lang="en-US" b="1" dirty="0" err="1">
                <a:solidFill>
                  <a:srgbClr val="CC6600"/>
                </a:solidFill>
              </a:rPr>
              <a:t>Parafrase</a:t>
            </a:r>
            <a:endParaRPr lang="en-US" b="1" dirty="0">
              <a:solidFill>
                <a:srgbClr val="CC6600"/>
              </a:solidFill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614488"/>
            <a:ext cx="10515600" cy="4562475"/>
          </a:xfrm>
        </p:spPr>
        <p:txBody>
          <a:bodyPr/>
          <a:lstStyle/>
          <a:p>
            <a:pPr marL="628650" indent="-514350">
              <a:buFont typeface="+mj-lt"/>
              <a:buAutoNum type="arabicPeriod"/>
            </a:pPr>
            <a:r>
              <a:rPr lang="en-US" b="1" dirty="0" err="1" smtClean="0">
                <a:solidFill>
                  <a:srgbClr val="FF0000"/>
                </a:solidFill>
              </a:rPr>
              <a:t>Bacalah</a:t>
            </a:r>
            <a:r>
              <a:rPr lang="en-US" b="1" dirty="0" smtClean="0">
                <a:solidFill>
                  <a:srgbClr val="FF0000"/>
                </a:solidFill>
              </a:rPr>
              <a:t> </a:t>
            </a:r>
            <a:r>
              <a:rPr lang="en-US" b="1" dirty="0" err="1">
                <a:solidFill>
                  <a:srgbClr val="FF0000"/>
                </a:solidFill>
              </a:rPr>
              <a:t>bagian-bagian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b="1" dirty="0" err="1">
                <a:solidFill>
                  <a:srgbClr val="FF0000"/>
                </a:solidFill>
              </a:rPr>
              <a:t>penting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b="1" dirty="0" err="1">
                <a:solidFill>
                  <a:srgbClr val="FF0000"/>
                </a:solidFill>
              </a:rPr>
              <a:t>dari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b="1" dirty="0" err="1">
                <a:solidFill>
                  <a:srgbClr val="FF0000"/>
                </a:solidFill>
              </a:rPr>
              <a:t>materi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b="1" dirty="0" err="1">
                <a:solidFill>
                  <a:srgbClr val="FF0000"/>
                </a:solidFill>
              </a:rPr>
              <a:t>sumber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b="1" dirty="0" err="1">
                <a:solidFill>
                  <a:srgbClr val="FF0000"/>
                </a:solidFill>
              </a:rPr>
              <a:t>sampai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</a:rPr>
              <a:t>penulis</a:t>
            </a:r>
            <a:r>
              <a:rPr lang="en-US" b="1" dirty="0" smtClean="0">
                <a:solidFill>
                  <a:srgbClr val="FF0000"/>
                </a:solidFill>
              </a:rPr>
              <a:t> </a:t>
            </a:r>
            <a:r>
              <a:rPr lang="en-US" b="1" dirty="0" err="1" smtClean="0">
                <a:solidFill>
                  <a:srgbClr val="FF0000"/>
                </a:solidFill>
              </a:rPr>
              <a:t>benar-benar</a:t>
            </a:r>
            <a:r>
              <a:rPr lang="en-US" b="1" dirty="0" smtClean="0">
                <a:solidFill>
                  <a:srgbClr val="FF0000"/>
                </a:solidFill>
              </a:rPr>
              <a:t> </a:t>
            </a:r>
            <a:r>
              <a:rPr lang="en-US" b="1" dirty="0" err="1">
                <a:solidFill>
                  <a:srgbClr val="FF0000"/>
                </a:solidFill>
              </a:rPr>
              <a:t>memahami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b="1" dirty="0" err="1">
                <a:solidFill>
                  <a:srgbClr val="FF0000"/>
                </a:solidFill>
              </a:rPr>
              <a:t>artinya</a:t>
            </a:r>
            <a:r>
              <a:rPr lang="en-US" b="1" dirty="0">
                <a:solidFill>
                  <a:srgbClr val="FF0000"/>
                </a:solidFill>
              </a:rPr>
              <a:t>.</a:t>
            </a:r>
          </a:p>
          <a:p>
            <a:pPr marL="628650" indent="-514350">
              <a:buFont typeface="+mj-lt"/>
              <a:buAutoNum type="arabicPeriod"/>
            </a:pPr>
            <a:r>
              <a:rPr lang="en-US" b="1" dirty="0" err="1" smtClean="0">
                <a:solidFill>
                  <a:srgbClr val="2318B8"/>
                </a:solidFill>
              </a:rPr>
              <a:t>Buat</a:t>
            </a:r>
            <a:r>
              <a:rPr lang="en-US" b="1" dirty="0" smtClean="0">
                <a:solidFill>
                  <a:srgbClr val="2318B8"/>
                </a:solidFill>
              </a:rPr>
              <a:t> </a:t>
            </a:r>
            <a:r>
              <a:rPr lang="en-US" b="1" dirty="0" err="1">
                <a:solidFill>
                  <a:srgbClr val="2318B8"/>
                </a:solidFill>
              </a:rPr>
              <a:t>beberapa</a:t>
            </a:r>
            <a:r>
              <a:rPr lang="en-US" b="1" dirty="0">
                <a:solidFill>
                  <a:srgbClr val="2318B8"/>
                </a:solidFill>
              </a:rPr>
              <a:t> </a:t>
            </a:r>
            <a:r>
              <a:rPr lang="en-US" b="1" dirty="0" err="1">
                <a:solidFill>
                  <a:srgbClr val="2318B8"/>
                </a:solidFill>
              </a:rPr>
              <a:t>catatan</a:t>
            </a:r>
            <a:r>
              <a:rPr lang="en-US" b="1" dirty="0">
                <a:solidFill>
                  <a:srgbClr val="2318B8"/>
                </a:solidFill>
              </a:rPr>
              <a:t> </a:t>
            </a:r>
            <a:r>
              <a:rPr lang="en-US" b="1" dirty="0" err="1">
                <a:solidFill>
                  <a:srgbClr val="2318B8"/>
                </a:solidFill>
              </a:rPr>
              <a:t>dan</a:t>
            </a:r>
            <a:r>
              <a:rPr lang="en-US" b="1" dirty="0">
                <a:solidFill>
                  <a:srgbClr val="2318B8"/>
                </a:solidFill>
              </a:rPr>
              <a:t> </a:t>
            </a:r>
            <a:r>
              <a:rPr lang="en-US" b="1" dirty="0" err="1">
                <a:solidFill>
                  <a:srgbClr val="2318B8"/>
                </a:solidFill>
              </a:rPr>
              <a:t>buat</a:t>
            </a:r>
            <a:r>
              <a:rPr lang="en-US" b="1" dirty="0">
                <a:solidFill>
                  <a:srgbClr val="2318B8"/>
                </a:solidFill>
              </a:rPr>
              <a:t> </a:t>
            </a:r>
            <a:r>
              <a:rPr lang="en-US" b="1" dirty="0" err="1">
                <a:solidFill>
                  <a:srgbClr val="2318B8"/>
                </a:solidFill>
              </a:rPr>
              <a:t>daftar</a:t>
            </a:r>
            <a:r>
              <a:rPr lang="en-US" b="1" dirty="0">
                <a:solidFill>
                  <a:srgbClr val="2318B8"/>
                </a:solidFill>
              </a:rPr>
              <a:t> </a:t>
            </a:r>
            <a:r>
              <a:rPr lang="en-US" b="1" dirty="0" err="1">
                <a:solidFill>
                  <a:srgbClr val="2318B8"/>
                </a:solidFill>
              </a:rPr>
              <a:t>istilah</a:t>
            </a:r>
            <a:r>
              <a:rPr lang="en-US" b="1" dirty="0">
                <a:solidFill>
                  <a:srgbClr val="2318B8"/>
                </a:solidFill>
              </a:rPr>
              <a:t> </a:t>
            </a:r>
            <a:r>
              <a:rPr lang="en-US" b="1" dirty="0" err="1">
                <a:solidFill>
                  <a:srgbClr val="2318B8"/>
                </a:solidFill>
              </a:rPr>
              <a:t>kunci</a:t>
            </a:r>
            <a:r>
              <a:rPr lang="en-US" b="1" dirty="0">
                <a:solidFill>
                  <a:srgbClr val="2318B8"/>
                </a:solidFill>
              </a:rPr>
              <a:t> </a:t>
            </a:r>
            <a:r>
              <a:rPr lang="en-US" b="1" dirty="0" err="1">
                <a:solidFill>
                  <a:srgbClr val="2318B8"/>
                </a:solidFill>
              </a:rPr>
              <a:t>dari</a:t>
            </a:r>
            <a:r>
              <a:rPr lang="en-US" b="1" dirty="0">
                <a:solidFill>
                  <a:srgbClr val="2318B8"/>
                </a:solidFill>
              </a:rPr>
              <a:t> </a:t>
            </a:r>
            <a:r>
              <a:rPr lang="en-US" b="1" dirty="0" err="1">
                <a:solidFill>
                  <a:srgbClr val="2318B8"/>
                </a:solidFill>
              </a:rPr>
              <a:t>materi</a:t>
            </a:r>
            <a:r>
              <a:rPr lang="en-US" b="1" dirty="0">
                <a:solidFill>
                  <a:srgbClr val="2318B8"/>
                </a:solidFill>
              </a:rPr>
              <a:t> </a:t>
            </a:r>
            <a:r>
              <a:rPr lang="en-US" b="1" dirty="0" err="1">
                <a:solidFill>
                  <a:srgbClr val="2318B8"/>
                </a:solidFill>
              </a:rPr>
              <a:t>sumber</a:t>
            </a:r>
            <a:r>
              <a:rPr lang="en-US" b="1" dirty="0">
                <a:solidFill>
                  <a:srgbClr val="2318B8"/>
                </a:solidFill>
              </a:rPr>
              <a:t>.</a:t>
            </a:r>
          </a:p>
          <a:p>
            <a:pPr marL="628650" indent="-514350">
              <a:buFont typeface="+mj-lt"/>
              <a:buAutoNum type="arabicPeriod"/>
            </a:pPr>
            <a:r>
              <a:rPr lang="en-US" b="1" dirty="0" err="1" smtClean="0">
                <a:solidFill>
                  <a:srgbClr val="008000"/>
                </a:solidFill>
              </a:rPr>
              <a:t>Tulis</a:t>
            </a:r>
            <a:r>
              <a:rPr lang="en-US" b="1" dirty="0" smtClean="0">
                <a:solidFill>
                  <a:srgbClr val="008000"/>
                </a:solidFill>
              </a:rPr>
              <a:t> </a:t>
            </a:r>
            <a:r>
              <a:rPr lang="en-US" b="1" dirty="0" err="1">
                <a:solidFill>
                  <a:srgbClr val="008000"/>
                </a:solidFill>
              </a:rPr>
              <a:t>paragraf</a:t>
            </a:r>
            <a:r>
              <a:rPr lang="en-US" b="1" dirty="0">
                <a:solidFill>
                  <a:srgbClr val="008000"/>
                </a:solidFill>
              </a:rPr>
              <a:t> </a:t>
            </a:r>
            <a:r>
              <a:rPr lang="en-US" b="1" dirty="0" err="1" smtClean="0">
                <a:solidFill>
                  <a:srgbClr val="008000"/>
                </a:solidFill>
              </a:rPr>
              <a:t>anda</a:t>
            </a:r>
            <a:r>
              <a:rPr lang="en-US" b="1" dirty="0" smtClean="0">
                <a:solidFill>
                  <a:srgbClr val="008000"/>
                </a:solidFill>
              </a:rPr>
              <a:t> </a:t>
            </a:r>
            <a:r>
              <a:rPr lang="en-US" b="1" dirty="0" err="1" smtClean="0">
                <a:solidFill>
                  <a:srgbClr val="008000"/>
                </a:solidFill>
              </a:rPr>
              <a:t>sendiri</a:t>
            </a:r>
            <a:r>
              <a:rPr lang="en-US" b="1" dirty="0" smtClean="0">
                <a:solidFill>
                  <a:srgbClr val="008000"/>
                </a:solidFill>
              </a:rPr>
              <a:t> </a:t>
            </a:r>
            <a:r>
              <a:rPr lang="en-US" b="1" dirty="0" err="1">
                <a:solidFill>
                  <a:srgbClr val="008000"/>
                </a:solidFill>
              </a:rPr>
              <a:t>tanpa</a:t>
            </a:r>
            <a:r>
              <a:rPr lang="en-US" b="1" dirty="0">
                <a:solidFill>
                  <a:srgbClr val="008000"/>
                </a:solidFill>
              </a:rPr>
              <a:t> </a:t>
            </a:r>
            <a:r>
              <a:rPr lang="en-US" b="1" dirty="0" err="1">
                <a:solidFill>
                  <a:srgbClr val="008000"/>
                </a:solidFill>
              </a:rPr>
              <a:t>melihat</a:t>
            </a:r>
            <a:r>
              <a:rPr lang="en-US" b="1" dirty="0">
                <a:solidFill>
                  <a:srgbClr val="008000"/>
                </a:solidFill>
              </a:rPr>
              <a:t> </a:t>
            </a:r>
            <a:r>
              <a:rPr lang="en-US" b="1" dirty="0" err="1">
                <a:solidFill>
                  <a:srgbClr val="008000"/>
                </a:solidFill>
              </a:rPr>
              <a:t>sumber</a:t>
            </a:r>
            <a:r>
              <a:rPr lang="en-US" b="1" dirty="0">
                <a:solidFill>
                  <a:srgbClr val="008000"/>
                </a:solidFill>
              </a:rPr>
              <a:t> </a:t>
            </a:r>
            <a:r>
              <a:rPr lang="en-US" b="1" dirty="0" err="1">
                <a:solidFill>
                  <a:srgbClr val="008000"/>
                </a:solidFill>
              </a:rPr>
              <a:t>materi</a:t>
            </a:r>
            <a:r>
              <a:rPr lang="en-US" b="1" dirty="0">
                <a:solidFill>
                  <a:srgbClr val="008000"/>
                </a:solidFill>
              </a:rPr>
              <a:t>, </a:t>
            </a:r>
            <a:r>
              <a:rPr lang="en-US" b="1" dirty="0" err="1">
                <a:solidFill>
                  <a:srgbClr val="008000"/>
                </a:solidFill>
              </a:rPr>
              <a:t>hanya</a:t>
            </a:r>
            <a:r>
              <a:rPr lang="en-US" b="1" dirty="0">
                <a:solidFill>
                  <a:srgbClr val="008000"/>
                </a:solidFill>
              </a:rPr>
              <a:t> </a:t>
            </a:r>
            <a:r>
              <a:rPr lang="en-US" b="1" dirty="0" err="1">
                <a:solidFill>
                  <a:srgbClr val="008000"/>
                </a:solidFill>
              </a:rPr>
              <a:t>menggunakan</a:t>
            </a:r>
            <a:r>
              <a:rPr lang="en-US" b="1" dirty="0">
                <a:solidFill>
                  <a:srgbClr val="008000"/>
                </a:solidFill>
              </a:rPr>
              <a:t> </a:t>
            </a:r>
            <a:r>
              <a:rPr lang="en-US" b="1" dirty="0" err="1">
                <a:solidFill>
                  <a:srgbClr val="008000"/>
                </a:solidFill>
              </a:rPr>
              <a:t>istilah</a:t>
            </a:r>
            <a:r>
              <a:rPr lang="en-US" b="1" dirty="0">
                <a:solidFill>
                  <a:srgbClr val="008000"/>
                </a:solidFill>
              </a:rPr>
              <a:t> </a:t>
            </a:r>
            <a:r>
              <a:rPr lang="en-US" b="1" dirty="0" err="1">
                <a:solidFill>
                  <a:srgbClr val="008000"/>
                </a:solidFill>
              </a:rPr>
              <a:t>kunci</a:t>
            </a:r>
            <a:r>
              <a:rPr lang="en-US" b="1" dirty="0">
                <a:solidFill>
                  <a:srgbClr val="008000"/>
                </a:solidFill>
              </a:rPr>
              <a:t>.</a:t>
            </a:r>
          </a:p>
          <a:p>
            <a:pPr marL="628650" indent="-514350">
              <a:buFont typeface="+mj-lt"/>
              <a:buAutoNum type="arabicPeriod"/>
            </a:pPr>
            <a:r>
              <a:rPr lang="en-US" b="1" dirty="0" err="1" smtClean="0">
                <a:solidFill>
                  <a:srgbClr val="808000"/>
                </a:solidFill>
              </a:rPr>
              <a:t>Periksa</a:t>
            </a:r>
            <a:r>
              <a:rPr lang="en-US" b="1" dirty="0" smtClean="0">
                <a:solidFill>
                  <a:srgbClr val="808000"/>
                </a:solidFill>
              </a:rPr>
              <a:t> </a:t>
            </a:r>
            <a:r>
              <a:rPr lang="en-US" b="1" dirty="0" err="1">
                <a:solidFill>
                  <a:srgbClr val="808000"/>
                </a:solidFill>
              </a:rPr>
              <a:t>untuk</a:t>
            </a:r>
            <a:r>
              <a:rPr lang="en-US" b="1" dirty="0">
                <a:solidFill>
                  <a:srgbClr val="808000"/>
                </a:solidFill>
              </a:rPr>
              <a:t> </a:t>
            </a:r>
            <a:r>
              <a:rPr lang="en-US" b="1" dirty="0" err="1">
                <a:solidFill>
                  <a:srgbClr val="808000"/>
                </a:solidFill>
              </a:rPr>
              <a:t>memastikan</a:t>
            </a:r>
            <a:r>
              <a:rPr lang="en-US" b="1" dirty="0">
                <a:solidFill>
                  <a:srgbClr val="808000"/>
                </a:solidFill>
              </a:rPr>
              <a:t> </a:t>
            </a:r>
            <a:r>
              <a:rPr lang="en-US" b="1" dirty="0" err="1">
                <a:solidFill>
                  <a:srgbClr val="808000"/>
                </a:solidFill>
              </a:rPr>
              <a:t>versi</a:t>
            </a:r>
            <a:r>
              <a:rPr lang="en-US" b="1" dirty="0">
                <a:solidFill>
                  <a:srgbClr val="808000"/>
                </a:solidFill>
              </a:rPr>
              <a:t> </a:t>
            </a:r>
            <a:r>
              <a:rPr lang="en-US" b="1" dirty="0" err="1" smtClean="0">
                <a:solidFill>
                  <a:srgbClr val="808000"/>
                </a:solidFill>
              </a:rPr>
              <a:t>anda</a:t>
            </a:r>
            <a:r>
              <a:rPr lang="en-US" b="1" dirty="0" smtClean="0">
                <a:solidFill>
                  <a:srgbClr val="808000"/>
                </a:solidFill>
              </a:rPr>
              <a:t> </a:t>
            </a:r>
            <a:r>
              <a:rPr lang="en-US" b="1" dirty="0" err="1">
                <a:solidFill>
                  <a:srgbClr val="808000"/>
                </a:solidFill>
              </a:rPr>
              <a:t>menangkap</a:t>
            </a:r>
            <a:r>
              <a:rPr lang="en-US" b="1" dirty="0">
                <a:solidFill>
                  <a:srgbClr val="808000"/>
                </a:solidFill>
              </a:rPr>
              <a:t> </a:t>
            </a:r>
            <a:r>
              <a:rPr lang="en-US" b="1" dirty="0" err="1">
                <a:solidFill>
                  <a:srgbClr val="808000"/>
                </a:solidFill>
              </a:rPr>
              <a:t>bagian</a:t>
            </a:r>
            <a:r>
              <a:rPr lang="en-US" b="1" dirty="0">
                <a:solidFill>
                  <a:srgbClr val="808000"/>
                </a:solidFill>
              </a:rPr>
              <a:t> </a:t>
            </a:r>
            <a:r>
              <a:rPr lang="en-US" b="1" dirty="0" err="1">
                <a:solidFill>
                  <a:srgbClr val="808000"/>
                </a:solidFill>
              </a:rPr>
              <a:t>penting</a:t>
            </a:r>
            <a:r>
              <a:rPr lang="en-US" b="1" dirty="0">
                <a:solidFill>
                  <a:srgbClr val="808000"/>
                </a:solidFill>
              </a:rPr>
              <a:t> </a:t>
            </a:r>
            <a:r>
              <a:rPr lang="en-US" b="1" dirty="0" err="1">
                <a:solidFill>
                  <a:srgbClr val="808000"/>
                </a:solidFill>
              </a:rPr>
              <a:t>dan</a:t>
            </a:r>
            <a:r>
              <a:rPr lang="en-US" b="1" dirty="0">
                <a:solidFill>
                  <a:srgbClr val="808000"/>
                </a:solidFill>
              </a:rPr>
              <a:t> </a:t>
            </a:r>
            <a:r>
              <a:rPr lang="en-US" b="1" dirty="0" err="1">
                <a:solidFill>
                  <a:srgbClr val="808000"/>
                </a:solidFill>
              </a:rPr>
              <a:t>maksud</a:t>
            </a:r>
            <a:r>
              <a:rPr lang="en-US" b="1" dirty="0">
                <a:solidFill>
                  <a:srgbClr val="808000"/>
                </a:solidFill>
              </a:rPr>
              <a:t> </a:t>
            </a:r>
            <a:r>
              <a:rPr lang="en-US" b="1" dirty="0" err="1">
                <a:solidFill>
                  <a:srgbClr val="808000"/>
                </a:solidFill>
              </a:rPr>
              <a:t>dari</a:t>
            </a:r>
            <a:r>
              <a:rPr lang="en-US" b="1" dirty="0">
                <a:solidFill>
                  <a:srgbClr val="808000"/>
                </a:solidFill>
              </a:rPr>
              <a:t> </a:t>
            </a:r>
            <a:r>
              <a:rPr lang="en-US" b="1" dirty="0" err="1">
                <a:solidFill>
                  <a:srgbClr val="808000"/>
                </a:solidFill>
              </a:rPr>
              <a:t>materi</a:t>
            </a:r>
            <a:r>
              <a:rPr lang="en-US" b="1" dirty="0">
                <a:solidFill>
                  <a:srgbClr val="808000"/>
                </a:solidFill>
              </a:rPr>
              <a:t> </a:t>
            </a:r>
            <a:r>
              <a:rPr lang="en-US" b="1" dirty="0" err="1">
                <a:solidFill>
                  <a:srgbClr val="808000"/>
                </a:solidFill>
              </a:rPr>
              <a:t>sumber</a:t>
            </a:r>
            <a:r>
              <a:rPr lang="en-US" b="1" dirty="0">
                <a:solidFill>
                  <a:srgbClr val="808000"/>
                </a:solidFill>
              </a:rPr>
              <a:t>.</a:t>
            </a:r>
          </a:p>
          <a:p>
            <a:pPr marL="628650" indent="-514350">
              <a:buFont typeface="+mj-lt"/>
              <a:buAutoNum type="arabicPeriod"/>
            </a:pPr>
            <a:r>
              <a:rPr lang="en-US" b="1" dirty="0" err="1" smtClean="0">
                <a:solidFill>
                  <a:schemeClr val="accent6">
                    <a:lumMod val="50000"/>
                  </a:schemeClr>
                </a:solidFill>
              </a:rPr>
              <a:t>Tunjukkan</a:t>
            </a:r>
            <a:r>
              <a:rPr lang="en-US" b="1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en-US" b="1" dirty="0">
                <a:solidFill>
                  <a:schemeClr val="accent6">
                    <a:lumMod val="50000"/>
                  </a:schemeClr>
                </a:solidFill>
              </a:rPr>
              <a:t>di </a:t>
            </a:r>
            <a:r>
              <a:rPr lang="en-US" b="1" dirty="0" err="1">
                <a:solidFill>
                  <a:schemeClr val="accent6">
                    <a:lumMod val="50000"/>
                  </a:schemeClr>
                </a:solidFill>
              </a:rPr>
              <a:t>mana</a:t>
            </a:r>
            <a:r>
              <a:rPr lang="en-US" b="1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en-US" b="1" dirty="0" err="1">
                <a:solidFill>
                  <a:schemeClr val="accent6">
                    <a:lumMod val="50000"/>
                  </a:schemeClr>
                </a:solidFill>
              </a:rPr>
              <a:t>parafrase</a:t>
            </a:r>
            <a:r>
              <a:rPr lang="en-US" b="1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en-US" b="1" dirty="0" err="1" smtClean="0">
                <a:solidFill>
                  <a:schemeClr val="accent6">
                    <a:lumMod val="50000"/>
                  </a:schemeClr>
                </a:solidFill>
              </a:rPr>
              <a:t>anda</a:t>
            </a:r>
            <a:r>
              <a:rPr lang="en-US" b="1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en-US" b="1" dirty="0" err="1">
                <a:solidFill>
                  <a:schemeClr val="accent6">
                    <a:lumMod val="50000"/>
                  </a:schemeClr>
                </a:solidFill>
              </a:rPr>
              <a:t>dimulai</a:t>
            </a:r>
            <a:r>
              <a:rPr lang="en-US" b="1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en-US" b="1" dirty="0" err="1">
                <a:solidFill>
                  <a:schemeClr val="accent6">
                    <a:lumMod val="50000"/>
                  </a:schemeClr>
                </a:solidFill>
              </a:rPr>
              <a:t>dan</a:t>
            </a:r>
            <a:r>
              <a:rPr lang="en-US" b="1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en-US" b="1" dirty="0" err="1">
                <a:solidFill>
                  <a:schemeClr val="accent6">
                    <a:lumMod val="50000"/>
                  </a:schemeClr>
                </a:solidFill>
              </a:rPr>
              <a:t>diakhiri</a:t>
            </a:r>
            <a:r>
              <a:rPr lang="en-US" b="1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en-US" b="1" dirty="0" err="1">
                <a:solidFill>
                  <a:schemeClr val="accent6">
                    <a:lumMod val="50000"/>
                  </a:schemeClr>
                </a:solidFill>
              </a:rPr>
              <a:t>menggunakan</a:t>
            </a:r>
            <a:r>
              <a:rPr lang="en-US" b="1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en-US" b="1" dirty="0" err="1">
                <a:solidFill>
                  <a:schemeClr val="accent6">
                    <a:lumMod val="50000"/>
                  </a:schemeClr>
                </a:solidFill>
              </a:rPr>
              <a:t>kutipan</a:t>
            </a:r>
            <a:r>
              <a:rPr lang="en-US" b="1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en-US" b="1" dirty="0" err="1">
                <a:solidFill>
                  <a:schemeClr val="accent6">
                    <a:lumMod val="50000"/>
                  </a:schemeClr>
                </a:solidFill>
              </a:rPr>
              <a:t>dalam</a:t>
            </a:r>
            <a:r>
              <a:rPr lang="en-US" b="1" dirty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en-US" b="1" dirty="0" err="1">
                <a:solidFill>
                  <a:schemeClr val="accent6">
                    <a:lumMod val="50000"/>
                  </a:schemeClr>
                </a:solidFill>
              </a:rPr>
              <a:t>teks</a:t>
            </a:r>
            <a:r>
              <a:rPr lang="en-US" b="1" dirty="0">
                <a:solidFill>
                  <a:schemeClr val="accent6">
                    <a:lumMod val="50000"/>
                  </a:schemeClr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82262485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Tips </a:t>
            </a:r>
            <a:r>
              <a:rPr lang="en-US" b="1" dirty="0" err="1"/>
              <a:t>untuk</a:t>
            </a:r>
            <a:r>
              <a:rPr lang="en-US" b="1" dirty="0"/>
              <a:t> </a:t>
            </a:r>
            <a:r>
              <a:rPr lang="en-US" b="1" dirty="0" err="1"/>
              <a:t>Parafrase</a:t>
            </a:r>
            <a:endParaRPr lang="en-US" b="1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b="1" dirty="0" err="1" smtClean="0">
                <a:solidFill>
                  <a:srgbClr val="D60093"/>
                </a:solidFill>
              </a:rPr>
              <a:t>Metode</a:t>
            </a:r>
            <a:r>
              <a:rPr lang="en-US" b="1" dirty="0" smtClean="0">
                <a:solidFill>
                  <a:srgbClr val="D60093"/>
                </a:solidFill>
              </a:rPr>
              <a:t> </a:t>
            </a:r>
            <a:r>
              <a:rPr lang="en-US" b="1" dirty="0" err="1">
                <a:solidFill>
                  <a:srgbClr val="D60093"/>
                </a:solidFill>
              </a:rPr>
              <a:t>berikut</a:t>
            </a:r>
            <a:r>
              <a:rPr lang="en-US" b="1" dirty="0">
                <a:solidFill>
                  <a:srgbClr val="D60093"/>
                </a:solidFill>
              </a:rPr>
              <a:t> </a:t>
            </a:r>
            <a:r>
              <a:rPr lang="en-US" b="1" dirty="0" err="1">
                <a:solidFill>
                  <a:srgbClr val="D60093"/>
                </a:solidFill>
              </a:rPr>
              <a:t>untuk</a:t>
            </a:r>
            <a:r>
              <a:rPr lang="en-US" b="1" dirty="0">
                <a:solidFill>
                  <a:srgbClr val="D60093"/>
                </a:solidFill>
              </a:rPr>
              <a:t> </a:t>
            </a:r>
            <a:r>
              <a:rPr lang="en-US" b="1" dirty="0" err="1">
                <a:solidFill>
                  <a:srgbClr val="D60093"/>
                </a:solidFill>
              </a:rPr>
              <a:t>membuat</a:t>
            </a:r>
            <a:r>
              <a:rPr lang="en-US" b="1" dirty="0">
                <a:solidFill>
                  <a:srgbClr val="D60093"/>
                </a:solidFill>
              </a:rPr>
              <a:t> </a:t>
            </a:r>
            <a:r>
              <a:rPr lang="en-US" b="1" dirty="0" err="1">
                <a:solidFill>
                  <a:srgbClr val="D60093"/>
                </a:solidFill>
              </a:rPr>
              <a:t>parafrasa</a:t>
            </a:r>
            <a:r>
              <a:rPr lang="en-US" b="1" dirty="0">
                <a:solidFill>
                  <a:srgbClr val="D60093"/>
                </a:solidFill>
              </a:rPr>
              <a:t> </a:t>
            </a:r>
            <a:r>
              <a:rPr lang="en-US" b="1" dirty="0" err="1" smtClean="0">
                <a:solidFill>
                  <a:srgbClr val="D60093"/>
                </a:solidFill>
              </a:rPr>
              <a:t>semakin</a:t>
            </a:r>
            <a:r>
              <a:rPr lang="en-US" b="1" dirty="0" smtClean="0">
                <a:solidFill>
                  <a:srgbClr val="D60093"/>
                </a:solidFill>
              </a:rPr>
              <a:t> </a:t>
            </a:r>
            <a:r>
              <a:rPr lang="en-US" b="1" dirty="0" err="1">
                <a:solidFill>
                  <a:srgbClr val="D60093"/>
                </a:solidFill>
              </a:rPr>
              <a:t>kuat</a:t>
            </a:r>
            <a:r>
              <a:rPr lang="en-US" b="1" dirty="0" smtClean="0">
                <a:solidFill>
                  <a:srgbClr val="D60093"/>
                </a:solidFill>
              </a:rPr>
              <a:t>.</a:t>
            </a:r>
          </a:p>
          <a:p>
            <a:r>
              <a:rPr lang="en-US" b="1" dirty="0" err="1" smtClean="0">
                <a:solidFill>
                  <a:srgbClr val="CC3300"/>
                </a:solidFill>
              </a:rPr>
              <a:t>Perhatikan</a:t>
            </a:r>
            <a:r>
              <a:rPr lang="en-US" b="1" dirty="0" smtClean="0">
                <a:solidFill>
                  <a:srgbClr val="CC3300"/>
                </a:solidFill>
              </a:rPr>
              <a:t> </a:t>
            </a:r>
            <a:r>
              <a:rPr lang="en-US" b="1" dirty="0" err="1">
                <a:solidFill>
                  <a:srgbClr val="CC3300"/>
                </a:solidFill>
              </a:rPr>
              <a:t>bahwa</a:t>
            </a:r>
            <a:r>
              <a:rPr lang="en-US" b="1" dirty="0">
                <a:solidFill>
                  <a:srgbClr val="CC3300"/>
                </a:solidFill>
              </a:rPr>
              <a:t> </a:t>
            </a:r>
            <a:r>
              <a:rPr lang="en-US" b="1" dirty="0" err="1" smtClean="0">
                <a:solidFill>
                  <a:srgbClr val="CC3300"/>
                </a:solidFill>
              </a:rPr>
              <a:t>penulis</a:t>
            </a:r>
            <a:r>
              <a:rPr lang="en-US" b="1" dirty="0" smtClean="0">
                <a:solidFill>
                  <a:srgbClr val="CC3300"/>
                </a:solidFill>
              </a:rPr>
              <a:t> </a:t>
            </a:r>
            <a:r>
              <a:rPr lang="en-US" b="1" dirty="0" err="1" smtClean="0">
                <a:solidFill>
                  <a:srgbClr val="CC3300"/>
                </a:solidFill>
              </a:rPr>
              <a:t>tidak</a:t>
            </a:r>
            <a:r>
              <a:rPr lang="en-US" b="1" dirty="0" smtClean="0">
                <a:solidFill>
                  <a:srgbClr val="CC3300"/>
                </a:solidFill>
              </a:rPr>
              <a:t> </a:t>
            </a:r>
            <a:r>
              <a:rPr lang="en-US" b="1" dirty="0" err="1">
                <a:solidFill>
                  <a:srgbClr val="CC3300"/>
                </a:solidFill>
              </a:rPr>
              <a:t>boleh</a:t>
            </a:r>
            <a:r>
              <a:rPr lang="en-US" b="1" dirty="0">
                <a:solidFill>
                  <a:srgbClr val="CC3300"/>
                </a:solidFill>
              </a:rPr>
              <a:t> </a:t>
            </a:r>
            <a:r>
              <a:rPr lang="en-US" b="1" dirty="0" err="1">
                <a:solidFill>
                  <a:srgbClr val="CC3300"/>
                </a:solidFill>
              </a:rPr>
              <a:t>hanya</a:t>
            </a:r>
            <a:r>
              <a:rPr lang="en-US" b="1" dirty="0">
                <a:solidFill>
                  <a:srgbClr val="CC3300"/>
                </a:solidFill>
              </a:rPr>
              <a:t> </a:t>
            </a:r>
            <a:r>
              <a:rPr lang="en-US" b="1" dirty="0" err="1">
                <a:solidFill>
                  <a:srgbClr val="CC3300"/>
                </a:solidFill>
              </a:rPr>
              <a:t>menerapkan</a:t>
            </a:r>
            <a:r>
              <a:rPr lang="en-US" b="1" dirty="0">
                <a:solidFill>
                  <a:srgbClr val="CC3300"/>
                </a:solidFill>
              </a:rPr>
              <a:t> </a:t>
            </a:r>
            <a:r>
              <a:rPr lang="en-US" b="1" dirty="0" err="1">
                <a:solidFill>
                  <a:srgbClr val="CC3300"/>
                </a:solidFill>
              </a:rPr>
              <a:t>satu</a:t>
            </a:r>
            <a:r>
              <a:rPr lang="en-US" b="1" dirty="0">
                <a:solidFill>
                  <a:srgbClr val="CC3300"/>
                </a:solidFill>
              </a:rPr>
              <a:t> </a:t>
            </a:r>
            <a:r>
              <a:rPr lang="en-US" b="1" dirty="0" err="1">
                <a:solidFill>
                  <a:srgbClr val="CC3300"/>
                </a:solidFill>
              </a:rPr>
              <a:t>dari</a:t>
            </a:r>
            <a:r>
              <a:rPr lang="en-US" b="1" dirty="0">
                <a:solidFill>
                  <a:srgbClr val="CC3300"/>
                </a:solidFill>
              </a:rPr>
              <a:t> </a:t>
            </a:r>
            <a:r>
              <a:rPr lang="en-US" b="1" dirty="0" err="1">
                <a:solidFill>
                  <a:srgbClr val="CC3300"/>
                </a:solidFill>
              </a:rPr>
              <a:t>aturan</a:t>
            </a:r>
            <a:r>
              <a:rPr lang="en-US" b="1" dirty="0">
                <a:solidFill>
                  <a:srgbClr val="CC3300"/>
                </a:solidFill>
              </a:rPr>
              <a:t> </a:t>
            </a:r>
            <a:r>
              <a:rPr lang="en-US" b="1" dirty="0" err="1">
                <a:solidFill>
                  <a:srgbClr val="CC3300"/>
                </a:solidFill>
              </a:rPr>
              <a:t>ini</a:t>
            </a:r>
            <a:r>
              <a:rPr lang="en-US" b="1" dirty="0">
                <a:solidFill>
                  <a:srgbClr val="CC3300"/>
                </a:solidFill>
              </a:rPr>
              <a:t> </a:t>
            </a:r>
            <a:r>
              <a:rPr lang="en-US" b="1" dirty="0" err="1">
                <a:solidFill>
                  <a:srgbClr val="CC3300"/>
                </a:solidFill>
              </a:rPr>
              <a:t>secara</a:t>
            </a:r>
            <a:r>
              <a:rPr lang="en-US" b="1" dirty="0">
                <a:solidFill>
                  <a:srgbClr val="CC3300"/>
                </a:solidFill>
              </a:rPr>
              <a:t> </a:t>
            </a:r>
            <a:r>
              <a:rPr lang="en-US" b="1" dirty="0" err="1">
                <a:solidFill>
                  <a:srgbClr val="CC3300"/>
                </a:solidFill>
              </a:rPr>
              <a:t>terpisah</a:t>
            </a:r>
            <a:r>
              <a:rPr lang="en-US" b="1" dirty="0">
                <a:solidFill>
                  <a:srgbClr val="CC3300"/>
                </a:solidFill>
              </a:rPr>
              <a:t> — </a:t>
            </a:r>
            <a:r>
              <a:rPr lang="en-US" b="1" dirty="0" err="1">
                <a:solidFill>
                  <a:srgbClr val="CC3300"/>
                </a:solidFill>
              </a:rPr>
              <a:t>gabungkan</a:t>
            </a:r>
            <a:r>
              <a:rPr lang="en-US" b="1" dirty="0">
                <a:solidFill>
                  <a:srgbClr val="CC3300"/>
                </a:solidFill>
              </a:rPr>
              <a:t> </a:t>
            </a:r>
            <a:r>
              <a:rPr lang="en-US" b="1" dirty="0" err="1">
                <a:solidFill>
                  <a:srgbClr val="CC3300"/>
                </a:solidFill>
              </a:rPr>
              <a:t>teknik</a:t>
            </a:r>
            <a:r>
              <a:rPr lang="en-US" b="1" dirty="0">
                <a:solidFill>
                  <a:srgbClr val="CC3300"/>
                </a:solidFill>
              </a:rPr>
              <a:t> </a:t>
            </a:r>
            <a:r>
              <a:rPr lang="en-US" b="1" dirty="0" err="1">
                <a:solidFill>
                  <a:srgbClr val="CC3300"/>
                </a:solidFill>
              </a:rPr>
              <a:t>ini</a:t>
            </a:r>
            <a:r>
              <a:rPr lang="en-US" b="1" dirty="0">
                <a:solidFill>
                  <a:srgbClr val="CC3300"/>
                </a:solidFill>
              </a:rPr>
              <a:t> </a:t>
            </a:r>
            <a:r>
              <a:rPr lang="en-US" b="1" dirty="0" err="1">
                <a:solidFill>
                  <a:srgbClr val="CC3300"/>
                </a:solidFill>
              </a:rPr>
              <a:t>untuk</a:t>
            </a:r>
            <a:r>
              <a:rPr lang="en-US" b="1" dirty="0">
                <a:solidFill>
                  <a:srgbClr val="CC3300"/>
                </a:solidFill>
              </a:rPr>
              <a:t> </a:t>
            </a:r>
            <a:r>
              <a:rPr lang="en-US" b="1" dirty="0" err="1">
                <a:solidFill>
                  <a:srgbClr val="CC3300"/>
                </a:solidFill>
              </a:rPr>
              <a:t>mengurangi</a:t>
            </a:r>
            <a:r>
              <a:rPr lang="en-US" b="1" dirty="0">
                <a:solidFill>
                  <a:srgbClr val="CC3300"/>
                </a:solidFill>
              </a:rPr>
              <a:t> </a:t>
            </a:r>
            <a:r>
              <a:rPr lang="en-US" b="1" dirty="0" err="1">
                <a:solidFill>
                  <a:srgbClr val="CC3300"/>
                </a:solidFill>
              </a:rPr>
              <a:t>kemungkinan</a:t>
            </a:r>
            <a:r>
              <a:rPr lang="en-US" b="1" dirty="0">
                <a:solidFill>
                  <a:srgbClr val="CC3300"/>
                </a:solidFill>
              </a:rPr>
              <a:t> </a:t>
            </a:r>
            <a:r>
              <a:rPr lang="en-US" b="1" dirty="0" err="1">
                <a:solidFill>
                  <a:srgbClr val="CC3300"/>
                </a:solidFill>
              </a:rPr>
              <a:t>plagiarisme</a:t>
            </a:r>
            <a:r>
              <a:rPr lang="en-US" b="1" dirty="0">
                <a:solidFill>
                  <a:srgbClr val="CC3300"/>
                </a:solidFill>
              </a:rPr>
              <a:t> yang </a:t>
            </a:r>
            <a:r>
              <a:rPr lang="en-US" b="1" dirty="0" err="1">
                <a:solidFill>
                  <a:srgbClr val="CC3300"/>
                </a:solidFill>
              </a:rPr>
              <a:t>tidak</a:t>
            </a:r>
            <a:r>
              <a:rPr lang="en-US" b="1" dirty="0">
                <a:solidFill>
                  <a:srgbClr val="CC3300"/>
                </a:solidFill>
              </a:rPr>
              <a:t> </a:t>
            </a:r>
            <a:r>
              <a:rPr lang="en-US" b="1" dirty="0" err="1">
                <a:solidFill>
                  <a:srgbClr val="CC3300"/>
                </a:solidFill>
              </a:rPr>
              <a:t>disengaja</a:t>
            </a:r>
            <a:r>
              <a:rPr lang="en-US" b="1" dirty="0" smtClean="0">
                <a:solidFill>
                  <a:srgbClr val="CC3300"/>
                </a:solidFill>
              </a:rPr>
              <a:t>.</a:t>
            </a:r>
          </a:p>
          <a:p>
            <a:r>
              <a:rPr lang="en-US" b="1" dirty="0" err="1">
                <a:solidFill>
                  <a:srgbClr val="009900"/>
                </a:solidFill>
              </a:rPr>
              <a:t>Ubah</a:t>
            </a:r>
            <a:r>
              <a:rPr lang="en-US" b="1" dirty="0">
                <a:solidFill>
                  <a:srgbClr val="009900"/>
                </a:solidFill>
              </a:rPr>
              <a:t> </a:t>
            </a:r>
            <a:r>
              <a:rPr lang="en-US" b="1" dirty="0" err="1" smtClean="0">
                <a:solidFill>
                  <a:srgbClr val="009900"/>
                </a:solidFill>
              </a:rPr>
              <a:t>sumber</a:t>
            </a:r>
            <a:r>
              <a:rPr lang="en-US" b="1" dirty="0" smtClean="0">
                <a:solidFill>
                  <a:srgbClr val="009900"/>
                </a:solidFill>
              </a:rPr>
              <a:t> </a:t>
            </a:r>
            <a:r>
              <a:rPr lang="en-US" b="1" dirty="0" err="1" smtClean="0">
                <a:solidFill>
                  <a:srgbClr val="009900"/>
                </a:solidFill>
              </a:rPr>
              <a:t>kalimat</a:t>
            </a:r>
            <a:r>
              <a:rPr lang="en-US" b="1" dirty="0" smtClean="0">
                <a:solidFill>
                  <a:srgbClr val="009900"/>
                </a:solidFill>
              </a:rPr>
              <a:t> passive </a:t>
            </a:r>
            <a:r>
              <a:rPr lang="en-US" b="1" dirty="0" err="1" smtClean="0">
                <a:solidFill>
                  <a:srgbClr val="009900"/>
                </a:solidFill>
              </a:rPr>
              <a:t>menjadi</a:t>
            </a:r>
            <a:r>
              <a:rPr lang="en-US" b="1" dirty="0" smtClean="0">
                <a:solidFill>
                  <a:srgbClr val="009900"/>
                </a:solidFill>
              </a:rPr>
              <a:t> </a:t>
            </a:r>
            <a:r>
              <a:rPr lang="en-US" b="1" dirty="0" err="1" smtClean="0">
                <a:solidFill>
                  <a:srgbClr val="009900"/>
                </a:solidFill>
              </a:rPr>
              <a:t>aktif</a:t>
            </a:r>
            <a:r>
              <a:rPr lang="en-US" b="1" dirty="0" smtClean="0">
                <a:solidFill>
                  <a:srgbClr val="009900"/>
                </a:solidFill>
              </a:rPr>
              <a:t>.</a:t>
            </a:r>
            <a:endParaRPr lang="en-US" b="1" dirty="0">
              <a:solidFill>
                <a:srgbClr val="009900"/>
              </a:solidFill>
            </a:endParaRPr>
          </a:p>
          <a:p>
            <a:r>
              <a:rPr lang="en-US" b="1" dirty="0" err="1">
                <a:solidFill>
                  <a:srgbClr val="009900"/>
                </a:solidFill>
              </a:rPr>
              <a:t>Dengan</a:t>
            </a:r>
            <a:r>
              <a:rPr lang="en-US" b="1" dirty="0">
                <a:solidFill>
                  <a:srgbClr val="009900"/>
                </a:solidFill>
              </a:rPr>
              <a:t> </a:t>
            </a:r>
            <a:r>
              <a:rPr lang="en-US" b="1" dirty="0" err="1">
                <a:solidFill>
                  <a:srgbClr val="009900"/>
                </a:solidFill>
              </a:rPr>
              <a:t>mengubah</a:t>
            </a:r>
            <a:r>
              <a:rPr lang="en-US" b="1" dirty="0">
                <a:solidFill>
                  <a:srgbClr val="009900"/>
                </a:solidFill>
              </a:rPr>
              <a:t> </a:t>
            </a:r>
            <a:r>
              <a:rPr lang="en-US" b="1" dirty="0" err="1" smtClean="0">
                <a:solidFill>
                  <a:srgbClr val="009900"/>
                </a:solidFill>
              </a:rPr>
              <a:t>kalimat</a:t>
            </a:r>
            <a:r>
              <a:rPr lang="en-US" b="1" dirty="0" smtClean="0">
                <a:solidFill>
                  <a:srgbClr val="009900"/>
                </a:solidFill>
              </a:rPr>
              <a:t> passive (</a:t>
            </a:r>
            <a:r>
              <a:rPr lang="en-US" b="1" dirty="0" err="1" smtClean="0">
                <a:solidFill>
                  <a:srgbClr val="009900"/>
                </a:solidFill>
              </a:rPr>
              <a:t>kalimat</a:t>
            </a:r>
            <a:r>
              <a:rPr lang="en-US" b="1" dirty="0" smtClean="0">
                <a:solidFill>
                  <a:srgbClr val="009900"/>
                </a:solidFill>
              </a:rPr>
              <a:t> </a:t>
            </a:r>
            <a:r>
              <a:rPr lang="en-US" b="1" dirty="0" err="1" smtClean="0">
                <a:solidFill>
                  <a:srgbClr val="009900"/>
                </a:solidFill>
              </a:rPr>
              <a:t>aktif</a:t>
            </a:r>
            <a:r>
              <a:rPr lang="en-US" b="1" dirty="0" smtClean="0">
                <a:solidFill>
                  <a:srgbClr val="009900"/>
                </a:solidFill>
              </a:rPr>
              <a:t> </a:t>
            </a:r>
            <a:r>
              <a:rPr lang="en-US" b="1" dirty="0" err="1" smtClean="0">
                <a:solidFill>
                  <a:srgbClr val="009900"/>
                </a:solidFill>
              </a:rPr>
              <a:t>menjadi</a:t>
            </a:r>
            <a:r>
              <a:rPr lang="en-US" b="1" dirty="0" smtClean="0">
                <a:solidFill>
                  <a:srgbClr val="009900"/>
                </a:solidFill>
              </a:rPr>
              <a:t> </a:t>
            </a:r>
            <a:r>
              <a:rPr lang="en-US" b="1" dirty="0" err="1" smtClean="0">
                <a:solidFill>
                  <a:srgbClr val="009900"/>
                </a:solidFill>
              </a:rPr>
              <a:t>kalimat</a:t>
            </a:r>
            <a:r>
              <a:rPr lang="en-US" b="1" dirty="0" smtClean="0">
                <a:solidFill>
                  <a:srgbClr val="009900"/>
                </a:solidFill>
              </a:rPr>
              <a:t> </a:t>
            </a:r>
            <a:r>
              <a:rPr lang="en-US" b="1" dirty="0" err="1">
                <a:solidFill>
                  <a:srgbClr val="009900"/>
                </a:solidFill>
              </a:rPr>
              <a:t>pasif</a:t>
            </a:r>
            <a:r>
              <a:rPr lang="en-US" b="1" dirty="0">
                <a:solidFill>
                  <a:srgbClr val="009900"/>
                </a:solidFill>
              </a:rPr>
              <a:t>; </a:t>
            </a:r>
            <a:r>
              <a:rPr lang="en-US" b="1" dirty="0" err="1" smtClean="0">
                <a:solidFill>
                  <a:srgbClr val="009900"/>
                </a:solidFill>
              </a:rPr>
              <a:t>kalimat</a:t>
            </a:r>
            <a:r>
              <a:rPr lang="en-US" b="1" dirty="0" smtClean="0">
                <a:solidFill>
                  <a:srgbClr val="009900"/>
                </a:solidFill>
              </a:rPr>
              <a:t> </a:t>
            </a:r>
            <a:r>
              <a:rPr lang="en-US" b="1" dirty="0" err="1" smtClean="0">
                <a:solidFill>
                  <a:srgbClr val="009900"/>
                </a:solidFill>
              </a:rPr>
              <a:t>pasif</a:t>
            </a:r>
            <a:r>
              <a:rPr lang="en-US" b="1" dirty="0" smtClean="0">
                <a:solidFill>
                  <a:srgbClr val="009900"/>
                </a:solidFill>
              </a:rPr>
              <a:t> </a:t>
            </a:r>
            <a:r>
              <a:rPr lang="en-US" b="1" dirty="0" err="1">
                <a:solidFill>
                  <a:srgbClr val="009900"/>
                </a:solidFill>
              </a:rPr>
              <a:t>menjadi</a:t>
            </a:r>
            <a:r>
              <a:rPr lang="en-US" b="1" dirty="0">
                <a:solidFill>
                  <a:srgbClr val="009900"/>
                </a:solidFill>
              </a:rPr>
              <a:t> </a:t>
            </a:r>
            <a:r>
              <a:rPr lang="en-US" b="1" dirty="0" err="1">
                <a:solidFill>
                  <a:srgbClr val="009900"/>
                </a:solidFill>
              </a:rPr>
              <a:t>aktif</a:t>
            </a:r>
            <a:r>
              <a:rPr lang="en-US" b="1" dirty="0">
                <a:solidFill>
                  <a:srgbClr val="009900"/>
                </a:solidFill>
              </a:rPr>
              <a:t>), </a:t>
            </a:r>
            <a:r>
              <a:rPr lang="en-US" b="1" dirty="0" err="1" smtClean="0">
                <a:solidFill>
                  <a:srgbClr val="009900"/>
                </a:solidFill>
              </a:rPr>
              <a:t>penulis</a:t>
            </a:r>
            <a:r>
              <a:rPr lang="en-US" b="1" dirty="0" smtClean="0">
                <a:solidFill>
                  <a:srgbClr val="009900"/>
                </a:solidFill>
              </a:rPr>
              <a:t> </a:t>
            </a:r>
            <a:r>
              <a:rPr lang="en-US" b="1" dirty="0" err="1">
                <a:solidFill>
                  <a:srgbClr val="009900"/>
                </a:solidFill>
              </a:rPr>
              <a:t>dapat</a:t>
            </a:r>
            <a:r>
              <a:rPr lang="en-US" b="1" dirty="0">
                <a:solidFill>
                  <a:srgbClr val="009900"/>
                </a:solidFill>
              </a:rPr>
              <a:t> </a:t>
            </a:r>
            <a:r>
              <a:rPr lang="en-US" b="1" dirty="0" err="1">
                <a:solidFill>
                  <a:srgbClr val="009900"/>
                </a:solidFill>
              </a:rPr>
              <a:t>mengubah</a:t>
            </a:r>
            <a:r>
              <a:rPr lang="en-US" b="1" dirty="0">
                <a:solidFill>
                  <a:srgbClr val="009900"/>
                </a:solidFill>
              </a:rPr>
              <a:t> </a:t>
            </a:r>
            <a:r>
              <a:rPr lang="en-US" b="1" dirty="0" err="1">
                <a:solidFill>
                  <a:srgbClr val="009900"/>
                </a:solidFill>
              </a:rPr>
              <a:t>struktur</a:t>
            </a:r>
            <a:r>
              <a:rPr lang="en-US" b="1" dirty="0">
                <a:solidFill>
                  <a:srgbClr val="009900"/>
                </a:solidFill>
              </a:rPr>
              <a:t> </a:t>
            </a:r>
            <a:r>
              <a:rPr lang="en-US" b="1" dirty="0" err="1">
                <a:solidFill>
                  <a:srgbClr val="009900"/>
                </a:solidFill>
              </a:rPr>
              <a:t>umum</a:t>
            </a:r>
            <a:r>
              <a:rPr lang="en-US" b="1" dirty="0">
                <a:solidFill>
                  <a:srgbClr val="009900"/>
                </a:solidFill>
              </a:rPr>
              <a:t> </a:t>
            </a:r>
            <a:r>
              <a:rPr lang="en-US" b="1" dirty="0" err="1">
                <a:solidFill>
                  <a:srgbClr val="009900"/>
                </a:solidFill>
              </a:rPr>
              <a:t>parafrase</a:t>
            </a:r>
            <a:r>
              <a:rPr lang="en-US" b="1" dirty="0">
                <a:solidFill>
                  <a:srgbClr val="009900"/>
                </a:solidFill>
              </a:rPr>
              <a:t> </a:t>
            </a:r>
            <a:r>
              <a:rPr lang="en-US" b="1" dirty="0" err="1">
                <a:solidFill>
                  <a:srgbClr val="009900"/>
                </a:solidFill>
              </a:rPr>
              <a:t>dan</a:t>
            </a:r>
            <a:r>
              <a:rPr lang="en-US" b="1" dirty="0">
                <a:solidFill>
                  <a:srgbClr val="009900"/>
                </a:solidFill>
              </a:rPr>
              <a:t> </a:t>
            </a:r>
            <a:r>
              <a:rPr lang="en-US" b="1" dirty="0" err="1">
                <a:solidFill>
                  <a:srgbClr val="009900"/>
                </a:solidFill>
              </a:rPr>
              <a:t>memasukkannya</a:t>
            </a:r>
            <a:r>
              <a:rPr lang="en-US" b="1" dirty="0">
                <a:solidFill>
                  <a:srgbClr val="009900"/>
                </a:solidFill>
              </a:rPr>
              <a:t> </a:t>
            </a:r>
            <a:r>
              <a:rPr lang="en-US" b="1" dirty="0" err="1">
                <a:solidFill>
                  <a:srgbClr val="009900"/>
                </a:solidFill>
              </a:rPr>
              <a:t>ke</a:t>
            </a:r>
            <a:r>
              <a:rPr lang="en-US" b="1" dirty="0">
                <a:solidFill>
                  <a:srgbClr val="009900"/>
                </a:solidFill>
              </a:rPr>
              <a:t> </a:t>
            </a:r>
            <a:r>
              <a:rPr lang="en-US" b="1" dirty="0" err="1">
                <a:solidFill>
                  <a:srgbClr val="009900"/>
                </a:solidFill>
              </a:rPr>
              <a:t>dalam</a:t>
            </a:r>
            <a:r>
              <a:rPr lang="en-US" b="1" dirty="0">
                <a:solidFill>
                  <a:srgbClr val="009900"/>
                </a:solidFill>
              </a:rPr>
              <a:t> kata-kata yang </a:t>
            </a:r>
            <a:r>
              <a:rPr lang="en-US" b="1" dirty="0" err="1">
                <a:solidFill>
                  <a:srgbClr val="009900"/>
                </a:solidFill>
              </a:rPr>
              <a:t>lebih</a:t>
            </a:r>
            <a:r>
              <a:rPr lang="en-US" b="1" dirty="0">
                <a:solidFill>
                  <a:srgbClr val="009900"/>
                </a:solidFill>
              </a:rPr>
              <a:t> </a:t>
            </a:r>
            <a:r>
              <a:rPr lang="en-US" b="1" dirty="0" err="1">
                <a:solidFill>
                  <a:srgbClr val="009900"/>
                </a:solidFill>
              </a:rPr>
              <a:t>milik</a:t>
            </a:r>
            <a:r>
              <a:rPr lang="en-US" b="1" dirty="0">
                <a:solidFill>
                  <a:srgbClr val="009900"/>
                </a:solidFill>
              </a:rPr>
              <a:t> </a:t>
            </a:r>
            <a:r>
              <a:rPr lang="en-US" b="1" dirty="0" err="1" smtClean="0">
                <a:solidFill>
                  <a:srgbClr val="009900"/>
                </a:solidFill>
              </a:rPr>
              <a:t>penulis</a:t>
            </a:r>
            <a:r>
              <a:rPr lang="en-US" b="1" dirty="0" smtClean="0">
                <a:solidFill>
                  <a:srgbClr val="009900"/>
                </a:solidFill>
              </a:rPr>
              <a:t>.</a:t>
            </a:r>
            <a:endParaRPr lang="en-US" b="1" dirty="0">
              <a:solidFill>
                <a:srgbClr val="0099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7558526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Contoh</a:t>
            </a:r>
            <a:r>
              <a:rPr lang="en-US" dirty="0" smtClean="0"/>
              <a:t> </a:t>
            </a:r>
            <a:r>
              <a:rPr lang="en-US" dirty="0" err="1" smtClean="0"/>
              <a:t>perubahan</a:t>
            </a:r>
            <a:r>
              <a:rPr lang="en-US" dirty="0" smtClean="0"/>
              <a:t> </a:t>
            </a:r>
            <a:r>
              <a:rPr lang="en-US" dirty="0" err="1" smtClean="0"/>
              <a:t>kalimat</a:t>
            </a:r>
            <a:r>
              <a:rPr lang="en-US" dirty="0" smtClean="0"/>
              <a:t> </a:t>
            </a:r>
            <a:r>
              <a:rPr lang="en-US" dirty="0" err="1" smtClean="0"/>
              <a:t>pasif</a:t>
            </a:r>
            <a:r>
              <a:rPr lang="en-US" dirty="0" smtClean="0"/>
              <a:t> </a:t>
            </a:r>
            <a:r>
              <a:rPr lang="en-US" dirty="0" err="1" smtClean="0"/>
              <a:t>menjadi</a:t>
            </a:r>
            <a:r>
              <a:rPr lang="en-US" dirty="0" smtClean="0"/>
              <a:t> </a:t>
            </a:r>
            <a:r>
              <a:rPr lang="en-US" dirty="0" err="1" smtClean="0"/>
              <a:t>aktif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2400" b="1" dirty="0" err="1">
                <a:solidFill>
                  <a:srgbClr val="FF0000"/>
                </a:solidFill>
              </a:rPr>
              <a:t>Teks</a:t>
            </a:r>
            <a:r>
              <a:rPr lang="en-US" sz="2400" b="1" dirty="0">
                <a:solidFill>
                  <a:srgbClr val="FF0000"/>
                </a:solidFill>
              </a:rPr>
              <a:t> </a:t>
            </a:r>
            <a:r>
              <a:rPr lang="en-US" sz="2400" b="1" dirty="0" err="1">
                <a:solidFill>
                  <a:srgbClr val="FF0000"/>
                </a:solidFill>
              </a:rPr>
              <a:t>berwarna</a:t>
            </a:r>
            <a:r>
              <a:rPr lang="en-US" sz="2400" b="1" dirty="0">
                <a:solidFill>
                  <a:srgbClr val="FF0000"/>
                </a:solidFill>
              </a:rPr>
              <a:t> </a:t>
            </a:r>
            <a:r>
              <a:rPr lang="en-US" sz="2400" b="1" dirty="0" err="1">
                <a:solidFill>
                  <a:srgbClr val="FF0000"/>
                </a:solidFill>
              </a:rPr>
              <a:t>merah</a:t>
            </a:r>
            <a:r>
              <a:rPr lang="en-US" sz="2400" b="1" dirty="0">
                <a:solidFill>
                  <a:srgbClr val="FF0000"/>
                </a:solidFill>
              </a:rPr>
              <a:t> </a:t>
            </a:r>
            <a:r>
              <a:rPr lang="en-US" sz="2400" dirty="0" err="1"/>
              <a:t>menunjukkan</a:t>
            </a:r>
            <a:r>
              <a:rPr lang="en-US" sz="2400" dirty="0"/>
              <a:t> </a:t>
            </a:r>
            <a:r>
              <a:rPr lang="en-US" sz="2400" dirty="0" err="1"/>
              <a:t>perubahan</a:t>
            </a:r>
            <a:r>
              <a:rPr lang="en-US" sz="2400" dirty="0"/>
              <a:t> </a:t>
            </a:r>
            <a:r>
              <a:rPr lang="en-US" sz="2400" dirty="0" err="1"/>
              <a:t>penting</a:t>
            </a:r>
            <a:r>
              <a:rPr lang="en-US" sz="2400" dirty="0"/>
              <a:t> </a:t>
            </a:r>
            <a:r>
              <a:rPr lang="en-US" sz="2400" dirty="0" err="1"/>
              <a:t>dari</a:t>
            </a:r>
            <a:r>
              <a:rPr lang="en-US" sz="2400" dirty="0"/>
              <a:t> </a:t>
            </a:r>
            <a:r>
              <a:rPr lang="en-US" sz="2400" dirty="0" err="1"/>
              <a:t>materi</a:t>
            </a:r>
            <a:r>
              <a:rPr lang="en-US" sz="2400" dirty="0"/>
              <a:t> </a:t>
            </a:r>
            <a:r>
              <a:rPr lang="en-US" sz="2400" dirty="0" err="1"/>
              <a:t>sumber</a:t>
            </a:r>
            <a:r>
              <a:rPr lang="en-US" sz="2400" dirty="0"/>
              <a:t>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1564" y="2709862"/>
            <a:ext cx="9477374" cy="25765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821457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i-FI" sz="3600" b="1" dirty="0"/>
              <a:t>Gunakan kata kerja </a:t>
            </a:r>
            <a:r>
              <a:rPr lang="fi-FI" sz="3600" b="1" dirty="0" smtClean="0">
                <a:solidFill>
                  <a:srgbClr val="FF0000"/>
                </a:solidFill>
              </a:rPr>
              <a:t>signaling</a:t>
            </a:r>
            <a:r>
              <a:rPr lang="fi-FI" sz="3600" b="1" dirty="0" smtClean="0"/>
              <a:t> </a:t>
            </a:r>
            <a:r>
              <a:rPr lang="fi-FI" sz="3600" b="1" dirty="0"/>
              <a:t>khusus untuk menunjukkan posisi </a:t>
            </a:r>
            <a:r>
              <a:rPr lang="fi-FI" sz="3600" b="1" dirty="0" smtClean="0"/>
              <a:t>penulis</a:t>
            </a:r>
            <a:endParaRPr lang="en-US" sz="3600" b="1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2128838"/>
            <a:ext cx="10320338" cy="3300412"/>
          </a:xfrm>
          <a:prstGeom prst="rect">
            <a:avLst/>
          </a:prstGeom>
        </p:spPr>
      </p:pic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9905733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681037"/>
            <a:ext cx="10515600" cy="790576"/>
          </a:xfrm>
        </p:spPr>
        <p:txBody>
          <a:bodyPr/>
          <a:lstStyle/>
          <a:p>
            <a:pPr algn="ctr"/>
            <a:r>
              <a:rPr lang="en-US" sz="3600" b="1" dirty="0" err="1"/>
              <a:t>Menghindari</a:t>
            </a:r>
            <a:r>
              <a:rPr lang="en-US" sz="3600" b="1" dirty="0"/>
              <a:t> </a:t>
            </a:r>
            <a:r>
              <a:rPr lang="en-US" sz="3600" b="1" dirty="0" err="1"/>
              <a:t>Plagiarisme</a:t>
            </a:r>
            <a:endParaRPr lang="en-US" sz="3600" b="1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471613"/>
            <a:ext cx="10515600" cy="4705350"/>
          </a:xfrm>
        </p:spPr>
        <p:txBody>
          <a:bodyPr/>
          <a:lstStyle/>
          <a:p>
            <a:r>
              <a:rPr lang="en-US" sz="2400" dirty="0" err="1"/>
              <a:t>Meskipun</a:t>
            </a:r>
            <a:r>
              <a:rPr lang="en-US" sz="2400" dirty="0"/>
              <a:t> </a:t>
            </a:r>
            <a:r>
              <a:rPr lang="en-US" sz="2400" dirty="0" err="1"/>
              <a:t>parafrase</a:t>
            </a:r>
            <a:r>
              <a:rPr lang="en-US" sz="2400" dirty="0"/>
              <a:t> </a:t>
            </a:r>
            <a:r>
              <a:rPr lang="en-US" sz="2400" dirty="0" err="1" smtClean="0"/>
              <a:t>dapat</a:t>
            </a:r>
            <a:r>
              <a:rPr lang="en-US" sz="2400" dirty="0" smtClean="0"/>
              <a:t> </a:t>
            </a:r>
            <a:r>
              <a:rPr lang="en-US" sz="2400" dirty="0" err="1"/>
              <a:t>sangat</a:t>
            </a:r>
            <a:r>
              <a:rPr lang="en-US" sz="2400" dirty="0"/>
              <a:t> </a:t>
            </a:r>
            <a:r>
              <a:rPr lang="en-US" sz="2400" dirty="0" err="1" smtClean="0"/>
              <a:t>membantu</a:t>
            </a:r>
            <a:r>
              <a:rPr lang="en-US" sz="2400" dirty="0" smtClean="0"/>
              <a:t>, </a:t>
            </a:r>
            <a:r>
              <a:rPr lang="en-US" sz="2400" dirty="0" err="1" smtClean="0"/>
              <a:t>mengurangi</a:t>
            </a:r>
            <a:r>
              <a:rPr lang="en-US" sz="2400" dirty="0" smtClean="0"/>
              <a:t> </a:t>
            </a:r>
            <a:r>
              <a:rPr lang="en-US" sz="2400" dirty="0" err="1"/>
              <a:t>contoh</a:t>
            </a:r>
            <a:r>
              <a:rPr lang="en-US" sz="2400" dirty="0"/>
              <a:t> </a:t>
            </a:r>
            <a:r>
              <a:rPr lang="en-US" sz="2400" dirty="0" err="1"/>
              <a:t>plagiarisme</a:t>
            </a:r>
            <a:r>
              <a:rPr lang="en-US" sz="2400" dirty="0"/>
              <a:t>, </a:t>
            </a:r>
            <a:r>
              <a:rPr lang="en-US" sz="2400" dirty="0" err="1"/>
              <a:t>penulis</a:t>
            </a:r>
            <a:r>
              <a:rPr lang="en-US" sz="2400" dirty="0"/>
              <a:t> </a:t>
            </a:r>
            <a:r>
              <a:rPr lang="en-US" sz="2400" dirty="0" err="1"/>
              <a:t>tetap</a:t>
            </a:r>
            <a:r>
              <a:rPr lang="en-US" sz="2400" dirty="0"/>
              <a:t> </a:t>
            </a:r>
            <a:r>
              <a:rPr lang="en-US" sz="2400" dirty="0" err="1"/>
              <a:t>harus</a:t>
            </a:r>
            <a:r>
              <a:rPr lang="en-US" sz="2400" dirty="0"/>
              <a:t> </a:t>
            </a:r>
            <a:r>
              <a:rPr lang="en-US" sz="2400" dirty="0" err="1"/>
              <a:t>mengikuti</a:t>
            </a:r>
            <a:r>
              <a:rPr lang="en-US" sz="2400" dirty="0"/>
              <a:t> </a:t>
            </a:r>
            <a:r>
              <a:rPr lang="en-US" sz="2400" dirty="0" err="1"/>
              <a:t>aturan</a:t>
            </a:r>
            <a:r>
              <a:rPr lang="en-US" sz="2400" dirty="0"/>
              <a:t> </a:t>
            </a:r>
            <a:r>
              <a:rPr lang="en-US" sz="2400" dirty="0" err="1"/>
              <a:t>kutipan</a:t>
            </a:r>
            <a:r>
              <a:rPr lang="en-US" sz="2400" dirty="0"/>
              <a:t> </a:t>
            </a:r>
            <a:r>
              <a:rPr lang="en-US" sz="2400" dirty="0" err="1"/>
              <a:t>dan</a:t>
            </a:r>
            <a:r>
              <a:rPr lang="en-US" sz="2400" dirty="0"/>
              <a:t> </a:t>
            </a:r>
            <a:r>
              <a:rPr lang="en-US" sz="2400" dirty="0" err="1"/>
              <a:t>referensi</a:t>
            </a:r>
            <a:r>
              <a:rPr lang="en-US" sz="2400" dirty="0"/>
              <a:t> </a:t>
            </a:r>
            <a:r>
              <a:rPr lang="en-US" sz="2400" dirty="0" err="1"/>
              <a:t>dengan</a:t>
            </a:r>
            <a:r>
              <a:rPr lang="en-US" sz="2400" dirty="0"/>
              <a:t> </a:t>
            </a:r>
            <a:r>
              <a:rPr lang="en-US" sz="2400" dirty="0" err="1"/>
              <a:t>hati-hati</a:t>
            </a:r>
            <a:r>
              <a:rPr lang="en-US" sz="2400" dirty="0"/>
              <a:t>. </a:t>
            </a:r>
            <a:r>
              <a:rPr lang="en-US" sz="2400" dirty="0" err="1"/>
              <a:t>Berikut</a:t>
            </a:r>
            <a:r>
              <a:rPr lang="en-US" sz="2400" dirty="0"/>
              <a:t> </a:t>
            </a:r>
            <a:r>
              <a:rPr lang="en-US" sz="2400" dirty="0" err="1"/>
              <a:t>adalah</a:t>
            </a:r>
            <a:r>
              <a:rPr lang="en-US" sz="2400" dirty="0"/>
              <a:t> </a:t>
            </a:r>
            <a:r>
              <a:rPr lang="en-US" sz="2400" dirty="0" err="1"/>
              <a:t>beberapa</a:t>
            </a:r>
            <a:r>
              <a:rPr lang="en-US" sz="2400" dirty="0"/>
              <a:t> </a:t>
            </a:r>
            <a:r>
              <a:rPr lang="en-US" sz="2400" dirty="0" err="1"/>
              <a:t>hal</a:t>
            </a:r>
            <a:r>
              <a:rPr lang="en-US" sz="2400" dirty="0"/>
              <a:t> yang </a:t>
            </a:r>
            <a:r>
              <a:rPr lang="en-US" sz="2400" dirty="0" err="1"/>
              <a:t>harus</a:t>
            </a:r>
            <a:r>
              <a:rPr lang="en-US" sz="2400" dirty="0"/>
              <a:t> </a:t>
            </a:r>
            <a:r>
              <a:rPr lang="en-US" sz="2400" dirty="0" err="1" smtClean="0"/>
              <a:t>penulis</a:t>
            </a:r>
            <a:r>
              <a:rPr lang="en-US" sz="2400" dirty="0" smtClean="0"/>
              <a:t> </a:t>
            </a:r>
            <a:r>
              <a:rPr lang="en-US" sz="2400" dirty="0" err="1"/>
              <a:t>ingat</a:t>
            </a:r>
            <a:r>
              <a:rPr lang="en-US" sz="2400" dirty="0"/>
              <a:t> </a:t>
            </a:r>
            <a:r>
              <a:rPr lang="en-US" sz="2400" dirty="0" err="1"/>
              <a:t>saat</a:t>
            </a:r>
            <a:r>
              <a:rPr lang="en-US" sz="2400" dirty="0"/>
              <a:t> </a:t>
            </a:r>
            <a:r>
              <a:rPr lang="en-US" sz="2400" dirty="0" err="1"/>
              <a:t>memparafrasakan</a:t>
            </a:r>
            <a:r>
              <a:rPr lang="en-US" sz="2400" dirty="0"/>
              <a:t> </a:t>
            </a:r>
            <a:r>
              <a:rPr lang="en-US" sz="2400" dirty="0" err="1"/>
              <a:t>materi</a:t>
            </a:r>
            <a:r>
              <a:rPr lang="en-US" sz="2400" dirty="0"/>
              <a:t> </a:t>
            </a:r>
            <a:r>
              <a:rPr lang="en-US" sz="2400" dirty="0" err="1"/>
              <a:t>asli</a:t>
            </a:r>
            <a:r>
              <a:rPr lang="en-US" sz="2400" dirty="0"/>
              <a:t> </a:t>
            </a:r>
            <a:r>
              <a:rPr lang="en-US" sz="2400" dirty="0" err="1"/>
              <a:t>apa</a:t>
            </a:r>
            <a:r>
              <a:rPr lang="en-US" sz="2400" dirty="0"/>
              <a:t> pun</a:t>
            </a:r>
            <a:r>
              <a:rPr lang="en-US" sz="2400" dirty="0" smtClean="0"/>
              <a:t>.</a:t>
            </a:r>
          </a:p>
          <a:p>
            <a:r>
              <a:rPr lang="en-US" sz="2400" dirty="0" err="1"/>
              <a:t>Saat</a:t>
            </a:r>
            <a:r>
              <a:rPr lang="en-US" sz="2400" dirty="0"/>
              <a:t> </a:t>
            </a:r>
            <a:r>
              <a:rPr lang="en-US" sz="2400" dirty="0" err="1" smtClean="0"/>
              <a:t>penulis</a:t>
            </a:r>
            <a:r>
              <a:rPr lang="en-US" sz="2400" dirty="0" smtClean="0"/>
              <a:t> </a:t>
            </a:r>
            <a:r>
              <a:rPr lang="en-US" sz="2400" dirty="0" err="1"/>
              <a:t>memparafrasekan</a:t>
            </a:r>
            <a:r>
              <a:rPr lang="en-US" sz="2400" dirty="0"/>
              <a:t>, </a:t>
            </a:r>
            <a:r>
              <a:rPr lang="en-US" sz="2400" dirty="0" err="1"/>
              <a:t>gunakan</a:t>
            </a:r>
            <a:r>
              <a:rPr lang="en-US" sz="2400" dirty="0"/>
              <a:t> </a:t>
            </a:r>
            <a:r>
              <a:rPr lang="en-US" sz="2400" dirty="0" err="1"/>
              <a:t>istilah</a:t>
            </a:r>
            <a:r>
              <a:rPr lang="en-US" sz="2400" dirty="0"/>
              <a:t> </a:t>
            </a:r>
            <a:r>
              <a:rPr lang="en-US" sz="2400" dirty="0" err="1" smtClean="0"/>
              <a:t>penulis</a:t>
            </a:r>
            <a:r>
              <a:rPr lang="en-US" sz="2400" dirty="0" smtClean="0"/>
              <a:t> </a:t>
            </a:r>
            <a:r>
              <a:rPr lang="en-US" sz="2400" dirty="0" err="1"/>
              <a:t>sendiri</a:t>
            </a:r>
            <a:r>
              <a:rPr lang="en-US" sz="2400" dirty="0"/>
              <a:t> </a:t>
            </a:r>
            <a:r>
              <a:rPr lang="en-US" sz="2400" dirty="0" err="1"/>
              <a:t>bersama</a:t>
            </a:r>
            <a:r>
              <a:rPr lang="en-US" sz="2400" dirty="0"/>
              <a:t> </a:t>
            </a:r>
            <a:r>
              <a:rPr lang="en-US" sz="2400" dirty="0" err="1"/>
              <a:t>dengan</a:t>
            </a:r>
            <a:r>
              <a:rPr lang="en-US" sz="2400" dirty="0"/>
              <a:t> </a:t>
            </a:r>
            <a:r>
              <a:rPr lang="en-US" sz="2400" dirty="0" err="1"/>
              <a:t>istilah</a:t>
            </a:r>
            <a:r>
              <a:rPr lang="en-US" sz="2400" dirty="0"/>
              <a:t> </a:t>
            </a:r>
            <a:r>
              <a:rPr lang="en-US" sz="2400" dirty="0" err="1"/>
              <a:t>kunci</a:t>
            </a:r>
            <a:r>
              <a:rPr lang="en-US" sz="2400" dirty="0"/>
              <a:t> </a:t>
            </a:r>
            <a:r>
              <a:rPr lang="en-US" sz="2400" dirty="0" err="1"/>
              <a:t>dari</a:t>
            </a:r>
            <a:r>
              <a:rPr lang="en-US" sz="2400" dirty="0"/>
              <a:t> </a:t>
            </a:r>
            <a:r>
              <a:rPr lang="en-US" sz="2400" dirty="0" err="1"/>
              <a:t>bahan</a:t>
            </a:r>
            <a:r>
              <a:rPr lang="en-US" sz="2400" dirty="0"/>
              <a:t> </a:t>
            </a:r>
            <a:r>
              <a:rPr lang="en-US" sz="2400" dirty="0" err="1"/>
              <a:t>sumber</a:t>
            </a:r>
            <a:r>
              <a:rPr lang="en-US" sz="2400" dirty="0"/>
              <a:t>.</a:t>
            </a:r>
          </a:p>
          <a:p>
            <a:r>
              <a:rPr lang="en-US" sz="2400" dirty="0" err="1"/>
              <a:t>Meskipun</a:t>
            </a:r>
            <a:r>
              <a:rPr lang="en-US" sz="2400" dirty="0"/>
              <a:t> </a:t>
            </a:r>
            <a:r>
              <a:rPr lang="en-US" sz="2400" dirty="0" err="1" smtClean="0"/>
              <a:t>penulis</a:t>
            </a:r>
            <a:r>
              <a:rPr lang="en-US" sz="2400" dirty="0" smtClean="0"/>
              <a:t> </a:t>
            </a:r>
            <a:r>
              <a:rPr lang="en-US" sz="2400" dirty="0" err="1"/>
              <a:t>memparafrasekan</a:t>
            </a:r>
            <a:r>
              <a:rPr lang="en-US" sz="2400" dirty="0"/>
              <a:t> </a:t>
            </a:r>
            <a:r>
              <a:rPr lang="en-US" sz="2400" dirty="0" err="1"/>
              <a:t>istilah</a:t>
            </a:r>
            <a:r>
              <a:rPr lang="en-US" sz="2400" dirty="0"/>
              <a:t> </a:t>
            </a:r>
            <a:r>
              <a:rPr lang="en-US" sz="2400" dirty="0" err="1" smtClean="0"/>
              <a:t>sendiri</a:t>
            </a:r>
            <a:r>
              <a:rPr lang="en-US" sz="2400" dirty="0"/>
              <a:t>, </a:t>
            </a:r>
            <a:r>
              <a:rPr lang="en-US" sz="2400" dirty="0" err="1" smtClean="0"/>
              <a:t>penulis</a:t>
            </a:r>
            <a:r>
              <a:rPr lang="en-US" sz="2400" dirty="0" smtClean="0"/>
              <a:t> </a:t>
            </a:r>
            <a:r>
              <a:rPr lang="en-US" sz="2400" dirty="0" err="1"/>
              <a:t>tetap</a:t>
            </a:r>
            <a:r>
              <a:rPr lang="en-US" sz="2400" dirty="0"/>
              <a:t> </a:t>
            </a:r>
            <a:r>
              <a:rPr lang="en-US" sz="2400" dirty="0" err="1"/>
              <a:t>harus</a:t>
            </a:r>
            <a:r>
              <a:rPr lang="en-US" sz="2400" dirty="0"/>
              <a:t> </a:t>
            </a:r>
            <a:r>
              <a:rPr lang="en-US" sz="2400" dirty="0" err="1"/>
              <a:t>memberikan</a:t>
            </a:r>
            <a:r>
              <a:rPr lang="en-US" sz="2400" dirty="0"/>
              <a:t> </a:t>
            </a:r>
            <a:r>
              <a:rPr lang="en-US" sz="2400" dirty="0" err="1"/>
              <a:t>kutipan</a:t>
            </a:r>
            <a:r>
              <a:rPr lang="en-US" sz="2400" dirty="0"/>
              <a:t> </a:t>
            </a:r>
            <a:r>
              <a:rPr lang="en-US" sz="2400" dirty="0" err="1"/>
              <a:t>dalam</a:t>
            </a:r>
            <a:r>
              <a:rPr lang="en-US" sz="2400" dirty="0"/>
              <a:t> </a:t>
            </a:r>
            <a:r>
              <a:rPr lang="en-US" sz="2400" dirty="0" err="1"/>
              <a:t>teks</a:t>
            </a:r>
            <a:r>
              <a:rPr lang="en-US" sz="2400" dirty="0"/>
              <a:t> (</a:t>
            </a:r>
            <a:r>
              <a:rPr lang="en-US" sz="2400" dirty="0" err="1"/>
              <a:t>sesuai</a:t>
            </a:r>
            <a:r>
              <a:rPr lang="en-US" sz="2400" dirty="0"/>
              <a:t> </a:t>
            </a:r>
            <a:r>
              <a:rPr lang="en-US" sz="2400" dirty="0" err="1"/>
              <a:t>dengan</a:t>
            </a:r>
            <a:r>
              <a:rPr lang="en-US" sz="2400" dirty="0"/>
              <a:t> </a:t>
            </a:r>
            <a:r>
              <a:rPr lang="en-US" sz="2400" dirty="0" err="1"/>
              <a:t>persyaratan</a:t>
            </a:r>
            <a:r>
              <a:rPr lang="en-US" sz="2400" dirty="0"/>
              <a:t> </a:t>
            </a:r>
            <a:r>
              <a:rPr lang="en-US" sz="2400" dirty="0" err="1"/>
              <a:t>pemformatan</a:t>
            </a:r>
            <a:r>
              <a:rPr lang="en-US" sz="2400" dirty="0"/>
              <a:t> — APA, AMA, MLA, </a:t>
            </a:r>
            <a:r>
              <a:rPr lang="en-US" sz="2400" dirty="0" err="1"/>
              <a:t>dll</a:t>
            </a:r>
            <a:r>
              <a:rPr lang="en-US" sz="2400" dirty="0"/>
              <a:t>.).</a:t>
            </a:r>
          </a:p>
          <a:p>
            <a:r>
              <a:rPr lang="en-US" sz="2400" dirty="0" err="1"/>
              <a:t>Jika</a:t>
            </a:r>
            <a:r>
              <a:rPr lang="en-US" sz="2400" dirty="0"/>
              <a:t> </a:t>
            </a:r>
            <a:r>
              <a:rPr lang="en-US" sz="2400" dirty="0" err="1" smtClean="0"/>
              <a:t>penulis</a:t>
            </a:r>
            <a:r>
              <a:rPr lang="en-US" sz="2400" dirty="0" smtClean="0"/>
              <a:t> </a:t>
            </a:r>
            <a:r>
              <a:rPr lang="en-US" sz="2400" dirty="0" err="1"/>
              <a:t>mengutip</a:t>
            </a:r>
            <a:r>
              <a:rPr lang="en-US" sz="2400" dirty="0"/>
              <a:t> </a:t>
            </a:r>
            <a:r>
              <a:rPr lang="en-US" sz="2400" dirty="0" err="1"/>
              <a:t>atau</a:t>
            </a:r>
            <a:r>
              <a:rPr lang="en-US" sz="2400" dirty="0"/>
              <a:t> </a:t>
            </a:r>
            <a:r>
              <a:rPr lang="en-US" sz="2400" dirty="0" err="1"/>
              <a:t>memparafrasekan</a:t>
            </a:r>
            <a:r>
              <a:rPr lang="en-US" sz="2400" dirty="0"/>
              <a:t> </a:t>
            </a:r>
            <a:r>
              <a:rPr lang="en-US" sz="2400" dirty="0" err="1"/>
              <a:t>karya</a:t>
            </a:r>
            <a:r>
              <a:rPr lang="en-US" sz="2400" dirty="0"/>
              <a:t> </a:t>
            </a:r>
            <a:r>
              <a:rPr lang="en-US" sz="2400" dirty="0" err="1" smtClean="0"/>
              <a:t>penulis</a:t>
            </a:r>
            <a:r>
              <a:rPr lang="en-US" sz="2400" dirty="0" smtClean="0"/>
              <a:t> </a:t>
            </a:r>
            <a:r>
              <a:rPr lang="en-US" sz="2400" dirty="0" err="1"/>
              <a:t>sebelumnya</a:t>
            </a:r>
            <a:r>
              <a:rPr lang="en-US" sz="2400" dirty="0"/>
              <a:t>, </a:t>
            </a:r>
            <a:r>
              <a:rPr lang="en-US" sz="2400" dirty="0" err="1"/>
              <a:t>perlakukan</a:t>
            </a:r>
            <a:r>
              <a:rPr lang="en-US" sz="2400" dirty="0"/>
              <a:t> </a:t>
            </a:r>
            <a:r>
              <a:rPr lang="en-US" sz="2400" dirty="0" err="1"/>
              <a:t>itu</a:t>
            </a:r>
            <a:r>
              <a:rPr lang="en-US" sz="2400" dirty="0"/>
              <a:t> </a:t>
            </a:r>
            <a:r>
              <a:rPr lang="en-US" sz="2400" dirty="0" err="1"/>
              <a:t>sebagai</a:t>
            </a:r>
            <a:r>
              <a:rPr lang="en-US" sz="2400" dirty="0"/>
              <a:t> </a:t>
            </a:r>
            <a:r>
              <a:rPr lang="en-US" sz="2400" dirty="0" err="1"/>
              <a:t>karya</a:t>
            </a:r>
            <a:r>
              <a:rPr lang="en-US" sz="2400" dirty="0"/>
              <a:t> orang lain (</a:t>
            </a:r>
            <a:r>
              <a:rPr lang="en-US" sz="2400" dirty="0" err="1"/>
              <a:t>yaitu</a:t>
            </a:r>
            <a:r>
              <a:rPr lang="en-US" sz="2400" dirty="0"/>
              <a:t>, </a:t>
            </a:r>
            <a:r>
              <a:rPr lang="en-US" sz="2400" dirty="0" err="1" smtClean="0"/>
              <a:t>penulis</a:t>
            </a:r>
            <a:r>
              <a:rPr lang="en-US" sz="2400" dirty="0" smtClean="0"/>
              <a:t> </a:t>
            </a:r>
            <a:r>
              <a:rPr lang="en-US" sz="2400" dirty="0" err="1" smtClean="0"/>
              <a:t>masih</a:t>
            </a:r>
            <a:r>
              <a:rPr lang="en-US" sz="2400" dirty="0" smtClean="0"/>
              <a:t> </a:t>
            </a:r>
            <a:r>
              <a:rPr lang="en-US" sz="2400" dirty="0" err="1"/>
              <a:t>harus</a:t>
            </a:r>
            <a:r>
              <a:rPr lang="en-US" sz="2400" dirty="0"/>
              <a:t> </a:t>
            </a:r>
            <a:r>
              <a:rPr lang="en-US" sz="2400" dirty="0" err="1"/>
              <a:t>menggunakan</a:t>
            </a:r>
            <a:r>
              <a:rPr lang="en-US" sz="2400" dirty="0"/>
              <a:t> </a:t>
            </a:r>
            <a:r>
              <a:rPr lang="en-US" sz="2400" dirty="0" err="1"/>
              <a:t>tanda</a:t>
            </a:r>
            <a:r>
              <a:rPr lang="en-US" sz="2400" dirty="0"/>
              <a:t> </a:t>
            </a:r>
            <a:r>
              <a:rPr lang="en-US" sz="2400" dirty="0" err="1"/>
              <a:t>kutip</a:t>
            </a:r>
            <a:r>
              <a:rPr lang="en-US" sz="2400" dirty="0"/>
              <a:t> </a:t>
            </a:r>
            <a:r>
              <a:rPr lang="en-US" sz="2400" dirty="0" err="1" smtClean="0"/>
              <a:t>dan</a:t>
            </a:r>
            <a:r>
              <a:rPr lang="en-US" sz="2400" dirty="0" smtClean="0"/>
              <a:t>/</a:t>
            </a:r>
            <a:r>
              <a:rPr lang="en-US" sz="2400" dirty="0" err="1" smtClean="0"/>
              <a:t>atau</a:t>
            </a:r>
            <a:r>
              <a:rPr lang="en-US" sz="2400" dirty="0" smtClean="0"/>
              <a:t> </a:t>
            </a:r>
            <a:r>
              <a:rPr lang="en-US" sz="2400" dirty="0" err="1"/>
              <a:t>kutipan</a:t>
            </a:r>
            <a:r>
              <a:rPr lang="en-US" sz="2400" dirty="0"/>
              <a:t>).</a:t>
            </a:r>
          </a:p>
        </p:txBody>
      </p:sp>
    </p:spTree>
    <p:extLst>
      <p:ext uri="{BB962C8B-B14F-4D97-AF65-F5344CB8AC3E}">
        <p14:creationId xmlns:p14="http://schemas.microsoft.com/office/powerpoint/2010/main" val="107846500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681037"/>
            <a:ext cx="10515600" cy="790576"/>
          </a:xfrm>
        </p:spPr>
        <p:txBody>
          <a:bodyPr/>
          <a:lstStyle/>
          <a:p>
            <a:r>
              <a:rPr lang="en-US" dirty="0" err="1"/>
              <a:t>Contoh</a:t>
            </a:r>
            <a:r>
              <a:rPr lang="en-US" dirty="0"/>
              <a:t> </a:t>
            </a:r>
            <a:r>
              <a:rPr lang="en-US" dirty="0" err="1"/>
              <a:t>Parafrase</a:t>
            </a:r>
            <a:r>
              <a:rPr lang="en-US" dirty="0"/>
              <a:t> yang </a:t>
            </a:r>
            <a:r>
              <a:rPr lang="en-US" dirty="0" err="1" smtClean="0"/>
              <a:t>plagiat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585913"/>
            <a:ext cx="10515600" cy="4591050"/>
          </a:xfrm>
        </p:spPr>
        <p:txBody>
          <a:bodyPr/>
          <a:lstStyle/>
          <a:p>
            <a:pPr marL="114300" indent="0">
              <a:buNone/>
            </a:pPr>
            <a:r>
              <a:rPr lang="en-US" b="1" dirty="0" smtClean="0">
                <a:solidFill>
                  <a:srgbClr val="D60093"/>
                </a:solidFill>
              </a:rPr>
              <a:t>Source </a:t>
            </a:r>
            <a:r>
              <a:rPr lang="en-US" b="1" dirty="0">
                <a:solidFill>
                  <a:srgbClr val="D60093"/>
                </a:solidFill>
              </a:rPr>
              <a:t>text taken from the Journal of Applied Psychology website. </a:t>
            </a:r>
            <a:endParaRPr lang="en-US" b="1" dirty="0" smtClean="0">
              <a:solidFill>
                <a:srgbClr val="D60093"/>
              </a:solidFill>
            </a:endParaRPr>
          </a:p>
          <a:p>
            <a:r>
              <a:rPr lang="en-US" b="1" dirty="0">
                <a:solidFill>
                  <a:srgbClr val="FFC000"/>
                </a:solidFill>
              </a:rPr>
              <a:t>Plagiarized Version of Source Text</a:t>
            </a:r>
            <a:endParaRPr lang="en-US" dirty="0">
              <a:solidFill>
                <a:srgbClr val="FFC000"/>
              </a:solidFill>
            </a:endParaRPr>
          </a:p>
          <a:p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Journal of Applied Psychology (JAP 2015) </a:t>
            </a:r>
            <a:r>
              <a:rPr lang="en-US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accepts 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empirical and </a:t>
            </a:r>
            <a:r>
              <a:rPr lang="en-US" sz="20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theoretical investigations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that increase knowledge of </a:t>
            </a:r>
            <a:r>
              <a:rPr lang="en-US" sz="20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motivational, affective, cognitive, and behavioral psychological phenomena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in many </a:t>
            </a:r>
            <a:r>
              <a:rPr lang="en-US" sz="20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settings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broadly conceived.</a:t>
            </a:r>
          </a:p>
          <a:p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These phenomena can be at several levels — individual, teams, or cultures; in </a:t>
            </a:r>
            <a:r>
              <a:rPr lang="en-US" sz="20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professional settings like business, education, training, health, government, or military institutions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; and in either </a:t>
            </a:r>
            <a:r>
              <a:rPr lang="en-US" sz="20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public or private sector, in nonprofit or for-profit institutions</a:t>
            </a:r>
            <a:r>
              <a:rPr lang="en-US" sz="2000" b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endParaRPr lang="en-US" sz="2000" b="1" u="sng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0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Beberapa</a:t>
            </a:r>
            <a:r>
              <a:rPr lang="en-US" sz="2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kata </a:t>
            </a:r>
            <a:r>
              <a:rPr lang="en-US" sz="20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dalam</a:t>
            </a:r>
            <a:r>
              <a:rPr lang="en-US" sz="2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teks</a:t>
            </a:r>
            <a:r>
              <a:rPr lang="en-US" sz="2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sumber</a:t>
            </a:r>
            <a:r>
              <a:rPr lang="en-US" sz="2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telah</a:t>
            </a:r>
            <a:r>
              <a:rPr lang="en-US" sz="2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diubah</a:t>
            </a:r>
            <a:r>
              <a:rPr lang="en-US" sz="2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atau</a:t>
            </a:r>
            <a:r>
              <a:rPr lang="en-US" sz="2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dihapus</a:t>
            </a:r>
            <a:r>
              <a:rPr lang="en-US" sz="2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tetapi</a:t>
            </a:r>
            <a:r>
              <a:rPr lang="en-US" sz="2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istilah</a:t>
            </a:r>
            <a:r>
              <a:rPr lang="en-US" sz="2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yang </a:t>
            </a:r>
            <a:r>
              <a:rPr lang="en-US" sz="20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digarisbawahi</a:t>
            </a:r>
            <a:r>
              <a:rPr lang="en-US" sz="2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identik</a:t>
            </a:r>
            <a:r>
              <a:rPr lang="en-US" sz="2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dengan</a:t>
            </a:r>
            <a:r>
              <a:rPr lang="en-US" sz="2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aslinya</a:t>
            </a:r>
            <a:r>
              <a:rPr lang="en-US" sz="2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r>
              <a:rPr lang="en-US" sz="20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secara</a:t>
            </a:r>
            <a:r>
              <a:rPr lang="en-US" sz="2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keseluruhan</a:t>
            </a:r>
            <a:r>
              <a:rPr lang="en-US" sz="2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arti</a:t>
            </a:r>
            <a:r>
              <a:rPr lang="en-US" sz="2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dan</a:t>
            </a:r>
            <a:r>
              <a:rPr lang="en-US" sz="2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bahkan</a:t>
            </a:r>
            <a:r>
              <a:rPr lang="en-US" sz="2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struktur</a:t>
            </a:r>
            <a:r>
              <a:rPr lang="en-US" sz="2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tata</a:t>
            </a:r>
            <a:r>
              <a:rPr lang="en-US" sz="2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bahasanya</a:t>
            </a:r>
            <a:r>
              <a:rPr lang="en-US" sz="2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telah</a:t>
            </a:r>
            <a:r>
              <a:rPr lang="en-US" sz="2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disalin</a:t>
            </a:r>
            <a:r>
              <a:rPr lang="en-US" sz="2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0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Akhirnya</a:t>
            </a:r>
            <a:r>
              <a:rPr lang="en-US" sz="2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tanda</a:t>
            </a:r>
            <a:r>
              <a:rPr lang="en-US" sz="2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petik</a:t>
            </a:r>
            <a:r>
              <a:rPr lang="en-US" sz="2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hilang</a:t>
            </a:r>
            <a:r>
              <a:rPr lang="en-US" sz="2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0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Jangan</a:t>
            </a:r>
            <a:r>
              <a:rPr lang="en-US" sz="2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gunakan</a:t>
            </a:r>
            <a:r>
              <a:rPr lang="en-US" sz="2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bahasa</a:t>
            </a:r>
            <a:r>
              <a:rPr lang="en-US" sz="2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yang </a:t>
            </a:r>
            <a:r>
              <a:rPr lang="en-US" sz="20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sama</a:t>
            </a:r>
            <a:r>
              <a:rPr lang="en-US" sz="2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kecuali</a:t>
            </a:r>
            <a:r>
              <a:rPr lang="en-US" sz="2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penulis</a:t>
            </a:r>
            <a:r>
              <a:rPr lang="en-US" sz="2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memberi</a:t>
            </a:r>
            <a:r>
              <a:rPr lang="en-US" sz="2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tanda</a:t>
            </a:r>
            <a:r>
              <a:rPr lang="en-US" sz="2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petik</a:t>
            </a:r>
            <a:r>
              <a:rPr lang="en-US" sz="2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di </a:t>
            </a:r>
            <a:r>
              <a:rPr lang="en-US" sz="20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sekitar</a:t>
            </a:r>
            <a:r>
              <a:rPr lang="en-US" sz="2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konten</a:t>
            </a:r>
            <a:r>
              <a:rPr lang="en-US" sz="2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114300" indent="0">
              <a:buNone/>
            </a:pP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346823748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681037"/>
            <a:ext cx="10515600" cy="533401"/>
          </a:xfrm>
        </p:spPr>
        <p:txBody>
          <a:bodyPr/>
          <a:lstStyle/>
          <a:p>
            <a:pPr algn="ctr"/>
            <a:r>
              <a:rPr lang="en-US" sz="3200" b="1" dirty="0" err="1" smtClean="0">
                <a:solidFill>
                  <a:srgbClr val="009900"/>
                </a:solidFill>
              </a:rPr>
              <a:t>Contoh</a:t>
            </a:r>
            <a:r>
              <a:rPr lang="en-US" sz="3200" b="1" dirty="0">
                <a:solidFill>
                  <a:srgbClr val="009900"/>
                </a:solidFill>
              </a:rPr>
              <a:t> Multiple Attribution Methods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8600" y="1214437"/>
            <a:ext cx="11630025" cy="4486275"/>
          </a:xfrm>
        </p:spPr>
        <p:txBody>
          <a:bodyPr/>
          <a:lstStyle/>
          <a:p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Dalam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contoh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ini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detail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dalam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teks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sumber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dan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bagaimana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perubahannya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dalam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parafrase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ditunjukkan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dengan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warna</a:t>
            </a:r>
            <a:r>
              <a:rPr lang="en-US" sz="2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merah</a:t>
            </a:r>
            <a:r>
              <a:rPr lang="en-US" sz="2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Perhatikan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penggunaan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istilah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signaling 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setiap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versi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untuk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memperkenalkan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konten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penulis</a:t>
            </a:r>
            <a:r>
              <a:rPr lang="en-US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en-US" sz="2000" b="1" dirty="0"/>
              <a:t>Original Source Tex</a:t>
            </a:r>
            <a:r>
              <a:rPr lang="en-US" sz="2000" dirty="0"/>
              <a:t>t: “Fully grown penguins generate pressures of around </a:t>
            </a:r>
            <a:r>
              <a:rPr lang="en-US" sz="2000" dirty="0">
                <a:solidFill>
                  <a:srgbClr val="FF0000"/>
                </a:solidFill>
              </a:rPr>
              <a:t>74 mm Hg</a:t>
            </a:r>
            <a:r>
              <a:rPr lang="en-US" sz="2000" dirty="0"/>
              <a:t> to excrete liquid material and </a:t>
            </a:r>
            <a:r>
              <a:rPr lang="en-US" sz="2000" dirty="0">
                <a:solidFill>
                  <a:srgbClr val="FF0000"/>
                </a:solidFill>
              </a:rPr>
              <a:t>430 mm Hg</a:t>
            </a:r>
            <a:r>
              <a:rPr lang="en-US" sz="2000" dirty="0"/>
              <a:t> to excrete material of higher</a:t>
            </a:r>
            <a:r>
              <a:rPr lang="en-US" sz="2000" dirty="0">
                <a:solidFill>
                  <a:srgbClr val="FF0000"/>
                </a:solidFill>
              </a:rPr>
              <a:t> viscosity similar to that of oil</a:t>
            </a:r>
            <a:r>
              <a:rPr lang="en-US" sz="2000" dirty="0" smtClean="0">
                <a:solidFill>
                  <a:srgbClr val="FF0000"/>
                </a:solidFill>
              </a:rPr>
              <a:t>.”</a:t>
            </a:r>
          </a:p>
          <a:p>
            <a:r>
              <a:rPr lang="en-US" sz="2000" b="1" dirty="0"/>
              <a:t>Direct Quote</a:t>
            </a:r>
            <a:r>
              <a:rPr lang="en-US" sz="2000" dirty="0"/>
              <a:t>: In her study of Antarctic penguin defecation habits, Brooks (1995, p.4) wrote, “fully grown Chinstrap penguins generate pressures of around </a:t>
            </a:r>
            <a:r>
              <a:rPr lang="en-US" sz="2000" dirty="0">
                <a:solidFill>
                  <a:srgbClr val="FF0000"/>
                </a:solidFill>
              </a:rPr>
              <a:t>74 mm Hg</a:t>
            </a:r>
            <a:r>
              <a:rPr lang="en-US" sz="2000" dirty="0"/>
              <a:t> to excrete liquid material and </a:t>
            </a:r>
            <a:r>
              <a:rPr lang="en-US" sz="2000" dirty="0">
                <a:solidFill>
                  <a:srgbClr val="FF0000"/>
                </a:solidFill>
              </a:rPr>
              <a:t>430 mm Hg</a:t>
            </a:r>
            <a:r>
              <a:rPr lang="en-US" sz="2000" dirty="0"/>
              <a:t> to excrete material of higher </a:t>
            </a:r>
            <a:r>
              <a:rPr lang="en-US" sz="2000" dirty="0">
                <a:solidFill>
                  <a:srgbClr val="FF0000"/>
                </a:solidFill>
              </a:rPr>
              <a:t>viscosity similar to that of oil</a:t>
            </a:r>
            <a:r>
              <a:rPr lang="en-US" sz="2000" dirty="0" smtClean="0">
                <a:solidFill>
                  <a:srgbClr val="FF0000"/>
                </a:solidFill>
              </a:rPr>
              <a:t>.”</a:t>
            </a:r>
          </a:p>
          <a:p>
            <a:r>
              <a:rPr lang="en-US" sz="2000" b="1" dirty="0"/>
              <a:t>Paraphrase</a:t>
            </a:r>
            <a:r>
              <a:rPr lang="en-US" sz="2000" dirty="0"/>
              <a:t>: When studying Chinstrap penguin defecation habits, Brooks (1995, p.4) observed that fully grown penguins generate a much higher pressure when excreting more viscous fecal matter</a:t>
            </a:r>
            <a:r>
              <a:rPr lang="en-US" sz="2000" dirty="0" smtClean="0"/>
              <a:t>.</a:t>
            </a:r>
          </a:p>
          <a:p>
            <a:r>
              <a:rPr lang="en-US" sz="2000" b="1" dirty="0"/>
              <a:t>Quote/Paraphrase Combination</a:t>
            </a:r>
            <a:r>
              <a:rPr lang="en-US" sz="2000" dirty="0"/>
              <a:t>: When studying penguin defecation habits, Brooks (1995, p.4) observed that fully grown penguins vary in how they excrete waste, generating “pressures of around </a:t>
            </a:r>
            <a:r>
              <a:rPr lang="en-US" sz="2000" dirty="0">
                <a:solidFill>
                  <a:srgbClr val="FF0000"/>
                </a:solidFill>
              </a:rPr>
              <a:t>74 mm Hg</a:t>
            </a:r>
            <a:r>
              <a:rPr lang="en-US" sz="2000" dirty="0"/>
              <a:t> to excrete liquid material and </a:t>
            </a:r>
            <a:r>
              <a:rPr lang="en-US" sz="2000" dirty="0">
                <a:solidFill>
                  <a:srgbClr val="FF0000"/>
                </a:solidFill>
              </a:rPr>
              <a:t>430 mm Hg </a:t>
            </a:r>
            <a:r>
              <a:rPr lang="en-US" sz="2000" dirty="0"/>
              <a:t>to excrete material of higher </a:t>
            </a:r>
            <a:r>
              <a:rPr lang="en-US" sz="2000" dirty="0">
                <a:solidFill>
                  <a:srgbClr val="FF0000"/>
                </a:solidFill>
              </a:rPr>
              <a:t>viscosity similar to that of oil.”</a:t>
            </a:r>
            <a:endParaRPr lang="en-US" sz="20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0910936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1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Marquee">
      <a:dk1>
        <a:srgbClr val="000000"/>
      </a:dk1>
      <a:lt1>
        <a:srgbClr val="FFFFFF"/>
      </a:lt1>
      <a:dk2>
        <a:srgbClr val="5E5E5E"/>
      </a:dk2>
      <a:lt2>
        <a:srgbClr val="DDDDDD"/>
      </a:lt2>
      <a:accent1>
        <a:srgbClr val="418AB3"/>
      </a:accent1>
      <a:accent2>
        <a:srgbClr val="A6B727"/>
      </a:accent2>
      <a:accent3>
        <a:srgbClr val="F69200"/>
      </a:accent3>
      <a:accent4>
        <a:srgbClr val="838383"/>
      </a:accent4>
      <a:accent5>
        <a:srgbClr val="FEC306"/>
      </a:accent5>
      <a:accent6>
        <a:srgbClr val="DF5327"/>
      </a:accent6>
      <a:hlink>
        <a:srgbClr val="F59E00"/>
      </a:hlink>
      <a:folHlink>
        <a:srgbClr val="B2B2B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410</TotalTime>
  <Words>1086</Words>
  <Application>Microsoft Office PowerPoint</Application>
  <PresentationFormat>Widescreen</PresentationFormat>
  <Paragraphs>104</Paragraphs>
  <Slides>20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6" baseType="lpstr">
      <vt:lpstr>Arial</vt:lpstr>
      <vt:lpstr>Calibri</vt:lpstr>
      <vt:lpstr>Cambria</vt:lpstr>
      <vt:lpstr>Times New Roman</vt:lpstr>
      <vt:lpstr>Wingdings</vt:lpstr>
      <vt:lpstr>Office Theme</vt:lpstr>
      <vt:lpstr>Penggunaan Bahasa Inggris pada Artikel Jurnal Ilmiah</vt:lpstr>
      <vt:lpstr>Persiapkan Artikel</vt:lpstr>
      <vt:lpstr>Masalah yang sering terjadi</vt:lpstr>
      <vt:lpstr>PowerPoint Presentation</vt:lpstr>
      <vt:lpstr>PowerPoint Presentation</vt:lpstr>
      <vt:lpstr>Common Problems</vt:lpstr>
      <vt:lpstr>PowerPoint Presentation</vt:lpstr>
      <vt:lpstr>PowerPoint Presentation</vt:lpstr>
      <vt:lpstr>Other writing don'ts (Yang tidak boleh):</vt:lpstr>
      <vt:lpstr>PowerPoint Presentation</vt:lpstr>
      <vt:lpstr>Kapan Parafrase dan Kapan Menggunakan Kutipan Langsung</vt:lpstr>
      <vt:lpstr>Aturan Pemformatan Umum untuk Mengutip dan Parafrase</vt:lpstr>
      <vt:lpstr>Mengubah Sumber Teks menjadi Parafrase</vt:lpstr>
      <vt:lpstr>Tips untuk Parafrase</vt:lpstr>
      <vt:lpstr>Contoh perubahan kalimat pasif menjadi aktif</vt:lpstr>
      <vt:lpstr>Gunakan kata kerja signaling khusus untuk menunjukkan posisi penulis</vt:lpstr>
      <vt:lpstr>Menghindari Plagiarisme</vt:lpstr>
      <vt:lpstr>Contoh Parafrase yang plagiat</vt:lpstr>
      <vt:lpstr>Contoh Multiple Attribution Methods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Tips agar Artikel Mudah di Review</dc:title>
  <dc:creator>reviewer</dc:creator>
  <cp:lastModifiedBy>Harisa Mardiana</cp:lastModifiedBy>
  <cp:revision>33</cp:revision>
  <dcterms:created xsi:type="dcterms:W3CDTF">2019-12-19T09:21:09Z</dcterms:created>
  <dcterms:modified xsi:type="dcterms:W3CDTF">2020-09-22T00:00:07Z</dcterms:modified>
</cp:coreProperties>
</file>